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71" r:id="rId13"/>
    <p:sldId id="273" r:id="rId14"/>
    <p:sldId id="266" r:id="rId15"/>
    <p:sldId id="268" r:id="rId16"/>
    <p:sldId id="267" r:id="rId17"/>
    <p:sldId id="275" r:id="rId18"/>
    <p:sldId id="276" r:id="rId19"/>
    <p:sldId id="277" r:id="rId20"/>
    <p:sldId id="278" r:id="rId21"/>
    <p:sldId id="281" r:id="rId22"/>
    <p:sldId id="282" r:id="rId23"/>
    <p:sldId id="283" r:id="rId24"/>
    <p:sldId id="284" r:id="rId25"/>
    <p:sldId id="285" r:id="rId26"/>
    <p:sldId id="286" r:id="rId27"/>
    <p:sldId id="270" r:id="rId28"/>
    <p:sldId id="287" r:id="rId29"/>
    <p:sldId id="274" r:id="rId30"/>
    <p:sldId id="279" r:id="rId31"/>
    <p:sldId id="280" r:id="rId32"/>
    <p:sldId id="269" r:id="rId33"/>
    <p:sldId id="288" r:id="rId34"/>
    <p:sldId id="291" r:id="rId35"/>
    <p:sldId id="289" r:id="rId3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C3CC8-4311-435B-A175-0ED671E24C1C}" v="8" dt="2025-02-10T09:10:29.9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1" y="11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huri Gupta" userId="40fbf580-1d11-457d-915f-f80ffe48a5e7" providerId="ADAL" clId="{C56C3CC8-4311-435B-A175-0ED671E24C1C}"/>
    <pc:docChg chg="custSel addSld delSld modSld">
      <pc:chgData name="Madhuri Gupta" userId="40fbf580-1d11-457d-915f-f80ffe48a5e7" providerId="ADAL" clId="{C56C3CC8-4311-435B-A175-0ED671E24C1C}" dt="2025-02-10T09:13:48.906" v="115" actId="1076"/>
      <pc:docMkLst>
        <pc:docMk/>
      </pc:docMkLst>
      <pc:sldChg chg="mod modShow">
        <pc:chgData name="Madhuri Gupta" userId="40fbf580-1d11-457d-915f-f80ffe48a5e7" providerId="ADAL" clId="{C56C3CC8-4311-435B-A175-0ED671E24C1C}" dt="2025-02-10T08:30:48.407" v="0" actId="729"/>
        <pc:sldMkLst>
          <pc:docMk/>
          <pc:sldMk cId="0" sldId="267"/>
        </pc:sldMkLst>
      </pc:sldChg>
      <pc:sldChg chg="addSp delSp modSp mod">
        <pc:chgData name="Madhuri Gupta" userId="40fbf580-1d11-457d-915f-f80ffe48a5e7" providerId="ADAL" clId="{C56C3CC8-4311-435B-A175-0ED671E24C1C}" dt="2025-02-10T08:40:44.606" v="15" actId="1076"/>
        <pc:sldMkLst>
          <pc:docMk/>
          <pc:sldMk cId="1540669494" sldId="277"/>
        </pc:sldMkLst>
        <pc:picChg chg="add del mod">
          <ac:chgData name="Madhuri Gupta" userId="40fbf580-1d11-457d-915f-f80ffe48a5e7" providerId="ADAL" clId="{C56C3CC8-4311-435B-A175-0ED671E24C1C}" dt="2025-02-10T08:40:08.276" v="8" actId="21"/>
          <ac:picMkLst>
            <pc:docMk/>
            <pc:sldMk cId="1540669494" sldId="277"/>
            <ac:picMk id="2" creationId="{34F7A90A-33DF-4355-BC40-39BD3A7A112F}"/>
          </ac:picMkLst>
        </pc:picChg>
        <pc:picChg chg="add mod">
          <ac:chgData name="Madhuri Gupta" userId="40fbf580-1d11-457d-915f-f80ffe48a5e7" providerId="ADAL" clId="{C56C3CC8-4311-435B-A175-0ED671E24C1C}" dt="2025-02-10T08:40:44.606" v="15" actId="1076"/>
          <ac:picMkLst>
            <pc:docMk/>
            <pc:sldMk cId="1540669494" sldId="277"/>
            <ac:picMk id="6" creationId="{D435A364-38E2-4FC2-9331-92073437E2B6}"/>
          </ac:picMkLst>
        </pc:picChg>
        <pc:picChg chg="add del">
          <ac:chgData name="Madhuri Gupta" userId="40fbf580-1d11-457d-915f-f80ffe48a5e7" providerId="ADAL" clId="{C56C3CC8-4311-435B-A175-0ED671E24C1C}" dt="2025-02-10T08:39:59.484" v="4"/>
          <ac:picMkLst>
            <pc:docMk/>
            <pc:sldMk cId="1540669494" sldId="277"/>
            <ac:picMk id="1026" creationId="{D042782F-4BA0-4989-BC5B-0DAB8C974FE6}"/>
          </ac:picMkLst>
        </pc:picChg>
      </pc:sldChg>
      <pc:sldChg chg="addSp modSp mod">
        <pc:chgData name="Madhuri Gupta" userId="40fbf580-1d11-457d-915f-f80ffe48a5e7" providerId="ADAL" clId="{C56C3CC8-4311-435B-A175-0ED671E24C1C}" dt="2025-02-10T08:40:33.223" v="12" actId="14100"/>
        <pc:sldMkLst>
          <pc:docMk/>
          <pc:sldMk cId="3364675616" sldId="282"/>
        </pc:sldMkLst>
        <pc:picChg chg="add mod">
          <ac:chgData name="Madhuri Gupta" userId="40fbf580-1d11-457d-915f-f80ffe48a5e7" providerId="ADAL" clId="{C56C3CC8-4311-435B-A175-0ED671E24C1C}" dt="2025-02-10T08:40:33.223" v="12" actId="14100"/>
          <ac:picMkLst>
            <pc:docMk/>
            <pc:sldMk cId="3364675616" sldId="282"/>
            <ac:picMk id="3" creationId="{7AC93016-CC4A-4D7E-B512-0A6FC90C10A6}"/>
          </ac:picMkLst>
        </pc:picChg>
      </pc:sldChg>
      <pc:sldChg chg="addSp modSp new mod">
        <pc:chgData name="Madhuri Gupta" userId="40fbf580-1d11-457d-915f-f80ffe48a5e7" providerId="ADAL" clId="{C56C3CC8-4311-435B-A175-0ED671E24C1C}" dt="2025-02-10T09:06:07.495" v="76" actId="20577"/>
        <pc:sldMkLst>
          <pc:docMk/>
          <pc:sldMk cId="1403910415" sldId="288"/>
        </pc:sldMkLst>
        <pc:spChg chg="mod">
          <ac:chgData name="Madhuri Gupta" userId="40fbf580-1d11-457d-915f-f80ffe48a5e7" providerId="ADAL" clId="{C56C3CC8-4311-435B-A175-0ED671E24C1C}" dt="2025-02-10T09:06:07.495" v="76" actId="20577"/>
          <ac:spMkLst>
            <pc:docMk/>
            <pc:sldMk cId="1403910415" sldId="288"/>
            <ac:spMk id="2" creationId="{B83A79F9-542C-48FA-80E6-1B1AEF0FE2BC}"/>
          </ac:spMkLst>
        </pc:spChg>
        <pc:spChg chg="mod">
          <ac:chgData name="Madhuri Gupta" userId="40fbf580-1d11-457d-915f-f80ffe48a5e7" providerId="ADAL" clId="{C56C3CC8-4311-435B-A175-0ED671E24C1C}" dt="2025-02-10T08:53:28.201" v="37" actId="1076"/>
          <ac:spMkLst>
            <pc:docMk/>
            <pc:sldMk cId="1403910415" sldId="288"/>
            <ac:spMk id="3" creationId="{64C6F8F2-F97E-4A84-979C-589B383EB656}"/>
          </ac:spMkLst>
        </pc:spChg>
        <pc:picChg chg="add mod">
          <ac:chgData name="Madhuri Gupta" userId="40fbf580-1d11-457d-915f-f80ffe48a5e7" providerId="ADAL" clId="{C56C3CC8-4311-435B-A175-0ED671E24C1C}" dt="2025-02-10T08:53:37.507" v="39" actId="1076"/>
          <ac:picMkLst>
            <pc:docMk/>
            <pc:sldMk cId="1403910415" sldId="288"/>
            <ac:picMk id="5" creationId="{166260BD-5956-4402-941B-D85A4BF70186}"/>
          </ac:picMkLst>
        </pc:picChg>
      </pc:sldChg>
      <pc:sldChg chg="addSp delSp modSp new mod">
        <pc:chgData name="Madhuri Gupta" userId="40fbf580-1d11-457d-915f-f80ffe48a5e7" providerId="ADAL" clId="{C56C3CC8-4311-435B-A175-0ED671E24C1C}" dt="2025-02-10T09:13:48.906" v="115" actId="1076"/>
        <pc:sldMkLst>
          <pc:docMk/>
          <pc:sldMk cId="733102204" sldId="289"/>
        </pc:sldMkLst>
        <pc:spChg chg="mod">
          <ac:chgData name="Madhuri Gupta" userId="40fbf580-1d11-457d-915f-f80ffe48a5e7" providerId="ADAL" clId="{C56C3CC8-4311-435B-A175-0ED671E24C1C}" dt="2025-02-10T09:11:01.901" v="114" actId="20577"/>
          <ac:spMkLst>
            <pc:docMk/>
            <pc:sldMk cId="733102204" sldId="289"/>
            <ac:spMk id="2" creationId="{2B4A05C8-BA54-493F-BC36-6F5C43C7AC75}"/>
          </ac:spMkLst>
        </pc:spChg>
        <pc:spChg chg="del">
          <ac:chgData name="Madhuri Gupta" userId="40fbf580-1d11-457d-915f-f80ffe48a5e7" providerId="ADAL" clId="{C56C3CC8-4311-435B-A175-0ED671E24C1C}" dt="2025-02-10T08:59:36.262" v="44" actId="478"/>
          <ac:spMkLst>
            <pc:docMk/>
            <pc:sldMk cId="733102204" sldId="289"/>
            <ac:spMk id="3" creationId="{A6686D16-5C91-4305-9383-2FAD895252B5}"/>
          </ac:spMkLst>
        </pc:spChg>
        <pc:spChg chg="add mod">
          <ac:chgData name="Madhuri Gupta" userId="40fbf580-1d11-457d-915f-f80ffe48a5e7" providerId="ADAL" clId="{C56C3CC8-4311-435B-A175-0ED671E24C1C}" dt="2025-02-10T09:13:48.906" v="115" actId="1076"/>
          <ac:spMkLst>
            <pc:docMk/>
            <pc:sldMk cId="733102204" sldId="289"/>
            <ac:spMk id="8" creationId="{DE5F99E4-750A-46C6-AA4B-7C5D960E6CEA}"/>
          </ac:spMkLst>
        </pc:spChg>
        <pc:picChg chg="add mod">
          <ac:chgData name="Madhuri Gupta" userId="40fbf580-1d11-457d-915f-f80ffe48a5e7" providerId="ADAL" clId="{C56C3CC8-4311-435B-A175-0ED671E24C1C}" dt="2025-02-10T09:10:56.010" v="112" actId="1076"/>
          <ac:picMkLst>
            <pc:docMk/>
            <pc:sldMk cId="733102204" sldId="289"/>
            <ac:picMk id="5" creationId="{E0165C1A-01CC-4535-9F96-B519B1AB438E}"/>
          </ac:picMkLst>
        </pc:picChg>
        <pc:picChg chg="add mod">
          <ac:chgData name="Madhuri Gupta" userId="40fbf580-1d11-457d-915f-f80ffe48a5e7" providerId="ADAL" clId="{C56C3CC8-4311-435B-A175-0ED671E24C1C}" dt="2025-02-10T09:10:52.724" v="111" actId="1076"/>
          <ac:picMkLst>
            <pc:docMk/>
            <pc:sldMk cId="733102204" sldId="289"/>
            <ac:picMk id="7" creationId="{E0555780-B98D-44C9-8751-22573F31107A}"/>
          </ac:picMkLst>
        </pc:picChg>
      </pc:sldChg>
      <pc:sldChg chg="new del">
        <pc:chgData name="Madhuri Gupta" userId="40fbf580-1d11-457d-915f-f80ffe48a5e7" providerId="ADAL" clId="{C56C3CC8-4311-435B-A175-0ED671E24C1C}" dt="2025-02-10T09:05:50.973" v="64" actId="47"/>
        <pc:sldMkLst>
          <pc:docMk/>
          <pc:sldMk cId="624066960" sldId="290"/>
        </pc:sldMkLst>
      </pc:sldChg>
      <pc:sldChg chg="addSp modSp new mod">
        <pc:chgData name="Madhuri Gupta" userId="40fbf580-1d11-457d-915f-f80ffe48a5e7" providerId="ADAL" clId="{C56C3CC8-4311-435B-A175-0ED671E24C1C}" dt="2025-02-10T09:06:13.996" v="77" actId="1076"/>
        <pc:sldMkLst>
          <pc:docMk/>
          <pc:sldMk cId="995677955" sldId="291"/>
        </pc:sldMkLst>
        <pc:spChg chg="mod">
          <ac:chgData name="Madhuri Gupta" userId="40fbf580-1d11-457d-915f-f80ffe48a5e7" providerId="ADAL" clId="{C56C3CC8-4311-435B-A175-0ED671E24C1C}" dt="2025-02-10T09:06:13.996" v="77" actId="1076"/>
          <ac:spMkLst>
            <pc:docMk/>
            <pc:sldMk cId="995677955" sldId="291"/>
            <ac:spMk id="2" creationId="{F2EC94D9-CC39-430C-82FB-C7CE6033D411}"/>
          </ac:spMkLst>
        </pc:spChg>
        <pc:spChg chg="mod">
          <ac:chgData name="Madhuri Gupta" userId="40fbf580-1d11-457d-915f-f80ffe48a5e7" providerId="ADAL" clId="{C56C3CC8-4311-435B-A175-0ED671E24C1C}" dt="2025-02-10T09:05:33.487" v="60" actId="1076"/>
          <ac:spMkLst>
            <pc:docMk/>
            <pc:sldMk cId="995677955" sldId="291"/>
            <ac:spMk id="3" creationId="{721AC4CF-2011-415F-A230-A8584581FF67}"/>
          </ac:spMkLst>
        </pc:spChg>
        <pc:picChg chg="add mod">
          <ac:chgData name="Madhuri Gupta" userId="40fbf580-1d11-457d-915f-f80ffe48a5e7" providerId="ADAL" clId="{C56C3CC8-4311-435B-A175-0ED671E24C1C}" dt="2025-02-10T09:05:45.553" v="63" actId="1076"/>
          <ac:picMkLst>
            <pc:docMk/>
            <pc:sldMk cId="995677955" sldId="291"/>
            <ac:picMk id="5" creationId="{5DF1A920-C193-4EE8-8A65-AD42CEB3CD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6194" y="478663"/>
            <a:ext cx="6039611" cy="696594"/>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1865883" y="3259302"/>
            <a:ext cx="8460232" cy="272224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33470" y="2211323"/>
            <a:ext cx="7231380" cy="1943100"/>
            <a:chOff x="2633470" y="2211323"/>
            <a:chExt cx="7231380" cy="1943100"/>
          </a:xfrm>
        </p:grpSpPr>
        <p:pic>
          <p:nvPicPr>
            <p:cNvPr id="3" name="object 3"/>
            <p:cNvPicPr/>
            <p:nvPr/>
          </p:nvPicPr>
          <p:blipFill>
            <a:blip r:embed="rId2" cstate="print"/>
            <a:stretch>
              <a:fillRect/>
            </a:stretch>
          </p:blipFill>
          <p:spPr>
            <a:xfrm>
              <a:off x="2633470" y="2295094"/>
              <a:ext cx="7231383" cy="1673401"/>
            </a:xfrm>
            <a:prstGeom prst="rect">
              <a:avLst/>
            </a:prstGeom>
          </p:spPr>
        </p:pic>
        <p:pic>
          <p:nvPicPr>
            <p:cNvPr id="4" name="object 4"/>
            <p:cNvPicPr/>
            <p:nvPr/>
          </p:nvPicPr>
          <p:blipFill>
            <a:blip r:embed="rId3" cstate="print"/>
            <a:stretch>
              <a:fillRect/>
            </a:stretch>
          </p:blipFill>
          <p:spPr>
            <a:xfrm>
              <a:off x="4206239" y="2211323"/>
              <a:ext cx="4085844" cy="1943100"/>
            </a:xfrm>
            <a:prstGeom prst="rect">
              <a:avLst/>
            </a:prstGeom>
          </p:spPr>
        </p:pic>
        <p:pic>
          <p:nvPicPr>
            <p:cNvPr id="5" name="object 5"/>
            <p:cNvPicPr/>
            <p:nvPr/>
          </p:nvPicPr>
          <p:blipFill>
            <a:blip r:embed="rId4" cstate="print"/>
            <a:stretch>
              <a:fillRect/>
            </a:stretch>
          </p:blipFill>
          <p:spPr>
            <a:xfrm>
              <a:off x="2683763" y="2325623"/>
              <a:ext cx="7135368" cy="1569720"/>
            </a:xfrm>
            <a:prstGeom prst="rect">
              <a:avLst/>
            </a:prstGeom>
          </p:spPr>
        </p:pic>
      </p:grpSp>
      <p:sp>
        <p:nvSpPr>
          <p:cNvPr id="6" name="object 6"/>
          <p:cNvSpPr txBox="1"/>
          <p:nvPr/>
        </p:nvSpPr>
        <p:spPr>
          <a:xfrm>
            <a:off x="2683764" y="2325623"/>
            <a:ext cx="7135495" cy="1569720"/>
          </a:xfrm>
          <a:prstGeom prst="rect">
            <a:avLst/>
          </a:prstGeom>
        </p:spPr>
        <p:txBody>
          <a:bodyPr vert="horz" wrap="square" lIns="0" tIns="20955" rIns="0" bIns="0" rtlCol="0">
            <a:spAutoFit/>
          </a:bodyPr>
          <a:lstStyle/>
          <a:p>
            <a:pPr marL="2534920" marR="2527300" algn="ctr">
              <a:lnSpc>
                <a:spcPct val="100000"/>
              </a:lnSpc>
              <a:spcBef>
                <a:spcPts val="165"/>
              </a:spcBef>
            </a:pPr>
            <a:r>
              <a:rPr sz="3200" b="1" spc="-15" dirty="0">
                <a:solidFill>
                  <a:srgbClr val="FFFFFF"/>
                </a:solidFill>
                <a:latin typeface="Calibri"/>
                <a:cs typeface="Calibri"/>
              </a:rPr>
              <a:t>Data</a:t>
            </a:r>
            <a:r>
              <a:rPr sz="3200" b="1" spc="-110" dirty="0">
                <a:solidFill>
                  <a:srgbClr val="FFFFFF"/>
                </a:solidFill>
                <a:latin typeface="Calibri"/>
                <a:cs typeface="Calibri"/>
              </a:rPr>
              <a:t> </a:t>
            </a:r>
            <a:r>
              <a:rPr sz="3200" b="1" spc="-5" dirty="0">
                <a:solidFill>
                  <a:srgbClr val="FFFFFF"/>
                </a:solidFill>
                <a:latin typeface="Calibri"/>
                <a:cs typeface="Calibri"/>
              </a:rPr>
              <a:t>Mining </a:t>
            </a:r>
            <a:r>
              <a:rPr sz="3200" b="1" spc="-710" dirty="0">
                <a:solidFill>
                  <a:srgbClr val="FFFFFF"/>
                </a:solidFill>
                <a:latin typeface="Calibri"/>
                <a:cs typeface="Calibri"/>
              </a:rPr>
              <a:t> </a:t>
            </a:r>
            <a:r>
              <a:rPr sz="3200" b="1" dirty="0">
                <a:solidFill>
                  <a:srgbClr val="FFFFFF"/>
                </a:solidFill>
                <a:latin typeface="Calibri"/>
                <a:cs typeface="Calibri"/>
              </a:rPr>
              <a:t>and</a:t>
            </a:r>
            <a:endParaRPr sz="3200">
              <a:latin typeface="Calibri"/>
              <a:cs typeface="Calibri"/>
            </a:endParaRPr>
          </a:p>
          <a:p>
            <a:pPr algn="ctr">
              <a:lnSpc>
                <a:spcPct val="100000"/>
              </a:lnSpc>
            </a:pPr>
            <a:r>
              <a:rPr sz="3200" b="1" spc="-10" dirty="0">
                <a:solidFill>
                  <a:srgbClr val="FFFFFF"/>
                </a:solidFill>
                <a:latin typeface="Calibri"/>
                <a:cs typeface="Calibri"/>
              </a:rPr>
              <a:t>Predictive</a:t>
            </a:r>
            <a:r>
              <a:rPr sz="3200" b="1" spc="-65" dirty="0">
                <a:solidFill>
                  <a:srgbClr val="FFFFFF"/>
                </a:solidFill>
                <a:latin typeface="Calibri"/>
                <a:cs typeface="Calibri"/>
              </a:rPr>
              <a:t> </a:t>
            </a:r>
            <a:r>
              <a:rPr sz="3200" b="1" spc="-5" dirty="0">
                <a:solidFill>
                  <a:srgbClr val="FFFFFF"/>
                </a:solidFill>
                <a:latin typeface="Calibri"/>
                <a:cs typeface="Calibri"/>
              </a:rPr>
              <a:t>Modelling</a:t>
            </a:r>
            <a:endParaRPr sz="3200">
              <a:latin typeface="Calibri"/>
              <a:cs typeface="Calibri"/>
            </a:endParaRPr>
          </a:p>
        </p:txBody>
      </p:sp>
      <p:pic>
        <p:nvPicPr>
          <p:cNvPr id="7" name="object 7"/>
          <p:cNvPicPr/>
          <p:nvPr/>
        </p:nvPicPr>
        <p:blipFill>
          <a:blip r:embed="rId5" cstate="print"/>
          <a:stretch>
            <a:fillRect/>
          </a:stretch>
        </p:blipFill>
        <p:spPr>
          <a:xfrm>
            <a:off x="4227576" y="678180"/>
            <a:ext cx="3546603" cy="1208532"/>
          </a:xfrm>
          <a:prstGeom prst="rect">
            <a:avLst/>
          </a:prstGeom>
        </p:spPr>
      </p:pic>
      <p:sp>
        <p:nvSpPr>
          <p:cNvPr id="8" name="object 8"/>
          <p:cNvSpPr txBox="1"/>
          <p:nvPr/>
        </p:nvSpPr>
        <p:spPr>
          <a:xfrm>
            <a:off x="3617467" y="4302379"/>
            <a:ext cx="540512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Lecture</a:t>
            </a:r>
            <a:r>
              <a:rPr sz="1800" b="1" spc="-20" dirty="0">
                <a:latin typeface="Calibri"/>
                <a:cs typeface="Calibri"/>
              </a:rPr>
              <a:t> </a:t>
            </a:r>
            <a:r>
              <a:rPr sz="1800" b="1" dirty="0">
                <a:latin typeface="Calibri"/>
                <a:cs typeface="Calibri"/>
              </a:rPr>
              <a:t>3:</a:t>
            </a:r>
            <a:r>
              <a:rPr sz="1800" b="1" spc="5" dirty="0">
                <a:latin typeface="Calibri"/>
                <a:cs typeface="Calibri"/>
              </a:rPr>
              <a:t> </a:t>
            </a:r>
            <a:r>
              <a:rPr sz="1800" b="1" spc="-10" dirty="0">
                <a:latin typeface="Calibri"/>
                <a:cs typeface="Calibri"/>
              </a:rPr>
              <a:t>Data</a:t>
            </a:r>
            <a:r>
              <a:rPr sz="1800" b="1" dirty="0">
                <a:latin typeface="Calibri"/>
                <a:cs typeface="Calibri"/>
              </a:rPr>
              <a:t> Quality</a:t>
            </a:r>
            <a:r>
              <a:rPr sz="1800" b="1" spc="-20" dirty="0">
                <a:latin typeface="Calibri"/>
                <a:cs typeface="Calibri"/>
              </a:rPr>
              <a:t> </a:t>
            </a:r>
            <a:r>
              <a:rPr sz="1800" b="1" spc="-10" dirty="0">
                <a:latin typeface="Calibri"/>
                <a:cs typeface="Calibri"/>
              </a:rPr>
              <a:t>Measurement</a:t>
            </a:r>
            <a:r>
              <a:rPr sz="1800" b="1" spc="-25" dirty="0">
                <a:latin typeface="Calibri"/>
                <a:cs typeface="Calibri"/>
              </a:rPr>
              <a:t> </a:t>
            </a:r>
            <a:r>
              <a:rPr sz="1800" b="1" dirty="0">
                <a:latin typeface="Calibri"/>
                <a:cs typeface="Calibri"/>
              </a:rPr>
              <a:t>and</a:t>
            </a:r>
            <a:r>
              <a:rPr sz="1800" b="1" spc="-20" dirty="0">
                <a:latin typeface="Calibri"/>
                <a:cs typeface="Calibri"/>
              </a:rPr>
              <a:t> </a:t>
            </a:r>
            <a:r>
              <a:rPr sz="1800" b="1" dirty="0">
                <a:latin typeface="Calibri"/>
                <a:cs typeface="Calibri"/>
              </a:rPr>
              <a:t>Noise</a:t>
            </a:r>
            <a:r>
              <a:rPr sz="1800" b="1" spc="-20" dirty="0">
                <a:latin typeface="Calibri"/>
                <a:cs typeface="Calibri"/>
              </a:rPr>
              <a:t> </a:t>
            </a:r>
            <a:r>
              <a:rPr sz="1800" b="1" spc="-5" dirty="0">
                <a:latin typeface="Calibri"/>
                <a:cs typeface="Calibri"/>
              </a:rPr>
              <a:t>Analysis</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37"/>
              <a:ext cx="12191999" cy="6857961"/>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
        <p:nvSpPr>
          <p:cNvPr id="5" name="object 5"/>
          <p:cNvSpPr txBox="1">
            <a:spLocks noGrp="1"/>
          </p:cNvSpPr>
          <p:nvPr>
            <p:ph type="title"/>
          </p:nvPr>
        </p:nvSpPr>
        <p:spPr>
          <a:xfrm>
            <a:off x="916939" y="308228"/>
            <a:ext cx="9134475" cy="1300480"/>
          </a:xfrm>
          <a:prstGeom prst="rect">
            <a:avLst/>
          </a:prstGeom>
        </p:spPr>
        <p:txBody>
          <a:bodyPr vert="horz" wrap="square" lIns="0" tIns="88900" rIns="0" bIns="0" rtlCol="0">
            <a:spAutoFit/>
          </a:bodyPr>
          <a:lstStyle/>
          <a:p>
            <a:pPr marL="12700" marR="5080">
              <a:lnSpc>
                <a:spcPts val="4750"/>
              </a:lnSpc>
              <a:spcBef>
                <a:spcPts val="700"/>
              </a:spcBef>
            </a:pPr>
            <a:r>
              <a:rPr spc="-40" dirty="0"/>
              <a:t>Replacing</a:t>
            </a:r>
            <a:r>
              <a:rPr spc="-100" dirty="0"/>
              <a:t> </a:t>
            </a:r>
            <a:r>
              <a:rPr spc="-30" dirty="0"/>
              <a:t>Missing</a:t>
            </a:r>
            <a:r>
              <a:rPr spc="-100" dirty="0"/>
              <a:t> </a:t>
            </a:r>
            <a:r>
              <a:rPr spc="-70" dirty="0"/>
              <a:t>Values</a:t>
            </a:r>
            <a:r>
              <a:rPr spc="-85" dirty="0"/>
              <a:t> </a:t>
            </a:r>
            <a:r>
              <a:rPr spc="-30" dirty="0"/>
              <a:t>using</a:t>
            </a:r>
            <a:r>
              <a:rPr spc="-100" dirty="0"/>
              <a:t> </a:t>
            </a:r>
            <a:r>
              <a:rPr spc="-40" dirty="0"/>
              <a:t>Prediction </a:t>
            </a:r>
            <a:r>
              <a:rPr spc="-980" dirty="0"/>
              <a:t> </a:t>
            </a:r>
            <a:r>
              <a:rPr spc="-35" dirty="0"/>
              <a:t>Models</a:t>
            </a:r>
          </a:p>
        </p:txBody>
      </p:sp>
      <p:grpSp>
        <p:nvGrpSpPr>
          <p:cNvPr id="6" name="object 6"/>
          <p:cNvGrpSpPr/>
          <p:nvPr/>
        </p:nvGrpSpPr>
        <p:grpSpPr>
          <a:xfrm>
            <a:off x="831850" y="1819401"/>
            <a:ext cx="3298825" cy="4363720"/>
            <a:chOff x="831850" y="1819401"/>
            <a:chExt cx="3298825" cy="4363720"/>
          </a:xfrm>
        </p:grpSpPr>
        <p:sp>
          <p:nvSpPr>
            <p:cNvPr id="7" name="object 7"/>
            <p:cNvSpPr/>
            <p:nvPr/>
          </p:nvSpPr>
          <p:spPr>
            <a:xfrm>
              <a:off x="838200" y="1825751"/>
              <a:ext cx="3286125" cy="4351020"/>
            </a:xfrm>
            <a:custGeom>
              <a:avLst/>
              <a:gdLst/>
              <a:ahLst/>
              <a:cxnLst/>
              <a:rect l="l" t="t" r="r" b="b"/>
              <a:pathLst>
                <a:path w="3286125" h="4351020">
                  <a:moveTo>
                    <a:pt x="3285744" y="0"/>
                  </a:moveTo>
                  <a:lnTo>
                    <a:pt x="0" y="0"/>
                  </a:lnTo>
                  <a:lnTo>
                    <a:pt x="0" y="4351020"/>
                  </a:lnTo>
                  <a:lnTo>
                    <a:pt x="3285744" y="4351020"/>
                  </a:lnTo>
                  <a:lnTo>
                    <a:pt x="3285744" y="0"/>
                  </a:lnTo>
                  <a:close/>
                </a:path>
              </a:pathLst>
            </a:custGeom>
            <a:solidFill>
              <a:srgbClr val="F8D6CD">
                <a:alpha val="90194"/>
              </a:srgbClr>
            </a:solidFill>
          </p:spPr>
          <p:txBody>
            <a:bodyPr wrap="square" lIns="0" tIns="0" rIns="0" bIns="0" rtlCol="0"/>
            <a:lstStyle/>
            <a:p>
              <a:endParaRPr/>
            </a:p>
          </p:txBody>
        </p:sp>
        <p:sp>
          <p:nvSpPr>
            <p:cNvPr id="8" name="object 8"/>
            <p:cNvSpPr/>
            <p:nvPr/>
          </p:nvSpPr>
          <p:spPr>
            <a:xfrm>
              <a:off x="838200" y="1825751"/>
              <a:ext cx="3286125" cy="4351020"/>
            </a:xfrm>
            <a:custGeom>
              <a:avLst/>
              <a:gdLst/>
              <a:ahLst/>
              <a:cxnLst/>
              <a:rect l="l" t="t" r="r" b="b"/>
              <a:pathLst>
                <a:path w="3286125" h="4351020">
                  <a:moveTo>
                    <a:pt x="0" y="4351020"/>
                  </a:moveTo>
                  <a:lnTo>
                    <a:pt x="3285744" y="4351020"/>
                  </a:lnTo>
                  <a:lnTo>
                    <a:pt x="3285744" y="0"/>
                  </a:lnTo>
                  <a:lnTo>
                    <a:pt x="0" y="0"/>
                  </a:lnTo>
                  <a:lnTo>
                    <a:pt x="0" y="4351020"/>
                  </a:lnTo>
                  <a:close/>
                </a:path>
              </a:pathLst>
            </a:custGeom>
            <a:ln w="12700">
              <a:solidFill>
                <a:srgbClr val="F8D6CD"/>
              </a:solidFill>
            </a:ln>
          </p:spPr>
          <p:txBody>
            <a:bodyPr wrap="square" lIns="0" tIns="0" rIns="0" bIns="0" rtlCol="0"/>
            <a:lstStyle/>
            <a:p>
              <a:endParaRPr/>
            </a:p>
          </p:txBody>
        </p:sp>
        <p:sp>
          <p:nvSpPr>
            <p:cNvPr id="9" name="object 9"/>
            <p:cNvSpPr/>
            <p:nvPr/>
          </p:nvSpPr>
          <p:spPr>
            <a:xfrm>
              <a:off x="1828800" y="2260091"/>
              <a:ext cx="1304925" cy="1306195"/>
            </a:xfrm>
            <a:custGeom>
              <a:avLst/>
              <a:gdLst/>
              <a:ahLst/>
              <a:cxnLst/>
              <a:rect l="l" t="t" r="r" b="b"/>
              <a:pathLst>
                <a:path w="1304925" h="1306195">
                  <a:moveTo>
                    <a:pt x="652272" y="0"/>
                  </a:moveTo>
                  <a:lnTo>
                    <a:pt x="603584" y="1791"/>
                  </a:lnTo>
                  <a:lnTo>
                    <a:pt x="555870" y="7080"/>
                  </a:lnTo>
                  <a:lnTo>
                    <a:pt x="509255" y="15740"/>
                  </a:lnTo>
                  <a:lnTo>
                    <a:pt x="463865" y="27647"/>
                  </a:lnTo>
                  <a:lnTo>
                    <a:pt x="419826" y="42672"/>
                  </a:lnTo>
                  <a:lnTo>
                    <a:pt x="377264" y="60691"/>
                  </a:lnTo>
                  <a:lnTo>
                    <a:pt x="336306" y="81576"/>
                  </a:lnTo>
                  <a:lnTo>
                    <a:pt x="297076" y="105202"/>
                  </a:lnTo>
                  <a:lnTo>
                    <a:pt x="259702" y="131443"/>
                  </a:lnTo>
                  <a:lnTo>
                    <a:pt x="224309" y="160171"/>
                  </a:lnTo>
                  <a:lnTo>
                    <a:pt x="191023" y="191261"/>
                  </a:lnTo>
                  <a:lnTo>
                    <a:pt x="159971" y="224587"/>
                  </a:lnTo>
                  <a:lnTo>
                    <a:pt x="131278" y="260023"/>
                  </a:lnTo>
                  <a:lnTo>
                    <a:pt x="105070" y="297441"/>
                  </a:lnTo>
                  <a:lnTo>
                    <a:pt x="81473" y="336716"/>
                  </a:lnTo>
                  <a:lnTo>
                    <a:pt x="60614" y="377722"/>
                  </a:lnTo>
                  <a:lnTo>
                    <a:pt x="42618" y="420333"/>
                  </a:lnTo>
                  <a:lnTo>
                    <a:pt x="27611" y="464422"/>
                  </a:lnTo>
                  <a:lnTo>
                    <a:pt x="15720" y="509862"/>
                  </a:lnTo>
                  <a:lnTo>
                    <a:pt x="7070" y="556529"/>
                  </a:lnTo>
                  <a:lnTo>
                    <a:pt x="1788" y="604294"/>
                  </a:lnTo>
                  <a:lnTo>
                    <a:pt x="0" y="653034"/>
                  </a:lnTo>
                  <a:lnTo>
                    <a:pt x="1788" y="701773"/>
                  </a:lnTo>
                  <a:lnTo>
                    <a:pt x="7070" y="749538"/>
                  </a:lnTo>
                  <a:lnTo>
                    <a:pt x="15720" y="796205"/>
                  </a:lnTo>
                  <a:lnTo>
                    <a:pt x="27611" y="841645"/>
                  </a:lnTo>
                  <a:lnTo>
                    <a:pt x="42618" y="885734"/>
                  </a:lnTo>
                  <a:lnTo>
                    <a:pt x="60614" y="928345"/>
                  </a:lnTo>
                  <a:lnTo>
                    <a:pt x="81473" y="969351"/>
                  </a:lnTo>
                  <a:lnTo>
                    <a:pt x="105070" y="1008626"/>
                  </a:lnTo>
                  <a:lnTo>
                    <a:pt x="131278" y="1046044"/>
                  </a:lnTo>
                  <a:lnTo>
                    <a:pt x="159971" y="1081480"/>
                  </a:lnTo>
                  <a:lnTo>
                    <a:pt x="191023" y="1114805"/>
                  </a:lnTo>
                  <a:lnTo>
                    <a:pt x="224309" y="1145896"/>
                  </a:lnTo>
                  <a:lnTo>
                    <a:pt x="259702" y="1174624"/>
                  </a:lnTo>
                  <a:lnTo>
                    <a:pt x="297076" y="1200865"/>
                  </a:lnTo>
                  <a:lnTo>
                    <a:pt x="336306" y="1224491"/>
                  </a:lnTo>
                  <a:lnTo>
                    <a:pt x="377264" y="1245376"/>
                  </a:lnTo>
                  <a:lnTo>
                    <a:pt x="419826" y="1263395"/>
                  </a:lnTo>
                  <a:lnTo>
                    <a:pt x="463865" y="1278420"/>
                  </a:lnTo>
                  <a:lnTo>
                    <a:pt x="509255" y="1290327"/>
                  </a:lnTo>
                  <a:lnTo>
                    <a:pt x="555870" y="1298987"/>
                  </a:lnTo>
                  <a:lnTo>
                    <a:pt x="603584" y="1304276"/>
                  </a:lnTo>
                  <a:lnTo>
                    <a:pt x="652272" y="1306068"/>
                  </a:lnTo>
                  <a:lnTo>
                    <a:pt x="700959" y="1304276"/>
                  </a:lnTo>
                  <a:lnTo>
                    <a:pt x="748673" y="1298987"/>
                  </a:lnTo>
                  <a:lnTo>
                    <a:pt x="795288" y="1290327"/>
                  </a:lnTo>
                  <a:lnTo>
                    <a:pt x="840678" y="1278420"/>
                  </a:lnTo>
                  <a:lnTo>
                    <a:pt x="884717" y="1263395"/>
                  </a:lnTo>
                  <a:lnTo>
                    <a:pt x="927279" y="1245376"/>
                  </a:lnTo>
                  <a:lnTo>
                    <a:pt x="968237" y="1224491"/>
                  </a:lnTo>
                  <a:lnTo>
                    <a:pt x="1007467" y="1200865"/>
                  </a:lnTo>
                  <a:lnTo>
                    <a:pt x="1044841" y="1174624"/>
                  </a:lnTo>
                  <a:lnTo>
                    <a:pt x="1080234" y="1145896"/>
                  </a:lnTo>
                  <a:lnTo>
                    <a:pt x="1113520" y="1114806"/>
                  </a:lnTo>
                  <a:lnTo>
                    <a:pt x="1144572" y="1081480"/>
                  </a:lnTo>
                  <a:lnTo>
                    <a:pt x="1173265" y="1046044"/>
                  </a:lnTo>
                  <a:lnTo>
                    <a:pt x="1199473" y="1008626"/>
                  </a:lnTo>
                  <a:lnTo>
                    <a:pt x="1223070" y="969351"/>
                  </a:lnTo>
                  <a:lnTo>
                    <a:pt x="1243929" y="928345"/>
                  </a:lnTo>
                  <a:lnTo>
                    <a:pt x="1261925" y="885734"/>
                  </a:lnTo>
                  <a:lnTo>
                    <a:pt x="1276932" y="841645"/>
                  </a:lnTo>
                  <a:lnTo>
                    <a:pt x="1288823" y="796205"/>
                  </a:lnTo>
                  <a:lnTo>
                    <a:pt x="1297473" y="749538"/>
                  </a:lnTo>
                  <a:lnTo>
                    <a:pt x="1302755" y="701773"/>
                  </a:lnTo>
                  <a:lnTo>
                    <a:pt x="1304544" y="653034"/>
                  </a:lnTo>
                  <a:lnTo>
                    <a:pt x="1302755" y="604294"/>
                  </a:lnTo>
                  <a:lnTo>
                    <a:pt x="1297473" y="556529"/>
                  </a:lnTo>
                  <a:lnTo>
                    <a:pt x="1288823" y="509862"/>
                  </a:lnTo>
                  <a:lnTo>
                    <a:pt x="1276932" y="464422"/>
                  </a:lnTo>
                  <a:lnTo>
                    <a:pt x="1261925" y="420333"/>
                  </a:lnTo>
                  <a:lnTo>
                    <a:pt x="1243929" y="377722"/>
                  </a:lnTo>
                  <a:lnTo>
                    <a:pt x="1223070" y="336716"/>
                  </a:lnTo>
                  <a:lnTo>
                    <a:pt x="1199473" y="297441"/>
                  </a:lnTo>
                  <a:lnTo>
                    <a:pt x="1173265" y="260023"/>
                  </a:lnTo>
                  <a:lnTo>
                    <a:pt x="1144572" y="224587"/>
                  </a:lnTo>
                  <a:lnTo>
                    <a:pt x="1113520" y="191262"/>
                  </a:lnTo>
                  <a:lnTo>
                    <a:pt x="1080234" y="160171"/>
                  </a:lnTo>
                  <a:lnTo>
                    <a:pt x="1044841" y="131443"/>
                  </a:lnTo>
                  <a:lnTo>
                    <a:pt x="1007467" y="105202"/>
                  </a:lnTo>
                  <a:lnTo>
                    <a:pt x="968237" y="81576"/>
                  </a:lnTo>
                  <a:lnTo>
                    <a:pt x="927279" y="60691"/>
                  </a:lnTo>
                  <a:lnTo>
                    <a:pt x="884717" y="42672"/>
                  </a:lnTo>
                  <a:lnTo>
                    <a:pt x="840678" y="27647"/>
                  </a:lnTo>
                  <a:lnTo>
                    <a:pt x="795288" y="15740"/>
                  </a:lnTo>
                  <a:lnTo>
                    <a:pt x="748673" y="7080"/>
                  </a:lnTo>
                  <a:lnTo>
                    <a:pt x="700959" y="1791"/>
                  </a:lnTo>
                  <a:lnTo>
                    <a:pt x="652272" y="0"/>
                  </a:lnTo>
                  <a:close/>
                </a:path>
              </a:pathLst>
            </a:custGeom>
            <a:solidFill>
              <a:srgbClr val="EC7C30"/>
            </a:solidFill>
          </p:spPr>
          <p:txBody>
            <a:bodyPr wrap="square" lIns="0" tIns="0" rIns="0" bIns="0" rtlCol="0"/>
            <a:lstStyle/>
            <a:p>
              <a:endParaRPr/>
            </a:p>
          </p:txBody>
        </p:sp>
        <p:sp>
          <p:nvSpPr>
            <p:cNvPr id="10" name="object 10"/>
            <p:cNvSpPr/>
            <p:nvPr/>
          </p:nvSpPr>
          <p:spPr>
            <a:xfrm>
              <a:off x="1828800" y="2260091"/>
              <a:ext cx="1304925" cy="1306195"/>
            </a:xfrm>
            <a:custGeom>
              <a:avLst/>
              <a:gdLst/>
              <a:ahLst/>
              <a:cxnLst/>
              <a:rect l="l" t="t" r="r" b="b"/>
              <a:pathLst>
                <a:path w="1304925" h="1306195">
                  <a:moveTo>
                    <a:pt x="0" y="653034"/>
                  </a:moveTo>
                  <a:lnTo>
                    <a:pt x="1788" y="604294"/>
                  </a:lnTo>
                  <a:lnTo>
                    <a:pt x="7070" y="556529"/>
                  </a:lnTo>
                  <a:lnTo>
                    <a:pt x="15720" y="509862"/>
                  </a:lnTo>
                  <a:lnTo>
                    <a:pt x="27611" y="464422"/>
                  </a:lnTo>
                  <a:lnTo>
                    <a:pt x="42618" y="420333"/>
                  </a:lnTo>
                  <a:lnTo>
                    <a:pt x="60614" y="377722"/>
                  </a:lnTo>
                  <a:lnTo>
                    <a:pt x="81473" y="336716"/>
                  </a:lnTo>
                  <a:lnTo>
                    <a:pt x="105070" y="297441"/>
                  </a:lnTo>
                  <a:lnTo>
                    <a:pt x="131278" y="260023"/>
                  </a:lnTo>
                  <a:lnTo>
                    <a:pt x="159971" y="224587"/>
                  </a:lnTo>
                  <a:lnTo>
                    <a:pt x="191023" y="191261"/>
                  </a:lnTo>
                  <a:lnTo>
                    <a:pt x="224309" y="160171"/>
                  </a:lnTo>
                  <a:lnTo>
                    <a:pt x="259702" y="131443"/>
                  </a:lnTo>
                  <a:lnTo>
                    <a:pt x="297076" y="105202"/>
                  </a:lnTo>
                  <a:lnTo>
                    <a:pt x="336306" y="81576"/>
                  </a:lnTo>
                  <a:lnTo>
                    <a:pt x="377264" y="60691"/>
                  </a:lnTo>
                  <a:lnTo>
                    <a:pt x="419826" y="42672"/>
                  </a:lnTo>
                  <a:lnTo>
                    <a:pt x="463865" y="27647"/>
                  </a:lnTo>
                  <a:lnTo>
                    <a:pt x="509255" y="15740"/>
                  </a:lnTo>
                  <a:lnTo>
                    <a:pt x="555870" y="7080"/>
                  </a:lnTo>
                  <a:lnTo>
                    <a:pt x="603584" y="1791"/>
                  </a:lnTo>
                  <a:lnTo>
                    <a:pt x="652272" y="0"/>
                  </a:lnTo>
                  <a:lnTo>
                    <a:pt x="700959" y="1791"/>
                  </a:lnTo>
                  <a:lnTo>
                    <a:pt x="748673" y="7080"/>
                  </a:lnTo>
                  <a:lnTo>
                    <a:pt x="795288" y="15740"/>
                  </a:lnTo>
                  <a:lnTo>
                    <a:pt x="840678" y="27647"/>
                  </a:lnTo>
                  <a:lnTo>
                    <a:pt x="884717" y="42672"/>
                  </a:lnTo>
                  <a:lnTo>
                    <a:pt x="927279" y="60691"/>
                  </a:lnTo>
                  <a:lnTo>
                    <a:pt x="968237" y="81576"/>
                  </a:lnTo>
                  <a:lnTo>
                    <a:pt x="1007467" y="105202"/>
                  </a:lnTo>
                  <a:lnTo>
                    <a:pt x="1044841" y="131443"/>
                  </a:lnTo>
                  <a:lnTo>
                    <a:pt x="1080234" y="160171"/>
                  </a:lnTo>
                  <a:lnTo>
                    <a:pt x="1113520" y="191262"/>
                  </a:lnTo>
                  <a:lnTo>
                    <a:pt x="1144572" y="224587"/>
                  </a:lnTo>
                  <a:lnTo>
                    <a:pt x="1173265" y="260023"/>
                  </a:lnTo>
                  <a:lnTo>
                    <a:pt x="1199473" y="297441"/>
                  </a:lnTo>
                  <a:lnTo>
                    <a:pt x="1223070" y="336716"/>
                  </a:lnTo>
                  <a:lnTo>
                    <a:pt x="1243929" y="377722"/>
                  </a:lnTo>
                  <a:lnTo>
                    <a:pt x="1261925" y="420333"/>
                  </a:lnTo>
                  <a:lnTo>
                    <a:pt x="1276932" y="464422"/>
                  </a:lnTo>
                  <a:lnTo>
                    <a:pt x="1288823" y="509862"/>
                  </a:lnTo>
                  <a:lnTo>
                    <a:pt x="1297473" y="556529"/>
                  </a:lnTo>
                  <a:lnTo>
                    <a:pt x="1302755" y="604294"/>
                  </a:lnTo>
                  <a:lnTo>
                    <a:pt x="1304544" y="653034"/>
                  </a:lnTo>
                  <a:lnTo>
                    <a:pt x="1302755" y="701773"/>
                  </a:lnTo>
                  <a:lnTo>
                    <a:pt x="1297473" y="749538"/>
                  </a:lnTo>
                  <a:lnTo>
                    <a:pt x="1288823" y="796205"/>
                  </a:lnTo>
                  <a:lnTo>
                    <a:pt x="1276932" y="841645"/>
                  </a:lnTo>
                  <a:lnTo>
                    <a:pt x="1261925" y="885734"/>
                  </a:lnTo>
                  <a:lnTo>
                    <a:pt x="1243929" y="928345"/>
                  </a:lnTo>
                  <a:lnTo>
                    <a:pt x="1223070" y="969351"/>
                  </a:lnTo>
                  <a:lnTo>
                    <a:pt x="1199473" y="1008626"/>
                  </a:lnTo>
                  <a:lnTo>
                    <a:pt x="1173265" y="1046044"/>
                  </a:lnTo>
                  <a:lnTo>
                    <a:pt x="1144572" y="1081480"/>
                  </a:lnTo>
                  <a:lnTo>
                    <a:pt x="1113520" y="1114806"/>
                  </a:lnTo>
                  <a:lnTo>
                    <a:pt x="1080234" y="1145896"/>
                  </a:lnTo>
                  <a:lnTo>
                    <a:pt x="1044841" y="1174624"/>
                  </a:lnTo>
                  <a:lnTo>
                    <a:pt x="1007467" y="1200865"/>
                  </a:lnTo>
                  <a:lnTo>
                    <a:pt x="968237" y="1224491"/>
                  </a:lnTo>
                  <a:lnTo>
                    <a:pt x="927279" y="1245376"/>
                  </a:lnTo>
                  <a:lnTo>
                    <a:pt x="884717" y="1263395"/>
                  </a:lnTo>
                  <a:lnTo>
                    <a:pt x="840678" y="1278420"/>
                  </a:lnTo>
                  <a:lnTo>
                    <a:pt x="795288" y="1290327"/>
                  </a:lnTo>
                  <a:lnTo>
                    <a:pt x="748673" y="1298987"/>
                  </a:lnTo>
                  <a:lnTo>
                    <a:pt x="700959" y="1304276"/>
                  </a:lnTo>
                  <a:lnTo>
                    <a:pt x="652272" y="1306068"/>
                  </a:lnTo>
                  <a:lnTo>
                    <a:pt x="603584" y="1304276"/>
                  </a:lnTo>
                  <a:lnTo>
                    <a:pt x="555870" y="1298987"/>
                  </a:lnTo>
                  <a:lnTo>
                    <a:pt x="509255" y="1290327"/>
                  </a:lnTo>
                  <a:lnTo>
                    <a:pt x="463865" y="1278420"/>
                  </a:lnTo>
                  <a:lnTo>
                    <a:pt x="419826" y="1263395"/>
                  </a:lnTo>
                  <a:lnTo>
                    <a:pt x="377264" y="1245376"/>
                  </a:lnTo>
                  <a:lnTo>
                    <a:pt x="336306" y="1224491"/>
                  </a:lnTo>
                  <a:lnTo>
                    <a:pt x="297076" y="1200865"/>
                  </a:lnTo>
                  <a:lnTo>
                    <a:pt x="259702" y="1174624"/>
                  </a:lnTo>
                  <a:lnTo>
                    <a:pt x="224309" y="1145896"/>
                  </a:lnTo>
                  <a:lnTo>
                    <a:pt x="191023" y="1114805"/>
                  </a:lnTo>
                  <a:lnTo>
                    <a:pt x="159971" y="1081480"/>
                  </a:lnTo>
                  <a:lnTo>
                    <a:pt x="131278" y="1046044"/>
                  </a:lnTo>
                  <a:lnTo>
                    <a:pt x="105070" y="1008626"/>
                  </a:lnTo>
                  <a:lnTo>
                    <a:pt x="81473" y="969351"/>
                  </a:lnTo>
                  <a:lnTo>
                    <a:pt x="60614" y="928345"/>
                  </a:lnTo>
                  <a:lnTo>
                    <a:pt x="42618" y="885734"/>
                  </a:lnTo>
                  <a:lnTo>
                    <a:pt x="27611" y="841645"/>
                  </a:lnTo>
                  <a:lnTo>
                    <a:pt x="15720" y="796205"/>
                  </a:lnTo>
                  <a:lnTo>
                    <a:pt x="7070" y="749538"/>
                  </a:lnTo>
                  <a:lnTo>
                    <a:pt x="1788" y="701773"/>
                  </a:lnTo>
                  <a:lnTo>
                    <a:pt x="0" y="653034"/>
                  </a:lnTo>
                  <a:close/>
                </a:path>
              </a:pathLst>
            </a:custGeom>
            <a:ln w="12700">
              <a:solidFill>
                <a:srgbClr val="EC7C30"/>
              </a:solidFill>
            </a:ln>
          </p:spPr>
          <p:txBody>
            <a:bodyPr wrap="square" lIns="0" tIns="0" rIns="0" bIns="0" rtlCol="0"/>
            <a:lstStyle/>
            <a:p>
              <a:endParaRPr/>
            </a:p>
          </p:txBody>
        </p:sp>
      </p:grpSp>
      <p:sp>
        <p:nvSpPr>
          <p:cNvPr id="11" name="object 11"/>
          <p:cNvSpPr txBox="1"/>
          <p:nvPr/>
        </p:nvSpPr>
        <p:spPr>
          <a:xfrm>
            <a:off x="831850" y="2462606"/>
            <a:ext cx="3298825" cy="301815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1</a:t>
            </a:r>
            <a:endParaRPr sz="4800">
              <a:latin typeface="Calibri"/>
              <a:cs typeface="Calibri"/>
            </a:endParaRPr>
          </a:p>
          <a:p>
            <a:pPr>
              <a:lnSpc>
                <a:spcPct val="100000"/>
              </a:lnSpc>
              <a:spcBef>
                <a:spcPts val="30"/>
              </a:spcBef>
            </a:pPr>
            <a:endParaRPr sz="3750">
              <a:latin typeface="Calibri"/>
              <a:cs typeface="Calibri"/>
            </a:endParaRPr>
          </a:p>
          <a:p>
            <a:pPr marL="262255" marR="314960">
              <a:lnSpc>
                <a:spcPct val="91600"/>
              </a:lnSpc>
            </a:pPr>
            <a:r>
              <a:rPr sz="2000" b="1" spc="-15" dirty="0">
                <a:latin typeface="Calibri"/>
                <a:cs typeface="Calibri"/>
              </a:rPr>
              <a:t>Advantage: </a:t>
            </a:r>
            <a:r>
              <a:rPr sz="2000" dirty="0">
                <a:latin typeface="Calibri"/>
                <a:cs typeface="Calibri"/>
              </a:rPr>
              <a:t>It </a:t>
            </a:r>
            <a:r>
              <a:rPr sz="2000" spc="-5" dirty="0">
                <a:latin typeface="Calibri"/>
                <a:cs typeface="Calibri"/>
              </a:rPr>
              <a:t>considers </a:t>
            </a:r>
            <a:r>
              <a:rPr sz="2000" dirty="0">
                <a:latin typeface="Calibri"/>
                <a:cs typeface="Calibri"/>
              </a:rPr>
              <a:t> </a:t>
            </a:r>
            <a:r>
              <a:rPr sz="2000" spc="-5" dirty="0">
                <a:latin typeface="Calibri"/>
                <a:cs typeface="Calibri"/>
              </a:rPr>
              <a:t>relationship </a:t>
            </a:r>
            <a:r>
              <a:rPr sz="2000" dirty="0">
                <a:latin typeface="Calibri"/>
                <a:cs typeface="Calibri"/>
              </a:rPr>
              <a:t>among the </a:t>
            </a:r>
            <a:r>
              <a:rPr sz="2000" spc="5" dirty="0">
                <a:latin typeface="Calibri"/>
                <a:cs typeface="Calibri"/>
              </a:rPr>
              <a:t> </a:t>
            </a:r>
            <a:r>
              <a:rPr sz="2000" dirty="0">
                <a:latin typeface="Calibri"/>
                <a:cs typeface="Calibri"/>
              </a:rPr>
              <a:t>known </a:t>
            </a:r>
            <a:r>
              <a:rPr sz="2000" spc="-10" dirty="0">
                <a:latin typeface="Calibri"/>
                <a:cs typeface="Calibri"/>
              </a:rPr>
              <a:t>attribute </a:t>
            </a:r>
            <a:r>
              <a:rPr sz="2000" spc="-5" dirty="0">
                <a:latin typeface="Calibri"/>
                <a:cs typeface="Calibri"/>
              </a:rPr>
              <a:t>values </a:t>
            </a:r>
            <a:r>
              <a:rPr sz="2000" dirty="0">
                <a:latin typeface="Calibri"/>
                <a:cs typeface="Calibri"/>
              </a:rPr>
              <a:t> and the </a:t>
            </a:r>
            <a:r>
              <a:rPr sz="2000" spc="-5" dirty="0">
                <a:latin typeface="Calibri"/>
                <a:cs typeface="Calibri"/>
              </a:rPr>
              <a:t>missing </a:t>
            </a:r>
            <a:r>
              <a:rPr sz="2000" spc="-10" dirty="0">
                <a:latin typeface="Calibri"/>
                <a:cs typeface="Calibri"/>
              </a:rPr>
              <a:t>values, so </a:t>
            </a:r>
            <a:r>
              <a:rPr sz="2000" spc="-440" dirty="0">
                <a:latin typeface="Calibri"/>
                <a:cs typeface="Calibri"/>
              </a:rPr>
              <a:t> </a:t>
            </a:r>
            <a:r>
              <a:rPr sz="2000" dirty="0">
                <a:latin typeface="Calibri"/>
                <a:cs typeface="Calibri"/>
              </a:rPr>
              <a:t>the</a:t>
            </a:r>
            <a:r>
              <a:rPr sz="2000" spc="-15" dirty="0">
                <a:latin typeface="Calibri"/>
                <a:cs typeface="Calibri"/>
              </a:rPr>
              <a:t> </a:t>
            </a:r>
            <a:r>
              <a:rPr sz="2000" spc="-10" dirty="0">
                <a:latin typeface="Calibri"/>
                <a:cs typeface="Calibri"/>
              </a:rPr>
              <a:t>imputation</a:t>
            </a:r>
            <a:r>
              <a:rPr sz="2000" spc="-15" dirty="0">
                <a:latin typeface="Calibri"/>
                <a:cs typeface="Calibri"/>
              </a:rPr>
              <a:t> </a:t>
            </a:r>
            <a:r>
              <a:rPr sz="2000" spc="-5" dirty="0">
                <a:latin typeface="Calibri"/>
                <a:cs typeface="Calibri"/>
              </a:rPr>
              <a:t>accuracy</a:t>
            </a:r>
            <a:r>
              <a:rPr sz="2000" spc="-45" dirty="0">
                <a:latin typeface="Calibri"/>
                <a:cs typeface="Calibri"/>
              </a:rPr>
              <a:t> </a:t>
            </a:r>
            <a:r>
              <a:rPr sz="2000" dirty="0">
                <a:latin typeface="Calibri"/>
                <a:cs typeface="Calibri"/>
              </a:rPr>
              <a:t>is </a:t>
            </a:r>
            <a:r>
              <a:rPr sz="2000" spc="-434" dirty="0">
                <a:latin typeface="Calibri"/>
                <a:cs typeface="Calibri"/>
              </a:rPr>
              <a:t> </a:t>
            </a:r>
            <a:r>
              <a:rPr sz="2000" spc="-10" dirty="0">
                <a:latin typeface="Calibri"/>
                <a:cs typeface="Calibri"/>
              </a:rPr>
              <a:t>very</a:t>
            </a:r>
            <a:r>
              <a:rPr sz="2000" dirty="0">
                <a:latin typeface="Calibri"/>
                <a:cs typeface="Calibri"/>
              </a:rPr>
              <a:t> </a:t>
            </a:r>
            <a:r>
              <a:rPr sz="2000" spc="-5" dirty="0">
                <a:latin typeface="Calibri"/>
                <a:cs typeface="Calibri"/>
              </a:rPr>
              <a:t>high.</a:t>
            </a:r>
            <a:endParaRPr sz="2000">
              <a:latin typeface="Calibri"/>
              <a:cs typeface="Calibri"/>
            </a:endParaRPr>
          </a:p>
        </p:txBody>
      </p:sp>
      <p:grpSp>
        <p:nvGrpSpPr>
          <p:cNvPr id="12" name="object 12"/>
          <p:cNvGrpSpPr/>
          <p:nvPr/>
        </p:nvGrpSpPr>
        <p:grpSpPr>
          <a:xfrm>
            <a:off x="831850" y="1819401"/>
            <a:ext cx="6913880" cy="4365625"/>
            <a:chOff x="831850" y="1819401"/>
            <a:chExt cx="6913880" cy="4365625"/>
          </a:xfrm>
        </p:grpSpPr>
        <p:sp>
          <p:nvSpPr>
            <p:cNvPr id="13" name="object 13"/>
            <p:cNvSpPr/>
            <p:nvPr/>
          </p:nvSpPr>
          <p:spPr>
            <a:xfrm>
              <a:off x="838200" y="6176772"/>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DC794A"/>
            </a:solidFill>
          </p:spPr>
          <p:txBody>
            <a:bodyPr wrap="square" lIns="0" tIns="0" rIns="0" bIns="0" rtlCol="0"/>
            <a:lstStyle/>
            <a:p>
              <a:endParaRPr/>
            </a:p>
          </p:txBody>
        </p:sp>
        <p:sp>
          <p:nvSpPr>
            <p:cNvPr id="14" name="object 14"/>
            <p:cNvSpPr/>
            <p:nvPr/>
          </p:nvSpPr>
          <p:spPr>
            <a:xfrm>
              <a:off x="838200" y="6176772"/>
              <a:ext cx="3286125" cy="1905"/>
            </a:xfrm>
            <a:custGeom>
              <a:avLst/>
              <a:gdLst/>
              <a:ahLst/>
              <a:cxnLst/>
              <a:rect l="l" t="t" r="r" b="b"/>
              <a:pathLst>
                <a:path w="3286125" h="1904">
                  <a:moveTo>
                    <a:pt x="0" y="1523"/>
                  </a:moveTo>
                  <a:lnTo>
                    <a:pt x="3285744" y="1523"/>
                  </a:lnTo>
                  <a:lnTo>
                    <a:pt x="3285744" y="0"/>
                  </a:lnTo>
                  <a:lnTo>
                    <a:pt x="0" y="0"/>
                  </a:lnTo>
                  <a:lnTo>
                    <a:pt x="0" y="1523"/>
                  </a:lnTo>
                  <a:close/>
                </a:path>
              </a:pathLst>
            </a:custGeom>
            <a:ln w="12700">
              <a:solidFill>
                <a:srgbClr val="DC794A"/>
              </a:solidFill>
            </a:ln>
          </p:spPr>
          <p:txBody>
            <a:bodyPr wrap="square" lIns="0" tIns="0" rIns="0" bIns="0" rtlCol="0"/>
            <a:lstStyle/>
            <a:p>
              <a:endParaRPr/>
            </a:p>
          </p:txBody>
        </p:sp>
        <p:sp>
          <p:nvSpPr>
            <p:cNvPr id="15" name="object 15"/>
            <p:cNvSpPr/>
            <p:nvPr/>
          </p:nvSpPr>
          <p:spPr>
            <a:xfrm>
              <a:off x="4453128" y="1825751"/>
              <a:ext cx="3286125" cy="4351020"/>
            </a:xfrm>
            <a:custGeom>
              <a:avLst/>
              <a:gdLst/>
              <a:ahLst/>
              <a:cxnLst/>
              <a:rect l="l" t="t" r="r" b="b"/>
              <a:pathLst>
                <a:path w="3286125" h="4351020">
                  <a:moveTo>
                    <a:pt x="3285744" y="0"/>
                  </a:moveTo>
                  <a:lnTo>
                    <a:pt x="0" y="0"/>
                  </a:lnTo>
                  <a:lnTo>
                    <a:pt x="0" y="4351020"/>
                  </a:lnTo>
                  <a:lnTo>
                    <a:pt x="3285744" y="4351020"/>
                  </a:lnTo>
                  <a:lnTo>
                    <a:pt x="3285744" y="0"/>
                  </a:lnTo>
                  <a:close/>
                </a:path>
              </a:pathLst>
            </a:custGeom>
            <a:solidFill>
              <a:srgbClr val="ECD9D6">
                <a:alpha val="90194"/>
              </a:srgbClr>
            </a:solidFill>
          </p:spPr>
          <p:txBody>
            <a:bodyPr wrap="square" lIns="0" tIns="0" rIns="0" bIns="0" rtlCol="0"/>
            <a:lstStyle/>
            <a:p>
              <a:endParaRPr/>
            </a:p>
          </p:txBody>
        </p:sp>
        <p:sp>
          <p:nvSpPr>
            <p:cNvPr id="16" name="object 16"/>
            <p:cNvSpPr/>
            <p:nvPr/>
          </p:nvSpPr>
          <p:spPr>
            <a:xfrm>
              <a:off x="4453128" y="1825751"/>
              <a:ext cx="3286125" cy="4351020"/>
            </a:xfrm>
            <a:custGeom>
              <a:avLst/>
              <a:gdLst/>
              <a:ahLst/>
              <a:cxnLst/>
              <a:rect l="l" t="t" r="r" b="b"/>
              <a:pathLst>
                <a:path w="3286125" h="4351020">
                  <a:moveTo>
                    <a:pt x="0" y="4351020"/>
                  </a:moveTo>
                  <a:lnTo>
                    <a:pt x="3285744" y="4351020"/>
                  </a:lnTo>
                  <a:lnTo>
                    <a:pt x="3285744" y="0"/>
                  </a:lnTo>
                  <a:lnTo>
                    <a:pt x="0" y="0"/>
                  </a:lnTo>
                  <a:lnTo>
                    <a:pt x="0" y="4351020"/>
                  </a:lnTo>
                  <a:close/>
                </a:path>
              </a:pathLst>
            </a:custGeom>
            <a:ln w="12700">
              <a:solidFill>
                <a:srgbClr val="ECD9D6"/>
              </a:solidFill>
            </a:ln>
          </p:spPr>
          <p:txBody>
            <a:bodyPr wrap="square" lIns="0" tIns="0" rIns="0" bIns="0" rtlCol="0"/>
            <a:lstStyle/>
            <a:p>
              <a:endParaRPr/>
            </a:p>
          </p:txBody>
        </p:sp>
        <p:sp>
          <p:nvSpPr>
            <p:cNvPr id="17" name="object 17"/>
            <p:cNvSpPr/>
            <p:nvPr/>
          </p:nvSpPr>
          <p:spPr>
            <a:xfrm>
              <a:off x="5443728" y="2260091"/>
              <a:ext cx="1304925" cy="1306195"/>
            </a:xfrm>
            <a:custGeom>
              <a:avLst/>
              <a:gdLst/>
              <a:ahLst/>
              <a:cxnLst/>
              <a:rect l="l" t="t" r="r" b="b"/>
              <a:pathLst>
                <a:path w="1304925" h="1306195">
                  <a:moveTo>
                    <a:pt x="652272" y="0"/>
                  </a:moveTo>
                  <a:lnTo>
                    <a:pt x="603584" y="1791"/>
                  </a:lnTo>
                  <a:lnTo>
                    <a:pt x="555870" y="7080"/>
                  </a:lnTo>
                  <a:lnTo>
                    <a:pt x="509255" y="15740"/>
                  </a:lnTo>
                  <a:lnTo>
                    <a:pt x="463865" y="27647"/>
                  </a:lnTo>
                  <a:lnTo>
                    <a:pt x="419826" y="42672"/>
                  </a:lnTo>
                  <a:lnTo>
                    <a:pt x="377264" y="60691"/>
                  </a:lnTo>
                  <a:lnTo>
                    <a:pt x="336306" y="81576"/>
                  </a:lnTo>
                  <a:lnTo>
                    <a:pt x="297076" y="105202"/>
                  </a:lnTo>
                  <a:lnTo>
                    <a:pt x="259702" y="131443"/>
                  </a:lnTo>
                  <a:lnTo>
                    <a:pt x="224309" y="160171"/>
                  </a:lnTo>
                  <a:lnTo>
                    <a:pt x="191023" y="191261"/>
                  </a:lnTo>
                  <a:lnTo>
                    <a:pt x="159971" y="224587"/>
                  </a:lnTo>
                  <a:lnTo>
                    <a:pt x="131278" y="260023"/>
                  </a:lnTo>
                  <a:lnTo>
                    <a:pt x="105070" y="297441"/>
                  </a:lnTo>
                  <a:lnTo>
                    <a:pt x="81473" y="336716"/>
                  </a:lnTo>
                  <a:lnTo>
                    <a:pt x="60614" y="377722"/>
                  </a:lnTo>
                  <a:lnTo>
                    <a:pt x="42618" y="420333"/>
                  </a:lnTo>
                  <a:lnTo>
                    <a:pt x="27611" y="464422"/>
                  </a:lnTo>
                  <a:lnTo>
                    <a:pt x="15720" y="509862"/>
                  </a:lnTo>
                  <a:lnTo>
                    <a:pt x="7070" y="556529"/>
                  </a:lnTo>
                  <a:lnTo>
                    <a:pt x="1788" y="604294"/>
                  </a:lnTo>
                  <a:lnTo>
                    <a:pt x="0" y="653034"/>
                  </a:lnTo>
                  <a:lnTo>
                    <a:pt x="1788" y="701773"/>
                  </a:lnTo>
                  <a:lnTo>
                    <a:pt x="7070" y="749538"/>
                  </a:lnTo>
                  <a:lnTo>
                    <a:pt x="15720" y="796205"/>
                  </a:lnTo>
                  <a:lnTo>
                    <a:pt x="27611" y="841645"/>
                  </a:lnTo>
                  <a:lnTo>
                    <a:pt x="42618" y="885734"/>
                  </a:lnTo>
                  <a:lnTo>
                    <a:pt x="60614" y="928345"/>
                  </a:lnTo>
                  <a:lnTo>
                    <a:pt x="81473" y="969351"/>
                  </a:lnTo>
                  <a:lnTo>
                    <a:pt x="105070" y="1008626"/>
                  </a:lnTo>
                  <a:lnTo>
                    <a:pt x="131278" y="1046044"/>
                  </a:lnTo>
                  <a:lnTo>
                    <a:pt x="159971" y="1081480"/>
                  </a:lnTo>
                  <a:lnTo>
                    <a:pt x="191023" y="1114805"/>
                  </a:lnTo>
                  <a:lnTo>
                    <a:pt x="224309" y="1145896"/>
                  </a:lnTo>
                  <a:lnTo>
                    <a:pt x="259702" y="1174624"/>
                  </a:lnTo>
                  <a:lnTo>
                    <a:pt x="297076" y="1200865"/>
                  </a:lnTo>
                  <a:lnTo>
                    <a:pt x="336306" y="1224491"/>
                  </a:lnTo>
                  <a:lnTo>
                    <a:pt x="377264" y="1245376"/>
                  </a:lnTo>
                  <a:lnTo>
                    <a:pt x="419826" y="1263395"/>
                  </a:lnTo>
                  <a:lnTo>
                    <a:pt x="463865" y="1278420"/>
                  </a:lnTo>
                  <a:lnTo>
                    <a:pt x="509255" y="1290327"/>
                  </a:lnTo>
                  <a:lnTo>
                    <a:pt x="555870" y="1298987"/>
                  </a:lnTo>
                  <a:lnTo>
                    <a:pt x="603584" y="1304276"/>
                  </a:lnTo>
                  <a:lnTo>
                    <a:pt x="652272" y="1306068"/>
                  </a:lnTo>
                  <a:lnTo>
                    <a:pt x="700959" y="1304276"/>
                  </a:lnTo>
                  <a:lnTo>
                    <a:pt x="748673" y="1298987"/>
                  </a:lnTo>
                  <a:lnTo>
                    <a:pt x="795288" y="1290327"/>
                  </a:lnTo>
                  <a:lnTo>
                    <a:pt x="840678" y="1278420"/>
                  </a:lnTo>
                  <a:lnTo>
                    <a:pt x="884717" y="1263395"/>
                  </a:lnTo>
                  <a:lnTo>
                    <a:pt x="927279" y="1245376"/>
                  </a:lnTo>
                  <a:lnTo>
                    <a:pt x="968237" y="1224491"/>
                  </a:lnTo>
                  <a:lnTo>
                    <a:pt x="1007467" y="1200865"/>
                  </a:lnTo>
                  <a:lnTo>
                    <a:pt x="1044841" y="1174624"/>
                  </a:lnTo>
                  <a:lnTo>
                    <a:pt x="1080234" y="1145896"/>
                  </a:lnTo>
                  <a:lnTo>
                    <a:pt x="1113520" y="1114806"/>
                  </a:lnTo>
                  <a:lnTo>
                    <a:pt x="1144572" y="1081480"/>
                  </a:lnTo>
                  <a:lnTo>
                    <a:pt x="1173265" y="1046044"/>
                  </a:lnTo>
                  <a:lnTo>
                    <a:pt x="1199473" y="1008626"/>
                  </a:lnTo>
                  <a:lnTo>
                    <a:pt x="1223070" y="969351"/>
                  </a:lnTo>
                  <a:lnTo>
                    <a:pt x="1243929" y="928345"/>
                  </a:lnTo>
                  <a:lnTo>
                    <a:pt x="1261925" y="885734"/>
                  </a:lnTo>
                  <a:lnTo>
                    <a:pt x="1276932" y="841645"/>
                  </a:lnTo>
                  <a:lnTo>
                    <a:pt x="1288823" y="796205"/>
                  </a:lnTo>
                  <a:lnTo>
                    <a:pt x="1297473" y="749538"/>
                  </a:lnTo>
                  <a:lnTo>
                    <a:pt x="1302755" y="701773"/>
                  </a:lnTo>
                  <a:lnTo>
                    <a:pt x="1304544" y="653034"/>
                  </a:lnTo>
                  <a:lnTo>
                    <a:pt x="1302755" y="604294"/>
                  </a:lnTo>
                  <a:lnTo>
                    <a:pt x="1297473" y="556529"/>
                  </a:lnTo>
                  <a:lnTo>
                    <a:pt x="1288823" y="509862"/>
                  </a:lnTo>
                  <a:lnTo>
                    <a:pt x="1276932" y="464422"/>
                  </a:lnTo>
                  <a:lnTo>
                    <a:pt x="1261925" y="420333"/>
                  </a:lnTo>
                  <a:lnTo>
                    <a:pt x="1243929" y="377722"/>
                  </a:lnTo>
                  <a:lnTo>
                    <a:pt x="1223070" y="336716"/>
                  </a:lnTo>
                  <a:lnTo>
                    <a:pt x="1199473" y="297441"/>
                  </a:lnTo>
                  <a:lnTo>
                    <a:pt x="1173265" y="260023"/>
                  </a:lnTo>
                  <a:lnTo>
                    <a:pt x="1144572" y="224587"/>
                  </a:lnTo>
                  <a:lnTo>
                    <a:pt x="1113520" y="191262"/>
                  </a:lnTo>
                  <a:lnTo>
                    <a:pt x="1080234" y="160171"/>
                  </a:lnTo>
                  <a:lnTo>
                    <a:pt x="1044841" y="131443"/>
                  </a:lnTo>
                  <a:lnTo>
                    <a:pt x="1007467" y="105202"/>
                  </a:lnTo>
                  <a:lnTo>
                    <a:pt x="968237" y="81576"/>
                  </a:lnTo>
                  <a:lnTo>
                    <a:pt x="927279" y="60691"/>
                  </a:lnTo>
                  <a:lnTo>
                    <a:pt x="884717" y="42672"/>
                  </a:lnTo>
                  <a:lnTo>
                    <a:pt x="840678" y="27647"/>
                  </a:lnTo>
                  <a:lnTo>
                    <a:pt x="795288" y="15740"/>
                  </a:lnTo>
                  <a:lnTo>
                    <a:pt x="748673" y="7080"/>
                  </a:lnTo>
                  <a:lnTo>
                    <a:pt x="700959" y="1791"/>
                  </a:lnTo>
                  <a:lnTo>
                    <a:pt x="652272" y="0"/>
                  </a:lnTo>
                  <a:close/>
                </a:path>
              </a:pathLst>
            </a:custGeom>
            <a:solidFill>
              <a:srgbClr val="CC7C63"/>
            </a:solidFill>
          </p:spPr>
          <p:txBody>
            <a:bodyPr wrap="square" lIns="0" tIns="0" rIns="0" bIns="0" rtlCol="0"/>
            <a:lstStyle/>
            <a:p>
              <a:endParaRPr/>
            </a:p>
          </p:txBody>
        </p:sp>
        <p:sp>
          <p:nvSpPr>
            <p:cNvPr id="18" name="object 18"/>
            <p:cNvSpPr/>
            <p:nvPr/>
          </p:nvSpPr>
          <p:spPr>
            <a:xfrm>
              <a:off x="5443728" y="2260091"/>
              <a:ext cx="1304925" cy="1306195"/>
            </a:xfrm>
            <a:custGeom>
              <a:avLst/>
              <a:gdLst/>
              <a:ahLst/>
              <a:cxnLst/>
              <a:rect l="l" t="t" r="r" b="b"/>
              <a:pathLst>
                <a:path w="1304925" h="1306195">
                  <a:moveTo>
                    <a:pt x="0" y="653034"/>
                  </a:moveTo>
                  <a:lnTo>
                    <a:pt x="1788" y="604294"/>
                  </a:lnTo>
                  <a:lnTo>
                    <a:pt x="7070" y="556529"/>
                  </a:lnTo>
                  <a:lnTo>
                    <a:pt x="15720" y="509862"/>
                  </a:lnTo>
                  <a:lnTo>
                    <a:pt x="27611" y="464422"/>
                  </a:lnTo>
                  <a:lnTo>
                    <a:pt x="42618" y="420333"/>
                  </a:lnTo>
                  <a:lnTo>
                    <a:pt x="60614" y="377722"/>
                  </a:lnTo>
                  <a:lnTo>
                    <a:pt x="81473" y="336716"/>
                  </a:lnTo>
                  <a:lnTo>
                    <a:pt x="105070" y="297441"/>
                  </a:lnTo>
                  <a:lnTo>
                    <a:pt x="131278" y="260023"/>
                  </a:lnTo>
                  <a:lnTo>
                    <a:pt x="159971" y="224587"/>
                  </a:lnTo>
                  <a:lnTo>
                    <a:pt x="191023" y="191261"/>
                  </a:lnTo>
                  <a:lnTo>
                    <a:pt x="224309" y="160171"/>
                  </a:lnTo>
                  <a:lnTo>
                    <a:pt x="259702" y="131443"/>
                  </a:lnTo>
                  <a:lnTo>
                    <a:pt x="297076" y="105202"/>
                  </a:lnTo>
                  <a:lnTo>
                    <a:pt x="336306" y="81576"/>
                  </a:lnTo>
                  <a:lnTo>
                    <a:pt x="377264" y="60691"/>
                  </a:lnTo>
                  <a:lnTo>
                    <a:pt x="419826" y="42672"/>
                  </a:lnTo>
                  <a:lnTo>
                    <a:pt x="463865" y="27647"/>
                  </a:lnTo>
                  <a:lnTo>
                    <a:pt x="509255" y="15740"/>
                  </a:lnTo>
                  <a:lnTo>
                    <a:pt x="555870" y="7080"/>
                  </a:lnTo>
                  <a:lnTo>
                    <a:pt x="603584" y="1791"/>
                  </a:lnTo>
                  <a:lnTo>
                    <a:pt x="652272" y="0"/>
                  </a:lnTo>
                  <a:lnTo>
                    <a:pt x="700959" y="1791"/>
                  </a:lnTo>
                  <a:lnTo>
                    <a:pt x="748673" y="7080"/>
                  </a:lnTo>
                  <a:lnTo>
                    <a:pt x="795288" y="15740"/>
                  </a:lnTo>
                  <a:lnTo>
                    <a:pt x="840678" y="27647"/>
                  </a:lnTo>
                  <a:lnTo>
                    <a:pt x="884717" y="42672"/>
                  </a:lnTo>
                  <a:lnTo>
                    <a:pt x="927279" y="60691"/>
                  </a:lnTo>
                  <a:lnTo>
                    <a:pt x="968237" y="81576"/>
                  </a:lnTo>
                  <a:lnTo>
                    <a:pt x="1007467" y="105202"/>
                  </a:lnTo>
                  <a:lnTo>
                    <a:pt x="1044841" y="131443"/>
                  </a:lnTo>
                  <a:lnTo>
                    <a:pt x="1080234" y="160171"/>
                  </a:lnTo>
                  <a:lnTo>
                    <a:pt x="1113520" y="191262"/>
                  </a:lnTo>
                  <a:lnTo>
                    <a:pt x="1144572" y="224587"/>
                  </a:lnTo>
                  <a:lnTo>
                    <a:pt x="1173265" y="260023"/>
                  </a:lnTo>
                  <a:lnTo>
                    <a:pt x="1199473" y="297441"/>
                  </a:lnTo>
                  <a:lnTo>
                    <a:pt x="1223070" y="336716"/>
                  </a:lnTo>
                  <a:lnTo>
                    <a:pt x="1243929" y="377722"/>
                  </a:lnTo>
                  <a:lnTo>
                    <a:pt x="1261925" y="420333"/>
                  </a:lnTo>
                  <a:lnTo>
                    <a:pt x="1276932" y="464422"/>
                  </a:lnTo>
                  <a:lnTo>
                    <a:pt x="1288823" y="509862"/>
                  </a:lnTo>
                  <a:lnTo>
                    <a:pt x="1297473" y="556529"/>
                  </a:lnTo>
                  <a:lnTo>
                    <a:pt x="1302755" y="604294"/>
                  </a:lnTo>
                  <a:lnTo>
                    <a:pt x="1304544" y="653034"/>
                  </a:lnTo>
                  <a:lnTo>
                    <a:pt x="1302755" y="701773"/>
                  </a:lnTo>
                  <a:lnTo>
                    <a:pt x="1297473" y="749538"/>
                  </a:lnTo>
                  <a:lnTo>
                    <a:pt x="1288823" y="796205"/>
                  </a:lnTo>
                  <a:lnTo>
                    <a:pt x="1276932" y="841645"/>
                  </a:lnTo>
                  <a:lnTo>
                    <a:pt x="1261925" y="885734"/>
                  </a:lnTo>
                  <a:lnTo>
                    <a:pt x="1243929" y="928345"/>
                  </a:lnTo>
                  <a:lnTo>
                    <a:pt x="1223070" y="969351"/>
                  </a:lnTo>
                  <a:lnTo>
                    <a:pt x="1199473" y="1008626"/>
                  </a:lnTo>
                  <a:lnTo>
                    <a:pt x="1173265" y="1046044"/>
                  </a:lnTo>
                  <a:lnTo>
                    <a:pt x="1144572" y="1081480"/>
                  </a:lnTo>
                  <a:lnTo>
                    <a:pt x="1113520" y="1114806"/>
                  </a:lnTo>
                  <a:lnTo>
                    <a:pt x="1080234" y="1145896"/>
                  </a:lnTo>
                  <a:lnTo>
                    <a:pt x="1044841" y="1174624"/>
                  </a:lnTo>
                  <a:lnTo>
                    <a:pt x="1007467" y="1200865"/>
                  </a:lnTo>
                  <a:lnTo>
                    <a:pt x="968237" y="1224491"/>
                  </a:lnTo>
                  <a:lnTo>
                    <a:pt x="927279" y="1245376"/>
                  </a:lnTo>
                  <a:lnTo>
                    <a:pt x="884717" y="1263395"/>
                  </a:lnTo>
                  <a:lnTo>
                    <a:pt x="840678" y="1278420"/>
                  </a:lnTo>
                  <a:lnTo>
                    <a:pt x="795288" y="1290327"/>
                  </a:lnTo>
                  <a:lnTo>
                    <a:pt x="748673" y="1298987"/>
                  </a:lnTo>
                  <a:lnTo>
                    <a:pt x="700959" y="1304276"/>
                  </a:lnTo>
                  <a:lnTo>
                    <a:pt x="652272" y="1306068"/>
                  </a:lnTo>
                  <a:lnTo>
                    <a:pt x="603584" y="1304276"/>
                  </a:lnTo>
                  <a:lnTo>
                    <a:pt x="555870" y="1298987"/>
                  </a:lnTo>
                  <a:lnTo>
                    <a:pt x="509255" y="1290327"/>
                  </a:lnTo>
                  <a:lnTo>
                    <a:pt x="463865" y="1278420"/>
                  </a:lnTo>
                  <a:lnTo>
                    <a:pt x="419826" y="1263395"/>
                  </a:lnTo>
                  <a:lnTo>
                    <a:pt x="377264" y="1245376"/>
                  </a:lnTo>
                  <a:lnTo>
                    <a:pt x="336306" y="1224491"/>
                  </a:lnTo>
                  <a:lnTo>
                    <a:pt x="297076" y="1200865"/>
                  </a:lnTo>
                  <a:lnTo>
                    <a:pt x="259702" y="1174624"/>
                  </a:lnTo>
                  <a:lnTo>
                    <a:pt x="224309" y="1145896"/>
                  </a:lnTo>
                  <a:lnTo>
                    <a:pt x="191023" y="1114805"/>
                  </a:lnTo>
                  <a:lnTo>
                    <a:pt x="159971" y="1081480"/>
                  </a:lnTo>
                  <a:lnTo>
                    <a:pt x="131278" y="1046044"/>
                  </a:lnTo>
                  <a:lnTo>
                    <a:pt x="105070" y="1008626"/>
                  </a:lnTo>
                  <a:lnTo>
                    <a:pt x="81473" y="969351"/>
                  </a:lnTo>
                  <a:lnTo>
                    <a:pt x="60614" y="928345"/>
                  </a:lnTo>
                  <a:lnTo>
                    <a:pt x="42618" y="885734"/>
                  </a:lnTo>
                  <a:lnTo>
                    <a:pt x="27611" y="841645"/>
                  </a:lnTo>
                  <a:lnTo>
                    <a:pt x="15720" y="796205"/>
                  </a:lnTo>
                  <a:lnTo>
                    <a:pt x="7070" y="749538"/>
                  </a:lnTo>
                  <a:lnTo>
                    <a:pt x="1788" y="701773"/>
                  </a:lnTo>
                  <a:lnTo>
                    <a:pt x="0" y="653034"/>
                  </a:lnTo>
                  <a:close/>
                </a:path>
              </a:pathLst>
            </a:custGeom>
            <a:ln w="12700">
              <a:solidFill>
                <a:srgbClr val="CC7C63"/>
              </a:solidFill>
            </a:ln>
          </p:spPr>
          <p:txBody>
            <a:bodyPr wrap="square" lIns="0" tIns="0" rIns="0" bIns="0" rtlCol="0"/>
            <a:lstStyle/>
            <a:p>
              <a:endParaRPr/>
            </a:p>
          </p:txBody>
        </p:sp>
      </p:grpSp>
      <p:sp>
        <p:nvSpPr>
          <p:cNvPr id="19" name="object 19"/>
          <p:cNvSpPr txBox="1"/>
          <p:nvPr/>
        </p:nvSpPr>
        <p:spPr>
          <a:xfrm>
            <a:off x="4446778" y="2462606"/>
            <a:ext cx="3298825" cy="301815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2</a:t>
            </a:r>
            <a:endParaRPr sz="4800">
              <a:latin typeface="Calibri"/>
              <a:cs typeface="Calibri"/>
            </a:endParaRPr>
          </a:p>
          <a:p>
            <a:pPr>
              <a:lnSpc>
                <a:spcPct val="100000"/>
              </a:lnSpc>
              <a:spcBef>
                <a:spcPts val="30"/>
              </a:spcBef>
            </a:pPr>
            <a:endParaRPr sz="3750">
              <a:latin typeface="Calibri"/>
              <a:cs typeface="Calibri"/>
            </a:endParaRPr>
          </a:p>
          <a:p>
            <a:pPr marL="262890" marR="343535">
              <a:lnSpc>
                <a:spcPct val="91600"/>
              </a:lnSpc>
            </a:pPr>
            <a:r>
              <a:rPr sz="2000" b="1" spc="-10" dirty="0">
                <a:latin typeface="Calibri"/>
                <a:cs typeface="Calibri"/>
              </a:rPr>
              <a:t>Disadvantage: </a:t>
            </a:r>
            <a:r>
              <a:rPr sz="2000" dirty="0">
                <a:latin typeface="Calibri"/>
                <a:cs typeface="Calibri"/>
              </a:rPr>
              <a:t>If </a:t>
            </a:r>
            <a:r>
              <a:rPr sz="2000" spc="-5" dirty="0">
                <a:latin typeface="Calibri"/>
                <a:cs typeface="Calibri"/>
              </a:rPr>
              <a:t>there </a:t>
            </a:r>
            <a:r>
              <a:rPr sz="2000" dirty="0">
                <a:latin typeface="Calibri"/>
                <a:cs typeface="Calibri"/>
              </a:rPr>
              <a:t>is </a:t>
            </a:r>
            <a:r>
              <a:rPr sz="2000" spc="5" dirty="0">
                <a:latin typeface="Calibri"/>
                <a:cs typeface="Calibri"/>
              </a:rPr>
              <a:t> </a:t>
            </a:r>
            <a:r>
              <a:rPr sz="2000" spc="-5" dirty="0">
                <a:latin typeface="Calibri"/>
                <a:cs typeface="Calibri"/>
              </a:rPr>
              <a:t>no</a:t>
            </a:r>
            <a:r>
              <a:rPr sz="2000" spc="-10" dirty="0">
                <a:latin typeface="Calibri"/>
                <a:cs typeface="Calibri"/>
              </a:rPr>
              <a:t> correlation</a:t>
            </a:r>
            <a:r>
              <a:rPr sz="2000" spc="-15" dirty="0">
                <a:latin typeface="Calibri"/>
                <a:cs typeface="Calibri"/>
              </a:rPr>
              <a:t> </a:t>
            </a:r>
            <a:r>
              <a:rPr sz="2000" spc="-20" dirty="0">
                <a:latin typeface="Calibri"/>
                <a:cs typeface="Calibri"/>
              </a:rPr>
              <a:t>exist</a:t>
            </a:r>
            <a:r>
              <a:rPr sz="2000" dirty="0">
                <a:latin typeface="Calibri"/>
                <a:cs typeface="Calibri"/>
              </a:rPr>
              <a:t> </a:t>
            </a:r>
            <a:r>
              <a:rPr sz="2000" spc="-15" dirty="0">
                <a:latin typeface="Calibri"/>
                <a:cs typeface="Calibri"/>
              </a:rPr>
              <a:t>for </a:t>
            </a:r>
            <a:r>
              <a:rPr sz="2000" spc="-10" dirty="0">
                <a:latin typeface="Calibri"/>
                <a:cs typeface="Calibri"/>
              </a:rPr>
              <a:t> </a:t>
            </a:r>
            <a:r>
              <a:rPr sz="2000" spc="-5" dirty="0">
                <a:latin typeface="Calibri"/>
                <a:cs typeface="Calibri"/>
              </a:rPr>
              <a:t>some missing </a:t>
            </a:r>
            <a:r>
              <a:rPr sz="2000" spc="-10" dirty="0">
                <a:latin typeface="Calibri"/>
                <a:cs typeface="Calibri"/>
              </a:rPr>
              <a:t>attribute </a:t>
            </a:r>
            <a:r>
              <a:rPr sz="2000" spc="-5" dirty="0">
                <a:latin typeface="Calibri"/>
                <a:cs typeface="Calibri"/>
              </a:rPr>
              <a:t> values</a:t>
            </a:r>
            <a:r>
              <a:rPr sz="2000" spc="-30"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know</a:t>
            </a:r>
            <a:r>
              <a:rPr sz="2000" spc="-30" dirty="0">
                <a:latin typeface="Calibri"/>
                <a:cs typeface="Calibri"/>
              </a:rPr>
              <a:t> </a:t>
            </a:r>
            <a:r>
              <a:rPr sz="2000" spc="-10" dirty="0">
                <a:latin typeface="Calibri"/>
                <a:cs typeface="Calibri"/>
              </a:rPr>
              <a:t>attribute </a:t>
            </a:r>
            <a:r>
              <a:rPr sz="2000" spc="-440" dirty="0">
                <a:latin typeface="Calibri"/>
                <a:cs typeface="Calibri"/>
              </a:rPr>
              <a:t> </a:t>
            </a:r>
            <a:r>
              <a:rPr sz="2000" spc="-10" dirty="0">
                <a:latin typeface="Calibri"/>
                <a:cs typeface="Calibri"/>
              </a:rPr>
              <a:t>values, </a:t>
            </a:r>
            <a:r>
              <a:rPr sz="2000" dirty="0">
                <a:latin typeface="Calibri"/>
                <a:cs typeface="Calibri"/>
              </a:rPr>
              <a:t>the </a:t>
            </a:r>
            <a:r>
              <a:rPr sz="2000" spc="-10" dirty="0">
                <a:latin typeface="Calibri"/>
                <a:cs typeface="Calibri"/>
              </a:rPr>
              <a:t>imputation </a:t>
            </a:r>
            <a:r>
              <a:rPr sz="2000" spc="-5" dirty="0">
                <a:latin typeface="Calibri"/>
                <a:cs typeface="Calibri"/>
              </a:rPr>
              <a:t> can’t</a:t>
            </a:r>
            <a:r>
              <a:rPr sz="2000" spc="-25" dirty="0">
                <a:latin typeface="Calibri"/>
                <a:cs typeface="Calibri"/>
              </a:rPr>
              <a:t> </a:t>
            </a:r>
            <a:r>
              <a:rPr sz="2000" spc="-5" dirty="0">
                <a:latin typeface="Calibri"/>
                <a:cs typeface="Calibri"/>
              </a:rPr>
              <a:t>be</a:t>
            </a:r>
            <a:r>
              <a:rPr sz="2000" spc="-10" dirty="0">
                <a:latin typeface="Calibri"/>
                <a:cs typeface="Calibri"/>
              </a:rPr>
              <a:t> performed.</a:t>
            </a:r>
            <a:endParaRPr sz="2000">
              <a:latin typeface="Calibri"/>
              <a:cs typeface="Calibri"/>
            </a:endParaRPr>
          </a:p>
        </p:txBody>
      </p:sp>
      <p:grpSp>
        <p:nvGrpSpPr>
          <p:cNvPr id="20" name="object 20"/>
          <p:cNvGrpSpPr/>
          <p:nvPr/>
        </p:nvGrpSpPr>
        <p:grpSpPr>
          <a:xfrm>
            <a:off x="4446778" y="1819401"/>
            <a:ext cx="6913880" cy="4365625"/>
            <a:chOff x="4446778" y="1819401"/>
            <a:chExt cx="6913880" cy="4365625"/>
          </a:xfrm>
        </p:grpSpPr>
        <p:sp>
          <p:nvSpPr>
            <p:cNvPr id="21" name="object 21"/>
            <p:cNvSpPr/>
            <p:nvPr/>
          </p:nvSpPr>
          <p:spPr>
            <a:xfrm>
              <a:off x="4453128" y="6176772"/>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BC857A"/>
            </a:solidFill>
          </p:spPr>
          <p:txBody>
            <a:bodyPr wrap="square" lIns="0" tIns="0" rIns="0" bIns="0" rtlCol="0"/>
            <a:lstStyle/>
            <a:p>
              <a:endParaRPr/>
            </a:p>
          </p:txBody>
        </p:sp>
        <p:sp>
          <p:nvSpPr>
            <p:cNvPr id="22" name="object 22"/>
            <p:cNvSpPr/>
            <p:nvPr/>
          </p:nvSpPr>
          <p:spPr>
            <a:xfrm>
              <a:off x="4453128" y="6176772"/>
              <a:ext cx="3286125" cy="1905"/>
            </a:xfrm>
            <a:custGeom>
              <a:avLst/>
              <a:gdLst/>
              <a:ahLst/>
              <a:cxnLst/>
              <a:rect l="l" t="t" r="r" b="b"/>
              <a:pathLst>
                <a:path w="3286125" h="1904">
                  <a:moveTo>
                    <a:pt x="0" y="1523"/>
                  </a:moveTo>
                  <a:lnTo>
                    <a:pt x="3285744" y="1523"/>
                  </a:lnTo>
                  <a:lnTo>
                    <a:pt x="3285744" y="0"/>
                  </a:lnTo>
                  <a:lnTo>
                    <a:pt x="0" y="0"/>
                  </a:lnTo>
                  <a:lnTo>
                    <a:pt x="0" y="1523"/>
                  </a:lnTo>
                  <a:close/>
                </a:path>
              </a:pathLst>
            </a:custGeom>
            <a:ln w="12700">
              <a:solidFill>
                <a:srgbClr val="BC857A"/>
              </a:solidFill>
            </a:ln>
          </p:spPr>
          <p:txBody>
            <a:bodyPr wrap="square" lIns="0" tIns="0" rIns="0" bIns="0" rtlCol="0"/>
            <a:lstStyle/>
            <a:p>
              <a:endParaRPr/>
            </a:p>
          </p:txBody>
        </p:sp>
        <p:sp>
          <p:nvSpPr>
            <p:cNvPr id="23" name="object 23"/>
            <p:cNvSpPr/>
            <p:nvPr/>
          </p:nvSpPr>
          <p:spPr>
            <a:xfrm>
              <a:off x="8068056" y="1825751"/>
              <a:ext cx="3286125" cy="4351020"/>
            </a:xfrm>
            <a:custGeom>
              <a:avLst/>
              <a:gdLst/>
              <a:ahLst/>
              <a:cxnLst/>
              <a:rect l="l" t="t" r="r" b="b"/>
              <a:pathLst>
                <a:path w="3286125" h="4351020">
                  <a:moveTo>
                    <a:pt x="3285744" y="0"/>
                  </a:moveTo>
                  <a:lnTo>
                    <a:pt x="0" y="0"/>
                  </a:lnTo>
                  <a:lnTo>
                    <a:pt x="0" y="4351020"/>
                  </a:lnTo>
                  <a:lnTo>
                    <a:pt x="3285744" y="4351020"/>
                  </a:lnTo>
                  <a:lnTo>
                    <a:pt x="3285744" y="0"/>
                  </a:lnTo>
                  <a:close/>
                </a:path>
              </a:pathLst>
            </a:custGeom>
            <a:solidFill>
              <a:srgbClr val="E0E0E0">
                <a:alpha val="90194"/>
              </a:srgbClr>
            </a:solidFill>
          </p:spPr>
          <p:txBody>
            <a:bodyPr wrap="square" lIns="0" tIns="0" rIns="0" bIns="0" rtlCol="0"/>
            <a:lstStyle/>
            <a:p>
              <a:endParaRPr/>
            </a:p>
          </p:txBody>
        </p:sp>
        <p:sp>
          <p:nvSpPr>
            <p:cNvPr id="24" name="object 24"/>
            <p:cNvSpPr/>
            <p:nvPr/>
          </p:nvSpPr>
          <p:spPr>
            <a:xfrm>
              <a:off x="8068056" y="1825751"/>
              <a:ext cx="3286125" cy="4351020"/>
            </a:xfrm>
            <a:custGeom>
              <a:avLst/>
              <a:gdLst/>
              <a:ahLst/>
              <a:cxnLst/>
              <a:rect l="l" t="t" r="r" b="b"/>
              <a:pathLst>
                <a:path w="3286125" h="4351020">
                  <a:moveTo>
                    <a:pt x="0" y="4351020"/>
                  </a:moveTo>
                  <a:lnTo>
                    <a:pt x="3285744" y="4351020"/>
                  </a:lnTo>
                  <a:lnTo>
                    <a:pt x="3285744" y="0"/>
                  </a:lnTo>
                  <a:lnTo>
                    <a:pt x="0" y="0"/>
                  </a:lnTo>
                  <a:lnTo>
                    <a:pt x="0" y="4351020"/>
                  </a:lnTo>
                  <a:close/>
                </a:path>
              </a:pathLst>
            </a:custGeom>
            <a:ln w="12700">
              <a:solidFill>
                <a:srgbClr val="E0E0E0"/>
              </a:solidFill>
            </a:ln>
          </p:spPr>
          <p:txBody>
            <a:bodyPr wrap="square" lIns="0" tIns="0" rIns="0" bIns="0" rtlCol="0"/>
            <a:lstStyle/>
            <a:p>
              <a:endParaRPr/>
            </a:p>
          </p:txBody>
        </p:sp>
        <p:sp>
          <p:nvSpPr>
            <p:cNvPr id="25" name="object 25"/>
            <p:cNvSpPr/>
            <p:nvPr/>
          </p:nvSpPr>
          <p:spPr>
            <a:xfrm>
              <a:off x="9058656" y="2260091"/>
              <a:ext cx="1304925" cy="1306195"/>
            </a:xfrm>
            <a:custGeom>
              <a:avLst/>
              <a:gdLst/>
              <a:ahLst/>
              <a:cxnLst/>
              <a:rect l="l" t="t" r="r" b="b"/>
              <a:pathLst>
                <a:path w="1304925" h="1306195">
                  <a:moveTo>
                    <a:pt x="652272" y="0"/>
                  </a:moveTo>
                  <a:lnTo>
                    <a:pt x="603584" y="1791"/>
                  </a:lnTo>
                  <a:lnTo>
                    <a:pt x="555870" y="7080"/>
                  </a:lnTo>
                  <a:lnTo>
                    <a:pt x="509255" y="15740"/>
                  </a:lnTo>
                  <a:lnTo>
                    <a:pt x="463865" y="27647"/>
                  </a:lnTo>
                  <a:lnTo>
                    <a:pt x="419826" y="42672"/>
                  </a:lnTo>
                  <a:lnTo>
                    <a:pt x="377264" y="60691"/>
                  </a:lnTo>
                  <a:lnTo>
                    <a:pt x="336306" y="81576"/>
                  </a:lnTo>
                  <a:lnTo>
                    <a:pt x="297076" y="105202"/>
                  </a:lnTo>
                  <a:lnTo>
                    <a:pt x="259702" y="131443"/>
                  </a:lnTo>
                  <a:lnTo>
                    <a:pt x="224309" y="160171"/>
                  </a:lnTo>
                  <a:lnTo>
                    <a:pt x="191023" y="191261"/>
                  </a:lnTo>
                  <a:lnTo>
                    <a:pt x="159971" y="224587"/>
                  </a:lnTo>
                  <a:lnTo>
                    <a:pt x="131278" y="260023"/>
                  </a:lnTo>
                  <a:lnTo>
                    <a:pt x="105070" y="297441"/>
                  </a:lnTo>
                  <a:lnTo>
                    <a:pt x="81473" y="336716"/>
                  </a:lnTo>
                  <a:lnTo>
                    <a:pt x="60614" y="377722"/>
                  </a:lnTo>
                  <a:lnTo>
                    <a:pt x="42618" y="420333"/>
                  </a:lnTo>
                  <a:lnTo>
                    <a:pt x="27611" y="464422"/>
                  </a:lnTo>
                  <a:lnTo>
                    <a:pt x="15720" y="509862"/>
                  </a:lnTo>
                  <a:lnTo>
                    <a:pt x="7070" y="556529"/>
                  </a:lnTo>
                  <a:lnTo>
                    <a:pt x="1788" y="604294"/>
                  </a:lnTo>
                  <a:lnTo>
                    <a:pt x="0" y="653034"/>
                  </a:lnTo>
                  <a:lnTo>
                    <a:pt x="1788" y="701773"/>
                  </a:lnTo>
                  <a:lnTo>
                    <a:pt x="7070" y="749538"/>
                  </a:lnTo>
                  <a:lnTo>
                    <a:pt x="15720" y="796205"/>
                  </a:lnTo>
                  <a:lnTo>
                    <a:pt x="27611" y="841645"/>
                  </a:lnTo>
                  <a:lnTo>
                    <a:pt x="42618" y="885734"/>
                  </a:lnTo>
                  <a:lnTo>
                    <a:pt x="60614" y="928345"/>
                  </a:lnTo>
                  <a:lnTo>
                    <a:pt x="81473" y="969351"/>
                  </a:lnTo>
                  <a:lnTo>
                    <a:pt x="105070" y="1008626"/>
                  </a:lnTo>
                  <a:lnTo>
                    <a:pt x="131278" y="1046044"/>
                  </a:lnTo>
                  <a:lnTo>
                    <a:pt x="159971" y="1081480"/>
                  </a:lnTo>
                  <a:lnTo>
                    <a:pt x="191023" y="1114805"/>
                  </a:lnTo>
                  <a:lnTo>
                    <a:pt x="224309" y="1145896"/>
                  </a:lnTo>
                  <a:lnTo>
                    <a:pt x="259702" y="1174624"/>
                  </a:lnTo>
                  <a:lnTo>
                    <a:pt x="297076" y="1200865"/>
                  </a:lnTo>
                  <a:lnTo>
                    <a:pt x="336306" y="1224491"/>
                  </a:lnTo>
                  <a:lnTo>
                    <a:pt x="377264" y="1245376"/>
                  </a:lnTo>
                  <a:lnTo>
                    <a:pt x="419826" y="1263395"/>
                  </a:lnTo>
                  <a:lnTo>
                    <a:pt x="463865" y="1278420"/>
                  </a:lnTo>
                  <a:lnTo>
                    <a:pt x="509255" y="1290327"/>
                  </a:lnTo>
                  <a:lnTo>
                    <a:pt x="555870" y="1298987"/>
                  </a:lnTo>
                  <a:lnTo>
                    <a:pt x="603584" y="1304276"/>
                  </a:lnTo>
                  <a:lnTo>
                    <a:pt x="652272" y="1306068"/>
                  </a:lnTo>
                  <a:lnTo>
                    <a:pt x="700959" y="1304276"/>
                  </a:lnTo>
                  <a:lnTo>
                    <a:pt x="748673" y="1298987"/>
                  </a:lnTo>
                  <a:lnTo>
                    <a:pt x="795288" y="1290327"/>
                  </a:lnTo>
                  <a:lnTo>
                    <a:pt x="840678" y="1278420"/>
                  </a:lnTo>
                  <a:lnTo>
                    <a:pt x="884717" y="1263395"/>
                  </a:lnTo>
                  <a:lnTo>
                    <a:pt x="927279" y="1245376"/>
                  </a:lnTo>
                  <a:lnTo>
                    <a:pt x="968237" y="1224491"/>
                  </a:lnTo>
                  <a:lnTo>
                    <a:pt x="1007467" y="1200865"/>
                  </a:lnTo>
                  <a:lnTo>
                    <a:pt x="1044841" y="1174624"/>
                  </a:lnTo>
                  <a:lnTo>
                    <a:pt x="1080234" y="1145896"/>
                  </a:lnTo>
                  <a:lnTo>
                    <a:pt x="1113520" y="1114806"/>
                  </a:lnTo>
                  <a:lnTo>
                    <a:pt x="1144572" y="1081480"/>
                  </a:lnTo>
                  <a:lnTo>
                    <a:pt x="1173265" y="1046044"/>
                  </a:lnTo>
                  <a:lnTo>
                    <a:pt x="1199473" y="1008626"/>
                  </a:lnTo>
                  <a:lnTo>
                    <a:pt x="1223070" y="969351"/>
                  </a:lnTo>
                  <a:lnTo>
                    <a:pt x="1243929" y="928345"/>
                  </a:lnTo>
                  <a:lnTo>
                    <a:pt x="1261925" y="885734"/>
                  </a:lnTo>
                  <a:lnTo>
                    <a:pt x="1276932" y="841645"/>
                  </a:lnTo>
                  <a:lnTo>
                    <a:pt x="1288823" y="796205"/>
                  </a:lnTo>
                  <a:lnTo>
                    <a:pt x="1297473" y="749538"/>
                  </a:lnTo>
                  <a:lnTo>
                    <a:pt x="1302755" y="701773"/>
                  </a:lnTo>
                  <a:lnTo>
                    <a:pt x="1304544" y="653034"/>
                  </a:lnTo>
                  <a:lnTo>
                    <a:pt x="1302755" y="604294"/>
                  </a:lnTo>
                  <a:lnTo>
                    <a:pt x="1297473" y="556529"/>
                  </a:lnTo>
                  <a:lnTo>
                    <a:pt x="1288823" y="509862"/>
                  </a:lnTo>
                  <a:lnTo>
                    <a:pt x="1276932" y="464422"/>
                  </a:lnTo>
                  <a:lnTo>
                    <a:pt x="1261925" y="420333"/>
                  </a:lnTo>
                  <a:lnTo>
                    <a:pt x="1243929" y="377722"/>
                  </a:lnTo>
                  <a:lnTo>
                    <a:pt x="1223070" y="336716"/>
                  </a:lnTo>
                  <a:lnTo>
                    <a:pt x="1199473" y="297441"/>
                  </a:lnTo>
                  <a:lnTo>
                    <a:pt x="1173265" y="260023"/>
                  </a:lnTo>
                  <a:lnTo>
                    <a:pt x="1144572" y="224587"/>
                  </a:lnTo>
                  <a:lnTo>
                    <a:pt x="1113520" y="191262"/>
                  </a:lnTo>
                  <a:lnTo>
                    <a:pt x="1080234" y="160171"/>
                  </a:lnTo>
                  <a:lnTo>
                    <a:pt x="1044841" y="131443"/>
                  </a:lnTo>
                  <a:lnTo>
                    <a:pt x="1007467" y="105202"/>
                  </a:lnTo>
                  <a:lnTo>
                    <a:pt x="968237" y="81576"/>
                  </a:lnTo>
                  <a:lnTo>
                    <a:pt x="927279" y="60691"/>
                  </a:lnTo>
                  <a:lnTo>
                    <a:pt x="884717" y="42672"/>
                  </a:lnTo>
                  <a:lnTo>
                    <a:pt x="840678" y="27647"/>
                  </a:lnTo>
                  <a:lnTo>
                    <a:pt x="795288" y="15740"/>
                  </a:lnTo>
                  <a:lnTo>
                    <a:pt x="748673" y="7080"/>
                  </a:lnTo>
                  <a:lnTo>
                    <a:pt x="700959" y="1791"/>
                  </a:lnTo>
                  <a:lnTo>
                    <a:pt x="652272" y="0"/>
                  </a:lnTo>
                  <a:close/>
                </a:path>
              </a:pathLst>
            </a:custGeom>
            <a:solidFill>
              <a:srgbClr val="AF9291"/>
            </a:solidFill>
          </p:spPr>
          <p:txBody>
            <a:bodyPr wrap="square" lIns="0" tIns="0" rIns="0" bIns="0" rtlCol="0"/>
            <a:lstStyle/>
            <a:p>
              <a:endParaRPr/>
            </a:p>
          </p:txBody>
        </p:sp>
        <p:sp>
          <p:nvSpPr>
            <p:cNvPr id="26" name="object 26"/>
            <p:cNvSpPr/>
            <p:nvPr/>
          </p:nvSpPr>
          <p:spPr>
            <a:xfrm>
              <a:off x="9058656" y="2260091"/>
              <a:ext cx="1304925" cy="1306195"/>
            </a:xfrm>
            <a:custGeom>
              <a:avLst/>
              <a:gdLst/>
              <a:ahLst/>
              <a:cxnLst/>
              <a:rect l="l" t="t" r="r" b="b"/>
              <a:pathLst>
                <a:path w="1304925" h="1306195">
                  <a:moveTo>
                    <a:pt x="0" y="653034"/>
                  </a:moveTo>
                  <a:lnTo>
                    <a:pt x="1788" y="604294"/>
                  </a:lnTo>
                  <a:lnTo>
                    <a:pt x="7070" y="556529"/>
                  </a:lnTo>
                  <a:lnTo>
                    <a:pt x="15720" y="509862"/>
                  </a:lnTo>
                  <a:lnTo>
                    <a:pt x="27611" y="464422"/>
                  </a:lnTo>
                  <a:lnTo>
                    <a:pt x="42618" y="420333"/>
                  </a:lnTo>
                  <a:lnTo>
                    <a:pt x="60614" y="377722"/>
                  </a:lnTo>
                  <a:lnTo>
                    <a:pt x="81473" y="336716"/>
                  </a:lnTo>
                  <a:lnTo>
                    <a:pt x="105070" y="297441"/>
                  </a:lnTo>
                  <a:lnTo>
                    <a:pt x="131278" y="260023"/>
                  </a:lnTo>
                  <a:lnTo>
                    <a:pt x="159971" y="224587"/>
                  </a:lnTo>
                  <a:lnTo>
                    <a:pt x="191023" y="191261"/>
                  </a:lnTo>
                  <a:lnTo>
                    <a:pt x="224309" y="160171"/>
                  </a:lnTo>
                  <a:lnTo>
                    <a:pt x="259702" y="131443"/>
                  </a:lnTo>
                  <a:lnTo>
                    <a:pt x="297076" y="105202"/>
                  </a:lnTo>
                  <a:lnTo>
                    <a:pt x="336306" y="81576"/>
                  </a:lnTo>
                  <a:lnTo>
                    <a:pt x="377264" y="60691"/>
                  </a:lnTo>
                  <a:lnTo>
                    <a:pt x="419826" y="42672"/>
                  </a:lnTo>
                  <a:lnTo>
                    <a:pt x="463865" y="27647"/>
                  </a:lnTo>
                  <a:lnTo>
                    <a:pt x="509255" y="15740"/>
                  </a:lnTo>
                  <a:lnTo>
                    <a:pt x="555870" y="7080"/>
                  </a:lnTo>
                  <a:lnTo>
                    <a:pt x="603584" y="1791"/>
                  </a:lnTo>
                  <a:lnTo>
                    <a:pt x="652272" y="0"/>
                  </a:lnTo>
                  <a:lnTo>
                    <a:pt x="700959" y="1791"/>
                  </a:lnTo>
                  <a:lnTo>
                    <a:pt x="748673" y="7080"/>
                  </a:lnTo>
                  <a:lnTo>
                    <a:pt x="795288" y="15740"/>
                  </a:lnTo>
                  <a:lnTo>
                    <a:pt x="840678" y="27647"/>
                  </a:lnTo>
                  <a:lnTo>
                    <a:pt x="884717" y="42672"/>
                  </a:lnTo>
                  <a:lnTo>
                    <a:pt x="927279" y="60691"/>
                  </a:lnTo>
                  <a:lnTo>
                    <a:pt x="968237" y="81576"/>
                  </a:lnTo>
                  <a:lnTo>
                    <a:pt x="1007467" y="105202"/>
                  </a:lnTo>
                  <a:lnTo>
                    <a:pt x="1044841" y="131443"/>
                  </a:lnTo>
                  <a:lnTo>
                    <a:pt x="1080234" y="160171"/>
                  </a:lnTo>
                  <a:lnTo>
                    <a:pt x="1113520" y="191262"/>
                  </a:lnTo>
                  <a:lnTo>
                    <a:pt x="1144572" y="224587"/>
                  </a:lnTo>
                  <a:lnTo>
                    <a:pt x="1173265" y="260023"/>
                  </a:lnTo>
                  <a:lnTo>
                    <a:pt x="1199473" y="297441"/>
                  </a:lnTo>
                  <a:lnTo>
                    <a:pt x="1223070" y="336716"/>
                  </a:lnTo>
                  <a:lnTo>
                    <a:pt x="1243929" y="377722"/>
                  </a:lnTo>
                  <a:lnTo>
                    <a:pt x="1261925" y="420333"/>
                  </a:lnTo>
                  <a:lnTo>
                    <a:pt x="1276932" y="464422"/>
                  </a:lnTo>
                  <a:lnTo>
                    <a:pt x="1288823" y="509862"/>
                  </a:lnTo>
                  <a:lnTo>
                    <a:pt x="1297473" y="556529"/>
                  </a:lnTo>
                  <a:lnTo>
                    <a:pt x="1302755" y="604294"/>
                  </a:lnTo>
                  <a:lnTo>
                    <a:pt x="1304544" y="653034"/>
                  </a:lnTo>
                  <a:lnTo>
                    <a:pt x="1302755" y="701773"/>
                  </a:lnTo>
                  <a:lnTo>
                    <a:pt x="1297473" y="749538"/>
                  </a:lnTo>
                  <a:lnTo>
                    <a:pt x="1288823" y="796205"/>
                  </a:lnTo>
                  <a:lnTo>
                    <a:pt x="1276932" y="841645"/>
                  </a:lnTo>
                  <a:lnTo>
                    <a:pt x="1261925" y="885734"/>
                  </a:lnTo>
                  <a:lnTo>
                    <a:pt x="1243929" y="928345"/>
                  </a:lnTo>
                  <a:lnTo>
                    <a:pt x="1223070" y="969351"/>
                  </a:lnTo>
                  <a:lnTo>
                    <a:pt x="1199473" y="1008626"/>
                  </a:lnTo>
                  <a:lnTo>
                    <a:pt x="1173265" y="1046044"/>
                  </a:lnTo>
                  <a:lnTo>
                    <a:pt x="1144572" y="1081480"/>
                  </a:lnTo>
                  <a:lnTo>
                    <a:pt x="1113520" y="1114806"/>
                  </a:lnTo>
                  <a:lnTo>
                    <a:pt x="1080234" y="1145896"/>
                  </a:lnTo>
                  <a:lnTo>
                    <a:pt x="1044841" y="1174624"/>
                  </a:lnTo>
                  <a:lnTo>
                    <a:pt x="1007467" y="1200865"/>
                  </a:lnTo>
                  <a:lnTo>
                    <a:pt x="968237" y="1224491"/>
                  </a:lnTo>
                  <a:lnTo>
                    <a:pt x="927279" y="1245376"/>
                  </a:lnTo>
                  <a:lnTo>
                    <a:pt x="884717" y="1263395"/>
                  </a:lnTo>
                  <a:lnTo>
                    <a:pt x="840678" y="1278420"/>
                  </a:lnTo>
                  <a:lnTo>
                    <a:pt x="795288" y="1290327"/>
                  </a:lnTo>
                  <a:lnTo>
                    <a:pt x="748673" y="1298987"/>
                  </a:lnTo>
                  <a:lnTo>
                    <a:pt x="700959" y="1304276"/>
                  </a:lnTo>
                  <a:lnTo>
                    <a:pt x="652272" y="1306068"/>
                  </a:lnTo>
                  <a:lnTo>
                    <a:pt x="603584" y="1304276"/>
                  </a:lnTo>
                  <a:lnTo>
                    <a:pt x="555870" y="1298987"/>
                  </a:lnTo>
                  <a:lnTo>
                    <a:pt x="509255" y="1290327"/>
                  </a:lnTo>
                  <a:lnTo>
                    <a:pt x="463865" y="1278420"/>
                  </a:lnTo>
                  <a:lnTo>
                    <a:pt x="419826" y="1263395"/>
                  </a:lnTo>
                  <a:lnTo>
                    <a:pt x="377264" y="1245376"/>
                  </a:lnTo>
                  <a:lnTo>
                    <a:pt x="336306" y="1224491"/>
                  </a:lnTo>
                  <a:lnTo>
                    <a:pt x="297076" y="1200865"/>
                  </a:lnTo>
                  <a:lnTo>
                    <a:pt x="259702" y="1174624"/>
                  </a:lnTo>
                  <a:lnTo>
                    <a:pt x="224309" y="1145896"/>
                  </a:lnTo>
                  <a:lnTo>
                    <a:pt x="191023" y="1114805"/>
                  </a:lnTo>
                  <a:lnTo>
                    <a:pt x="159971" y="1081480"/>
                  </a:lnTo>
                  <a:lnTo>
                    <a:pt x="131278" y="1046044"/>
                  </a:lnTo>
                  <a:lnTo>
                    <a:pt x="105070" y="1008626"/>
                  </a:lnTo>
                  <a:lnTo>
                    <a:pt x="81473" y="969351"/>
                  </a:lnTo>
                  <a:lnTo>
                    <a:pt x="60614" y="928345"/>
                  </a:lnTo>
                  <a:lnTo>
                    <a:pt x="42618" y="885734"/>
                  </a:lnTo>
                  <a:lnTo>
                    <a:pt x="27611" y="841645"/>
                  </a:lnTo>
                  <a:lnTo>
                    <a:pt x="15720" y="796205"/>
                  </a:lnTo>
                  <a:lnTo>
                    <a:pt x="7070" y="749538"/>
                  </a:lnTo>
                  <a:lnTo>
                    <a:pt x="1788" y="701773"/>
                  </a:lnTo>
                  <a:lnTo>
                    <a:pt x="0" y="653034"/>
                  </a:lnTo>
                  <a:close/>
                </a:path>
              </a:pathLst>
            </a:custGeom>
            <a:ln w="12700">
              <a:solidFill>
                <a:srgbClr val="AF9291"/>
              </a:solidFill>
            </a:ln>
          </p:spPr>
          <p:txBody>
            <a:bodyPr wrap="square" lIns="0" tIns="0" rIns="0" bIns="0" rtlCol="0"/>
            <a:lstStyle/>
            <a:p>
              <a:endParaRPr/>
            </a:p>
          </p:txBody>
        </p:sp>
      </p:grpSp>
      <p:sp>
        <p:nvSpPr>
          <p:cNvPr id="27" name="object 27"/>
          <p:cNvSpPr txBox="1"/>
          <p:nvPr/>
        </p:nvSpPr>
        <p:spPr>
          <a:xfrm>
            <a:off x="8061706" y="2462606"/>
            <a:ext cx="3298825" cy="2738755"/>
          </a:xfrm>
          <a:prstGeom prst="rect">
            <a:avLst/>
          </a:prstGeom>
        </p:spPr>
        <p:txBody>
          <a:bodyPr vert="horz" wrap="square" lIns="0" tIns="12700" rIns="0" bIns="0" rtlCol="0">
            <a:spAutoFit/>
          </a:bodyPr>
          <a:lstStyle/>
          <a:p>
            <a:pPr algn="ctr">
              <a:lnSpc>
                <a:spcPct val="100000"/>
              </a:lnSpc>
              <a:spcBef>
                <a:spcPts val="100"/>
              </a:spcBef>
            </a:pPr>
            <a:r>
              <a:rPr sz="4800" dirty="0">
                <a:solidFill>
                  <a:srgbClr val="FFFFFF"/>
                </a:solidFill>
                <a:latin typeface="Calibri"/>
                <a:cs typeface="Calibri"/>
              </a:rPr>
              <a:t>3</a:t>
            </a:r>
            <a:endParaRPr sz="4800">
              <a:latin typeface="Calibri"/>
              <a:cs typeface="Calibri"/>
            </a:endParaRPr>
          </a:p>
          <a:p>
            <a:pPr>
              <a:lnSpc>
                <a:spcPct val="100000"/>
              </a:lnSpc>
              <a:spcBef>
                <a:spcPts val="30"/>
              </a:spcBef>
            </a:pPr>
            <a:endParaRPr sz="3750">
              <a:latin typeface="Calibri"/>
              <a:cs typeface="Calibri"/>
            </a:endParaRPr>
          </a:p>
          <a:p>
            <a:pPr marL="262890" marR="284480">
              <a:lnSpc>
                <a:spcPct val="91600"/>
              </a:lnSpc>
            </a:pPr>
            <a:r>
              <a:rPr sz="2000" b="1" spc="-10" dirty="0">
                <a:latin typeface="Calibri"/>
                <a:cs typeface="Calibri"/>
              </a:rPr>
              <a:t>Alternative: </a:t>
            </a:r>
            <a:r>
              <a:rPr sz="2000" dirty="0">
                <a:latin typeface="Calibri"/>
                <a:cs typeface="Calibri"/>
              </a:rPr>
              <a:t>Use </a:t>
            </a:r>
            <a:r>
              <a:rPr sz="2000" spc="-5" dirty="0">
                <a:latin typeface="Calibri"/>
                <a:cs typeface="Calibri"/>
              </a:rPr>
              <a:t>hybrid </a:t>
            </a:r>
            <a:r>
              <a:rPr sz="2000" dirty="0">
                <a:latin typeface="Calibri"/>
                <a:cs typeface="Calibri"/>
              </a:rPr>
              <a:t> </a:t>
            </a:r>
            <a:r>
              <a:rPr sz="2000" spc="-5" dirty="0">
                <a:latin typeface="Calibri"/>
                <a:cs typeface="Calibri"/>
              </a:rPr>
              <a:t>combination of </a:t>
            </a:r>
            <a:r>
              <a:rPr sz="2000" dirty="0">
                <a:latin typeface="Calibri"/>
                <a:cs typeface="Calibri"/>
              </a:rPr>
              <a:t> </a:t>
            </a:r>
            <a:r>
              <a:rPr sz="2000" spc="-5" dirty="0">
                <a:latin typeface="Calibri"/>
                <a:cs typeface="Calibri"/>
              </a:rPr>
              <a:t>prediction/classification</a:t>
            </a:r>
            <a:r>
              <a:rPr sz="2000" spc="-95" dirty="0">
                <a:latin typeface="Calibri"/>
                <a:cs typeface="Calibri"/>
              </a:rPr>
              <a:t> </a:t>
            </a:r>
            <a:r>
              <a:rPr sz="2000" dirty="0">
                <a:latin typeface="Calibri"/>
                <a:cs typeface="Calibri"/>
              </a:rPr>
              <a:t>as </a:t>
            </a:r>
            <a:r>
              <a:rPr sz="2000" spc="-434" dirty="0">
                <a:latin typeface="Calibri"/>
                <a:cs typeface="Calibri"/>
              </a:rPr>
              <a:t> </a:t>
            </a:r>
            <a:r>
              <a:rPr sz="2000" spc="-10" dirty="0">
                <a:latin typeface="Calibri"/>
                <a:cs typeface="Calibri"/>
              </a:rPr>
              <a:t>well </a:t>
            </a:r>
            <a:r>
              <a:rPr sz="2000" dirty="0">
                <a:latin typeface="Calibri"/>
                <a:cs typeface="Calibri"/>
              </a:rPr>
              <a:t>as </a:t>
            </a:r>
            <a:r>
              <a:rPr sz="2000" spc="-5" dirty="0">
                <a:latin typeface="Calibri"/>
                <a:cs typeface="Calibri"/>
              </a:rPr>
              <a:t>mean </a:t>
            </a:r>
            <a:r>
              <a:rPr sz="2000" dirty="0">
                <a:latin typeface="Calibri"/>
                <a:cs typeface="Calibri"/>
              </a:rPr>
              <a:t>/ </a:t>
            </a:r>
            <a:r>
              <a:rPr sz="2000" spc="-5" dirty="0">
                <a:latin typeface="Calibri"/>
                <a:cs typeface="Calibri"/>
              </a:rPr>
              <a:t>median </a:t>
            </a:r>
            <a:r>
              <a:rPr sz="2000" dirty="0">
                <a:latin typeface="Calibri"/>
                <a:cs typeface="Calibri"/>
              </a:rPr>
              <a:t>/ </a:t>
            </a:r>
            <a:r>
              <a:rPr sz="2000" spc="5" dirty="0">
                <a:latin typeface="Calibri"/>
                <a:cs typeface="Calibri"/>
              </a:rPr>
              <a:t> </a:t>
            </a:r>
            <a:r>
              <a:rPr sz="2000" dirty="0">
                <a:latin typeface="Calibri"/>
                <a:cs typeface="Calibri"/>
              </a:rPr>
              <a:t>MODE.</a:t>
            </a:r>
            <a:endParaRPr sz="2000">
              <a:latin typeface="Calibri"/>
              <a:cs typeface="Calibri"/>
            </a:endParaRPr>
          </a:p>
        </p:txBody>
      </p:sp>
      <p:grpSp>
        <p:nvGrpSpPr>
          <p:cNvPr id="28" name="object 28"/>
          <p:cNvGrpSpPr/>
          <p:nvPr/>
        </p:nvGrpSpPr>
        <p:grpSpPr>
          <a:xfrm>
            <a:off x="8061706" y="6170421"/>
            <a:ext cx="3298825" cy="14604"/>
            <a:chOff x="8061706" y="6170421"/>
            <a:chExt cx="3298825" cy="14604"/>
          </a:xfrm>
        </p:grpSpPr>
        <p:sp>
          <p:nvSpPr>
            <p:cNvPr id="29" name="object 29"/>
            <p:cNvSpPr/>
            <p:nvPr/>
          </p:nvSpPr>
          <p:spPr>
            <a:xfrm>
              <a:off x="8068056" y="6176771"/>
              <a:ext cx="3286125" cy="1905"/>
            </a:xfrm>
            <a:custGeom>
              <a:avLst/>
              <a:gdLst/>
              <a:ahLst/>
              <a:cxnLst/>
              <a:rect l="l" t="t" r="r" b="b"/>
              <a:pathLst>
                <a:path w="3286125" h="1904">
                  <a:moveTo>
                    <a:pt x="3285744" y="0"/>
                  </a:moveTo>
                  <a:lnTo>
                    <a:pt x="0" y="0"/>
                  </a:lnTo>
                  <a:lnTo>
                    <a:pt x="0" y="1523"/>
                  </a:lnTo>
                  <a:lnTo>
                    <a:pt x="3285744" y="1523"/>
                  </a:lnTo>
                  <a:lnTo>
                    <a:pt x="3285744" y="0"/>
                  </a:lnTo>
                  <a:close/>
                </a:path>
              </a:pathLst>
            </a:custGeom>
            <a:solidFill>
              <a:srgbClr val="A4A4A4"/>
            </a:solidFill>
          </p:spPr>
          <p:txBody>
            <a:bodyPr wrap="square" lIns="0" tIns="0" rIns="0" bIns="0" rtlCol="0"/>
            <a:lstStyle/>
            <a:p>
              <a:endParaRPr/>
            </a:p>
          </p:txBody>
        </p:sp>
        <p:sp>
          <p:nvSpPr>
            <p:cNvPr id="30" name="object 30"/>
            <p:cNvSpPr/>
            <p:nvPr/>
          </p:nvSpPr>
          <p:spPr>
            <a:xfrm>
              <a:off x="8068056" y="6176771"/>
              <a:ext cx="3286125" cy="1905"/>
            </a:xfrm>
            <a:custGeom>
              <a:avLst/>
              <a:gdLst/>
              <a:ahLst/>
              <a:cxnLst/>
              <a:rect l="l" t="t" r="r" b="b"/>
              <a:pathLst>
                <a:path w="3286125" h="1904">
                  <a:moveTo>
                    <a:pt x="0" y="1523"/>
                  </a:moveTo>
                  <a:lnTo>
                    <a:pt x="3285744" y="1523"/>
                  </a:lnTo>
                  <a:lnTo>
                    <a:pt x="3285744" y="0"/>
                  </a:lnTo>
                  <a:lnTo>
                    <a:pt x="0" y="0"/>
                  </a:lnTo>
                  <a:lnTo>
                    <a:pt x="0" y="1523"/>
                  </a:lnTo>
                  <a:close/>
                </a:path>
              </a:pathLst>
            </a:custGeom>
            <a:ln w="12700">
              <a:solidFill>
                <a:srgbClr val="A4A4A4"/>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4003C-3A9D-480A-A974-8CD90DBA40C3}"/>
              </a:ext>
            </a:extLst>
          </p:cNvPr>
          <p:cNvSpPr>
            <a:spLocks noGrp="1"/>
          </p:cNvSpPr>
          <p:nvPr>
            <p:ph type="title"/>
          </p:nvPr>
        </p:nvSpPr>
        <p:spPr>
          <a:xfrm>
            <a:off x="643468" y="643467"/>
            <a:ext cx="4620584" cy="2633133"/>
          </a:xfrm>
        </p:spPr>
        <p:txBody>
          <a:bodyPr vert="horz" lIns="91440" tIns="45720" rIns="91440" bIns="45720" rtlCol="0" anchor="b">
            <a:normAutofit/>
          </a:bodyPr>
          <a:lstStyle/>
          <a:p>
            <a:pPr algn="l" rtl="0">
              <a:lnSpc>
                <a:spcPct val="90000"/>
              </a:lnSpc>
              <a:spcBef>
                <a:spcPct val="0"/>
              </a:spcBef>
            </a:pPr>
            <a:r>
              <a:rPr lang="en-US" kern="1200" dirty="0">
                <a:latin typeface="+mj-lt"/>
                <a:cs typeface="+mj-cs"/>
              </a:rPr>
              <a:t>Algorithm</a:t>
            </a:r>
          </a:p>
        </p:txBody>
      </p:sp>
      <p:sp>
        <p:nvSpPr>
          <p:cNvPr id="3" name="Text Placeholder 2">
            <a:extLst>
              <a:ext uri="{FF2B5EF4-FFF2-40B4-BE49-F238E27FC236}">
                <a16:creationId xmlns:a16="http://schemas.microsoft.com/office/drawing/2014/main" id="{92DE667F-E27F-4F7C-AD02-0051DD25ED43}"/>
              </a:ext>
            </a:extLst>
          </p:cNvPr>
          <p:cNvSpPr>
            <a:spLocks noGrp="1"/>
          </p:cNvSpPr>
          <p:nvPr>
            <p:ph type="body" idx="1"/>
          </p:nvPr>
        </p:nvSpPr>
        <p:spPr>
          <a:xfrm>
            <a:off x="762000" y="3581401"/>
            <a:ext cx="4620584" cy="775494"/>
          </a:xfrm>
        </p:spPr>
        <p:txBody>
          <a:bodyPr vert="horz" lIns="91440" tIns="45720" rIns="91440" bIns="45720" rtlCol="0">
            <a:normAutofit/>
          </a:bodyPr>
          <a:lstStyle/>
          <a:p>
            <a:pPr algn="l" rtl="0">
              <a:lnSpc>
                <a:spcPct val="90000"/>
              </a:lnSpc>
              <a:spcBef>
                <a:spcPts val="1000"/>
              </a:spcBef>
            </a:pPr>
            <a:r>
              <a:rPr lang="en-US" sz="2400" kern="1200" spc="-55" dirty="0">
                <a:latin typeface="+mn-lt"/>
                <a:cs typeface="+mn-cs"/>
              </a:rPr>
              <a:t>K-Nearest</a:t>
            </a:r>
            <a:r>
              <a:rPr lang="en-US" sz="2400" kern="1200" spc="-135" dirty="0">
                <a:latin typeface="+mn-lt"/>
                <a:cs typeface="+mn-cs"/>
              </a:rPr>
              <a:t> </a:t>
            </a:r>
            <a:r>
              <a:rPr lang="en-US" sz="2400" kern="1200" spc="-45" dirty="0">
                <a:latin typeface="+mn-lt"/>
                <a:cs typeface="+mn-cs"/>
              </a:rPr>
              <a:t>Neighbor </a:t>
            </a:r>
            <a:r>
              <a:rPr lang="en-US" sz="2400" kern="1200" spc="-1160" dirty="0">
                <a:latin typeface="+mn-lt"/>
                <a:cs typeface="+mn-cs"/>
              </a:rPr>
              <a:t> </a:t>
            </a:r>
            <a:endParaRPr lang="en-US" sz="2400" kern="1200" dirty="0">
              <a:latin typeface="+mn-lt"/>
              <a:cs typeface="+mn-cs"/>
            </a:endParaRPr>
          </a:p>
        </p:txBody>
      </p:sp>
      <p:pic>
        <p:nvPicPr>
          <p:cNvPr id="5" name="Picture 4">
            <a:extLst>
              <a:ext uri="{FF2B5EF4-FFF2-40B4-BE49-F238E27FC236}">
                <a16:creationId xmlns:a16="http://schemas.microsoft.com/office/drawing/2014/main" id="{9E358C72-76ED-8AFE-44BA-FC267FC2F1BB}"/>
              </a:ext>
            </a:extLst>
          </p:cNvPr>
          <p:cNvPicPr>
            <a:picLocks noChangeAspect="1"/>
          </p:cNvPicPr>
          <p:nvPr/>
        </p:nvPicPr>
        <p:blipFill rotWithShape="1">
          <a:blip r:embed="rId2"/>
          <a:srcRect l="10179" r="505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3239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C3A4A-4155-438F-A97A-256DA4B20EB0}"/>
              </a:ext>
            </a:extLst>
          </p:cNvPr>
          <p:cNvPicPr>
            <a:picLocks noChangeAspect="1"/>
          </p:cNvPicPr>
          <p:nvPr/>
        </p:nvPicPr>
        <p:blipFill>
          <a:blip r:embed="rId2"/>
          <a:stretch>
            <a:fillRect/>
          </a:stretch>
        </p:blipFill>
        <p:spPr>
          <a:xfrm>
            <a:off x="2695575" y="585787"/>
            <a:ext cx="6800850" cy="5686425"/>
          </a:xfrm>
          <a:prstGeom prst="rect">
            <a:avLst/>
          </a:prstGeom>
        </p:spPr>
      </p:pic>
    </p:spTree>
    <p:extLst>
      <p:ext uri="{BB962C8B-B14F-4D97-AF65-F5344CB8AC3E}">
        <p14:creationId xmlns:p14="http://schemas.microsoft.com/office/powerpoint/2010/main" val="241704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BC6F03-27FB-4BA1-A4EB-7336F9104EF8}"/>
              </a:ext>
            </a:extLst>
          </p:cNvPr>
          <p:cNvPicPr>
            <a:picLocks noChangeAspect="1"/>
          </p:cNvPicPr>
          <p:nvPr/>
        </p:nvPicPr>
        <p:blipFill>
          <a:blip r:embed="rId2"/>
          <a:stretch>
            <a:fillRect/>
          </a:stretch>
        </p:blipFill>
        <p:spPr>
          <a:xfrm>
            <a:off x="2044317" y="643467"/>
            <a:ext cx="810336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71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387" y="1009853"/>
            <a:ext cx="5148580" cy="1531620"/>
          </a:xfrm>
          <a:prstGeom prst="rect">
            <a:avLst/>
          </a:prstGeom>
        </p:spPr>
        <p:txBody>
          <a:bodyPr vert="horz" wrap="square" lIns="0" tIns="101600" rIns="0" bIns="0" rtlCol="0">
            <a:spAutoFit/>
          </a:bodyPr>
          <a:lstStyle/>
          <a:p>
            <a:pPr marL="12700" marR="5080">
              <a:lnSpc>
                <a:spcPts val="5620"/>
              </a:lnSpc>
              <a:spcBef>
                <a:spcPts val="800"/>
              </a:spcBef>
            </a:pPr>
            <a:r>
              <a:rPr sz="5200" spc="-55" dirty="0"/>
              <a:t>K-Nearest</a:t>
            </a:r>
            <a:r>
              <a:rPr sz="5200" spc="-135" dirty="0"/>
              <a:t> </a:t>
            </a:r>
            <a:r>
              <a:rPr sz="5200" spc="-45" dirty="0"/>
              <a:t>Neighbor </a:t>
            </a:r>
            <a:r>
              <a:rPr sz="5200" spc="-1160" dirty="0"/>
              <a:t> </a:t>
            </a:r>
            <a:r>
              <a:rPr sz="5200" spc="-50" dirty="0"/>
              <a:t>Approach</a:t>
            </a:r>
            <a:endParaRPr sz="5200" dirty="0"/>
          </a:p>
        </p:txBody>
      </p:sp>
      <p:sp>
        <p:nvSpPr>
          <p:cNvPr id="3" name="object 3"/>
          <p:cNvSpPr/>
          <p:nvPr/>
        </p:nvSpPr>
        <p:spPr>
          <a:xfrm>
            <a:off x="615695" y="600455"/>
            <a:ext cx="548640" cy="73660"/>
          </a:xfrm>
          <a:custGeom>
            <a:avLst/>
            <a:gdLst/>
            <a:ahLst/>
            <a:cxnLst/>
            <a:rect l="l" t="t" r="r" b="b"/>
            <a:pathLst>
              <a:path w="548640" h="73659">
                <a:moveTo>
                  <a:pt x="548640" y="0"/>
                </a:moveTo>
                <a:lnTo>
                  <a:pt x="0" y="0"/>
                </a:lnTo>
                <a:lnTo>
                  <a:pt x="0" y="73151"/>
                </a:lnTo>
                <a:lnTo>
                  <a:pt x="548640" y="73151"/>
                </a:lnTo>
                <a:lnTo>
                  <a:pt x="548640" y="0"/>
                </a:lnTo>
                <a:close/>
              </a:path>
            </a:pathLst>
          </a:custGeom>
          <a:solidFill>
            <a:srgbClr val="EC7C30"/>
          </a:solidFill>
        </p:spPr>
        <p:txBody>
          <a:bodyPr wrap="square" lIns="0" tIns="0" rIns="0" bIns="0" rtlCol="0"/>
          <a:lstStyle/>
          <a:p>
            <a:endParaRPr/>
          </a:p>
        </p:txBody>
      </p:sp>
      <p:sp>
        <p:nvSpPr>
          <p:cNvPr id="4" name="object 4"/>
          <p:cNvSpPr/>
          <p:nvPr/>
        </p:nvSpPr>
        <p:spPr>
          <a:xfrm>
            <a:off x="618744" y="2935223"/>
            <a:ext cx="6217920" cy="18415"/>
          </a:xfrm>
          <a:custGeom>
            <a:avLst/>
            <a:gdLst/>
            <a:ahLst/>
            <a:cxnLst/>
            <a:rect l="l" t="t" r="r" b="b"/>
            <a:pathLst>
              <a:path w="6217920" h="18414">
                <a:moveTo>
                  <a:pt x="6217920" y="0"/>
                </a:moveTo>
                <a:lnTo>
                  <a:pt x="0" y="0"/>
                </a:lnTo>
                <a:lnTo>
                  <a:pt x="0" y="18287"/>
                </a:lnTo>
                <a:lnTo>
                  <a:pt x="6217920" y="18287"/>
                </a:lnTo>
                <a:lnTo>
                  <a:pt x="6217920" y="0"/>
                </a:lnTo>
                <a:close/>
              </a:path>
            </a:pathLst>
          </a:custGeom>
          <a:solidFill>
            <a:srgbClr val="D4D4D4"/>
          </a:solidFill>
        </p:spPr>
        <p:txBody>
          <a:bodyPr wrap="square" lIns="0" tIns="0" rIns="0" bIns="0" rtlCol="0"/>
          <a:lstStyle/>
          <a:p>
            <a:endParaRPr/>
          </a:p>
        </p:txBody>
      </p:sp>
      <p:sp>
        <p:nvSpPr>
          <p:cNvPr id="5" name="object 5"/>
          <p:cNvSpPr txBox="1"/>
          <p:nvPr/>
        </p:nvSpPr>
        <p:spPr>
          <a:xfrm>
            <a:off x="691387" y="3339465"/>
            <a:ext cx="5465445" cy="2298065"/>
          </a:xfrm>
          <a:prstGeom prst="rect">
            <a:avLst/>
          </a:prstGeom>
        </p:spPr>
        <p:txBody>
          <a:bodyPr vert="horz" wrap="square" lIns="0" tIns="49530" rIns="0" bIns="0" rtlCol="0">
            <a:spAutoFit/>
          </a:bodyPr>
          <a:lstStyle/>
          <a:p>
            <a:pPr marL="241300" marR="39370" indent="-228600">
              <a:lnSpc>
                <a:spcPts val="2380"/>
              </a:lnSpc>
              <a:spcBef>
                <a:spcPts val="390"/>
              </a:spcBef>
              <a:buFont typeface="Arial MT"/>
              <a:buChar char="•"/>
              <a:tabLst>
                <a:tab pos="240665" algn="l"/>
                <a:tab pos="241300" algn="l"/>
              </a:tabLst>
            </a:pPr>
            <a:r>
              <a:rPr sz="2200" spc="-5" dirty="0">
                <a:latin typeface="Calibri"/>
                <a:cs typeface="Calibri"/>
              </a:rPr>
              <a:t>K-NN</a:t>
            </a:r>
            <a:r>
              <a:rPr sz="2200" spc="10" dirty="0">
                <a:latin typeface="Calibri"/>
                <a:cs typeface="Calibri"/>
              </a:rPr>
              <a:t> </a:t>
            </a:r>
            <a:r>
              <a:rPr sz="2200" spc="-10" dirty="0">
                <a:latin typeface="Calibri"/>
                <a:cs typeface="Calibri"/>
              </a:rPr>
              <a:t>imputes</a:t>
            </a:r>
            <a:r>
              <a:rPr sz="2200" spc="20" dirty="0">
                <a:latin typeface="Calibri"/>
                <a:cs typeface="Calibri"/>
              </a:rPr>
              <a:t> </a:t>
            </a:r>
            <a:r>
              <a:rPr sz="2200" spc="-5" dirty="0">
                <a:latin typeface="Calibri"/>
                <a:cs typeface="Calibri"/>
              </a:rPr>
              <a:t>the</a:t>
            </a:r>
            <a:r>
              <a:rPr sz="2200" spc="10" dirty="0">
                <a:latin typeface="Calibri"/>
                <a:cs typeface="Calibri"/>
              </a:rPr>
              <a:t> </a:t>
            </a:r>
            <a:r>
              <a:rPr sz="2200" spc="-5" dirty="0">
                <a:latin typeface="Calibri"/>
                <a:cs typeface="Calibri"/>
              </a:rPr>
              <a:t>missing</a:t>
            </a:r>
            <a:r>
              <a:rPr sz="2200" dirty="0">
                <a:latin typeface="Calibri"/>
                <a:cs typeface="Calibri"/>
              </a:rPr>
              <a:t> </a:t>
            </a:r>
            <a:r>
              <a:rPr sz="2200" spc="-15" dirty="0">
                <a:latin typeface="Calibri"/>
                <a:cs typeface="Calibri"/>
              </a:rPr>
              <a:t>attribute</a:t>
            </a:r>
            <a:r>
              <a:rPr sz="2200" spc="15" dirty="0">
                <a:latin typeface="Calibri"/>
                <a:cs typeface="Calibri"/>
              </a:rPr>
              <a:t> </a:t>
            </a:r>
            <a:r>
              <a:rPr sz="2200" spc="-10" dirty="0">
                <a:latin typeface="Calibri"/>
                <a:cs typeface="Calibri"/>
              </a:rPr>
              <a:t>values </a:t>
            </a:r>
            <a:r>
              <a:rPr sz="2200" spc="-5" dirty="0">
                <a:latin typeface="Calibri"/>
                <a:cs typeface="Calibri"/>
              </a:rPr>
              <a:t>on </a:t>
            </a:r>
            <a:r>
              <a:rPr sz="2200" spc="-484" dirty="0">
                <a:latin typeface="Calibri"/>
                <a:cs typeface="Calibri"/>
              </a:rPr>
              <a:t> </a:t>
            </a:r>
            <a:r>
              <a:rPr sz="2200" spc="-5" dirty="0">
                <a:latin typeface="Calibri"/>
                <a:cs typeface="Calibri"/>
              </a:rPr>
              <a:t>the</a:t>
            </a:r>
            <a:r>
              <a:rPr sz="2200" spc="5" dirty="0">
                <a:latin typeface="Calibri"/>
                <a:cs typeface="Calibri"/>
              </a:rPr>
              <a:t> </a:t>
            </a:r>
            <a:r>
              <a:rPr sz="2200" spc="-5" dirty="0">
                <a:latin typeface="Calibri"/>
                <a:cs typeface="Calibri"/>
              </a:rPr>
              <a:t>basis</a:t>
            </a:r>
            <a:r>
              <a:rPr sz="2200" spc="-10"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K </a:t>
            </a:r>
            <a:r>
              <a:rPr sz="2200" spc="-10" dirty="0">
                <a:latin typeface="Calibri"/>
                <a:cs typeface="Calibri"/>
              </a:rPr>
              <a:t>neighbors.</a:t>
            </a:r>
            <a:r>
              <a:rPr sz="2200" spc="-5" dirty="0">
                <a:latin typeface="Calibri"/>
                <a:cs typeface="Calibri"/>
              </a:rPr>
              <a:t> </a:t>
            </a:r>
            <a:r>
              <a:rPr sz="2200" spc="-10" dirty="0">
                <a:latin typeface="Calibri"/>
                <a:cs typeface="Calibri"/>
              </a:rPr>
              <a:t>Neighbors</a:t>
            </a:r>
            <a:r>
              <a:rPr sz="2200" spc="5" dirty="0">
                <a:latin typeface="Calibri"/>
                <a:cs typeface="Calibri"/>
              </a:rPr>
              <a:t> </a:t>
            </a:r>
            <a:r>
              <a:rPr sz="2200" spc="-10" dirty="0">
                <a:latin typeface="Calibri"/>
                <a:cs typeface="Calibri"/>
              </a:rPr>
              <a:t>are </a:t>
            </a:r>
            <a:r>
              <a:rPr sz="2200" spc="-5" dirty="0">
                <a:latin typeface="Calibri"/>
                <a:cs typeface="Calibri"/>
              </a:rPr>
              <a:t> </a:t>
            </a:r>
            <a:r>
              <a:rPr sz="2200" spc="-10" dirty="0">
                <a:latin typeface="Calibri"/>
                <a:cs typeface="Calibri"/>
              </a:rPr>
              <a:t>determined</a:t>
            </a:r>
            <a:r>
              <a:rPr sz="2200" spc="20" dirty="0">
                <a:latin typeface="Calibri"/>
                <a:cs typeface="Calibri"/>
              </a:rPr>
              <a:t> </a:t>
            </a:r>
            <a:r>
              <a:rPr sz="2200" spc="-5" dirty="0">
                <a:latin typeface="Calibri"/>
                <a:cs typeface="Calibri"/>
              </a:rPr>
              <a:t>on </a:t>
            </a:r>
            <a:r>
              <a:rPr sz="2200" spc="-10" dirty="0">
                <a:latin typeface="Calibri"/>
                <a:cs typeface="Calibri"/>
              </a:rPr>
              <a:t>the</a:t>
            </a:r>
            <a:r>
              <a:rPr sz="2200" spc="10" dirty="0">
                <a:latin typeface="Calibri"/>
                <a:cs typeface="Calibri"/>
              </a:rPr>
              <a:t> </a:t>
            </a:r>
            <a:r>
              <a:rPr sz="2200" spc="-5" dirty="0">
                <a:latin typeface="Calibri"/>
                <a:cs typeface="Calibri"/>
              </a:rPr>
              <a:t>basis</a:t>
            </a:r>
            <a:r>
              <a:rPr sz="2200" spc="-10"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distance measure.</a:t>
            </a:r>
            <a:endParaRPr sz="2200">
              <a:latin typeface="Calibri"/>
              <a:cs typeface="Calibri"/>
            </a:endParaRPr>
          </a:p>
          <a:p>
            <a:pPr marL="241300" marR="5080" indent="-228600">
              <a:lnSpc>
                <a:spcPct val="90000"/>
              </a:lnSpc>
              <a:spcBef>
                <a:spcPts val="950"/>
              </a:spcBef>
              <a:buFont typeface="Arial MT"/>
              <a:buChar char="•"/>
              <a:tabLst>
                <a:tab pos="240665" algn="l"/>
                <a:tab pos="241300" algn="l"/>
              </a:tabLst>
            </a:pPr>
            <a:r>
              <a:rPr sz="2200" spc="-10" dirty="0">
                <a:latin typeface="Calibri"/>
                <a:cs typeface="Calibri"/>
              </a:rPr>
              <a:t>Once</a:t>
            </a:r>
            <a:r>
              <a:rPr sz="2200" spc="10" dirty="0">
                <a:latin typeface="Calibri"/>
                <a:cs typeface="Calibri"/>
              </a:rPr>
              <a:t> </a:t>
            </a:r>
            <a:r>
              <a:rPr sz="2200" spc="-5" dirty="0">
                <a:latin typeface="Calibri"/>
                <a:cs typeface="Calibri"/>
              </a:rPr>
              <a:t>K</a:t>
            </a:r>
            <a:r>
              <a:rPr sz="2200" spc="5" dirty="0">
                <a:latin typeface="Calibri"/>
                <a:cs typeface="Calibri"/>
              </a:rPr>
              <a:t> </a:t>
            </a:r>
            <a:r>
              <a:rPr sz="2200" spc="-10" dirty="0">
                <a:latin typeface="Calibri"/>
                <a:cs typeface="Calibri"/>
              </a:rPr>
              <a:t>neighbours</a:t>
            </a:r>
            <a:r>
              <a:rPr sz="2200" spc="5" dirty="0">
                <a:latin typeface="Calibri"/>
                <a:cs typeface="Calibri"/>
              </a:rPr>
              <a:t> </a:t>
            </a:r>
            <a:r>
              <a:rPr sz="2200" spc="-10" dirty="0">
                <a:latin typeface="Calibri"/>
                <a:cs typeface="Calibri"/>
              </a:rPr>
              <a:t>are</a:t>
            </a:r>
            <a:r>
              <a:rPr sz="2200" dirty="0">
                <a:latin typeface="Calibri"/>
                <a:cs typeface="Calibri"/>
              </a:rPr>
              <a:t> </a:t>
            </a:r>
            <a:r>
              <a:rPr sz="2200" spc="-10" dirty="0">
                <a:latin typeface="Calibri"/>
                <a:cs typeface="Calibri"/>
              </a:rPr>
              <a:t>determined,</a:t>
            </a:r>
            <a:r>
              <a:rPr sz="2200" spc="10" dirty="0">
                <a:latin typeface="Calibri"/>
                <a:cs typeface="Calibri"/>
              </a:rPr>
              <a:t> </a:t>
            </a:r>
            <a:r>
              <a:rPr sz="2200" spc="-5" dirty="0">
                <a:latin typeface="Calibri"/>
                <a:cs typeface="Calibri"/>
              </a:rPr>
              <a:t>missing </a:t>
            </a:r>
            <a:r>
              <a:rPr sz="2200" dirty="0">
                <a:latin typeface="Calibri"/>
                <a:cs typeface="Calibri"/>
              </a:rPr>
              <a:t> </a:t>
            </a:r>
            <a:r>
              <a:rPr sz="2200" spc="-10" dirty="0">
                <a:latin typeface="Calibri"/>
                <a:cs typeface="Calibri"/>
              </a:rPr>
              <a:t>value</a:t>
            </a:r>
            <a:r>
              <a:rPr sz="2200" spc="40" dirty="0">
                <a:latin typeface="Calibri"/>
                <a:cs typeface="Calibri"/>
              </a:rPr>
              <a:t> </a:t>
            </a:r>
            <a:r>
              <a:rPr sz="2200" spc="-10" dirty="0">
                <a:latin typeface="Calibri"/>
                <a:cs typeface="Calibri"/>
              </a:rPr>
              <a:t>are</a:t>
            </a:r>
            <a:r>
              <a:rPr sz="2200" spc="45" dirty="0">
                <a:latin typeface="Calibri"/>
                <a:cs typeface="Calibri"/>
              </a:rPr>
              <a:t> </a:t>
            </a:r>
            <a:r>
              <a:rPr sz="2200" spc="-10" dirty="0">
                <a:latin typeface="Calibri"/>
                <a:cs typeface="Calibri"/>
              </a:rPr>
              <a:t>imputed</a:t>
            </a:r>
            <a:r>
              <a:rPr sz="2200" spc="65" dirty="0">
                <a:latin typeface="Calibri"/>
                <a:cs typeface="Calibri"/>
              </a:rPr>
              <a:t> </a:t>
            </a:r>
            <a:r>
              <a:rPr sz="2200" spc="-10" dirty="0">
                <a:latin typeface="Calibri"/>
                <a:cs typeface="Calibri"/>
              </a:rPr>
              <a:t>by</a:t>
            </a:r>
            <a:r>
              <a:rPr sz="2200" spc="60" dirty="0">
                <a:latin typeface="Calibri"/>
                <a:cs typeface="Calibri"/>
              </a:rPr>
              <a:t> </a:t>
            </a:r>
            <a:r>
              <a:rPr sz="2200" spc="-10" dirty="0">
                <a:latin typeface="Calibri"/>
                <a:cs typeface="Calibri"/>
              </a:rPr>
              <a:t>taking</a:t>
            </a:r>
            <a:r>
              <a:rPr sz="2200" spc="40" dirty="0">
                <a:latin typeface="Calibri"/>
                <a:cs typeface="Calibri"/>
              </a:rPr>
              <a:t> </a:t>
            </a:r>
            <a:r>
              <a:rPr sz="2200" spc="-5" dirty="0">
                <a:latin typeface="Calibri"/>
                <a:cs typeface="Calibri"/>
              </a:rPr>
              <a:t>mean</a:t>
            </a:r>
            <a:r>
              <a:rPr sz="2200" spc="70" dirty="0">
                <a:latin typeface="Calibri"/>
                <a:cs typeface="Calibri"/>
              </a:rPr>
              <a:t> </a:t>
            </a:r>
            <a:r>
              <a:rPr sz="2200" spc="-5" dirty="0">
                <a:latin typeface="Calibri"/>
                <a:cs typeface="Calibri"/>
              </a:rPr>
              <a:t>/</a:t>
            </a:r>
            <a:r>
              <a:rPr sz="2200" spc="50" dirty="0">
                <a:latin typeface="Calibri"/>
                <a:cs typeface="Calibri"/>
              </a:rPr>
              <a:t> </a:t>
            </a:r>
            <a:r>
              <a:rPr sz="2200" spc="-5" dirty="0">
                <a:latin typeface="Calibri"/>
                <a:cs typeface="Calibri"/>
              </a:rPr>
              <a:t>median </a:t>
            </a:r>
            <a:r>
              <a:rPr sz="2200" dirty="0">
                <a:latin typeface="Calibri"/>
                <a:cs typeface="Calibri"/>
              </a:rPr>
              <a:t> </a:t>
            </a:r>
            <a:r>
              <a:rPr sz="2200" spc="-5" dirty="0">
                <a:latin typeface="Calibri"/>
                <a:cs typeface="Calibri"/>
              </a:rPr>
              <a:t>or </a:t>
            </a:r>
            <a:r>
              <a:rPr sz="2200" spc="-10" dirty="0">
                <a:latin typeface="Calibri"/>
                <a:cs typeface="Calibri"/>
              </a:rPr>
              <a:t>MODE</a:t>
            </a:r>
            <a:r>
              <a:rPr sz="2200" spc="15"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known</a:t>
            </a:r>
            <a:r>
              <a:rPr sz="2200" spc="5" dirty="0">
                <a:latin typeface="Calibri"/>
                <a:cs typeface="Calibri"/>
              </a:rPr>
              <a:t> </a:t>
            </a:r>
            <a:r>
              <a:rPr sz="2200" spc="-15" dirty="0">
                <a:latin typeface="Calibri"/>
                <a:cs typeface="Calibri"/>
              </a:rPr>
              <a:t>attribute</a:t>
            </a:r>
            <a:r>
              <a:rPr sz="2200" spc="15" dirty="0">
                <a:latin typeface="Calibri"/>
                <a:cs typeface="Calibri"/>
              </a:rPr>
              <a:t> </a:t>
            </a:r>
            <a:r>
              <a:rPr sz="2200" spc="-10" dirty="0">
                <a:latin typeface="Calibri"/>
                <a:cs typeface="Calibri"/>
              </a:rPr>
              <a:t>values</a:t>
            </a:r>
            <a:r>
              <a:rPr sz="2200" spc="-5" dirty="0">
                <a:latin typeface="Calibri"/>
                <a:cs typeface="Calibri"/>
              </a:rPr>
              <a:t> </a:t>
            </a:r>
            <a:r>
              <a:rPr sz="2200" dirty="0">
                <a:latin typeface="Calibri"/>
                <a:cs typeface="Calibri"/>
              </a:rPr>
              <a:t>of</a:t>
            </a:r>
            <a:r>
              <a:rPr sz="2200" spc="-5" dirty="0">
                <a:latin typeface="Calibri"/>
                <a:cs typeface="Calibri"/>
              </a:rPr>
              <a:t> missing </a:t>
            </a:r>
            <a:r>
              <a:rPr sz="2200" spc="-484" dirty="0">
                <a:latin typeface="Calibri"/>
                <a:cs typeface="Calibri"/>
              </a:rPr>
              <a:t> </a:t>
            </a:r>
            <a:r>
              <a:rPr sz="2200" spc="-15" dirty="0">
                <a:latin typeface="Calibri"/>
                <a:cs typeface="Calibri"/>
              </a:rPr>
              <a:t>attribute.</a:t>
            </a:r>
            <a:endParaRPr sz="2200">
              <a:latin typeface="Calibri"/>
              <a:cs typeface="Calibri"/>
            </a:endParaRPr>
          </a:p>
        </p:txBody>
      </p:sp>
      <p:grpSp>
        <p:nvGrpSpPr>
          <p:cNvPr id="6" name="object 6"/>
          <p:cNvGrpSpPr/>
          <p:nvPr/>
        </p:nvGrpSpPr>
        <p:grpSpPr>
          <a:xfrm>
            <a:off x="6717601" y="3555301"/>
            <a:ext cx="3336925" cy="1992630"/>
            <a:chOff x="6717601" y="3555301"/>
            <a:chExt cx="3336925" cy="1992630"/>
          </a:xfrm>
        </p:grpSpPr>
        <p:sp>
          <p:nvSpPr>
            <p:cNvPr id="7" name="object 7"/>
            <p:cNvSpPr/>
            <p:nvPr/>
          </p:nvSpPr>
          <p:spPr>
            <a:xfrm>
              <a:off x="6722364" y="3560064"/>
              <a:ext cx="2822575" cy="1983105"/>
            </a:xfrm>
            <a:custGeom>
              <a:avLst/>
              <a:gdLst/>
              <a:ahLst/>
              <a:cxnLst/>
              <a:rect l="l" t="t" r="r" b="b"/>
              <a:pathLst>
                <a:path w="2822575" h="1983104">
                  <a:moveTo>
                    <a:pt x="0" y="1982724"/>
                  </a:moveTo>
                  <a:lnTo>
                    <a:pt x="2822448" y="1982724"/>
                  </a:lnTo>
                  <a:lnTo>
                    <a:pt x="2822448" y="0"/>
                  </a:lnTo>
                  <a:lnTo>
                    <a:pt x="0" y="0"/>
                  </a:lnTo>
                  <a:lnTo>
                    <a:pt x="0" y="1982724"/>
                  </a:lnTo>
                  <a:close/>
                </a:path>
              </a:pathLst>
            </a:custGeom>
            <a:ln w="9524">
              <a:solidFill>
                <a:srgbClr val="000000"/>
              </a:solidFill>
            </a:ln>
          </p:spPr>
          <p:txBody>
            <a:bodyPr wrap="square" lIns="0" tIns="0" rIns="0" bIns="0" rtlCol="0"/>
            <a:lstStyle/>
            <a:p>
              <a:endParaRPr/>
            </a:p>
          </p:txBody>
        </p:sp>
        <p:sp>
          <p:nvSpPr>
            <p:cNvPr id="8" name="object 8"/>
            <p:cNvSpPr/>
            <p:nvPr/>
          </p:nvSpPr>
          <p:spPr>
            <a:xfrm>
              <a:off x="7601712" y="3890772"/>
              <a:ext cx="925194" cy="1321435"/>
            </a:xfrm>
            <a:custGeom>
              <a:avLst/>
              <a:gdLst/>
              <a:ahLst/>
              <a:cxnLst/>
              <a:rect l="l" t="t" r="r" b="b"/>
              <a:pathLst>
                <a:path w="925195" h="1321435">
                  <a:moveTo>
                    <a:pt x="0" y="660653"/>
                  </a:moveTo>
                  <a:lnTo>
                    <a:pt x="1698" y="603649"/>
                  </a:lnTo>
                  <a:lnTo>
                    <a:pt x="6700" y="547992"/>
                  </a:lnTo>
                  <a:lnTo>
                    <a:pt x="14866" y="493879"/>
                  </a:lnTo>
                  <a:lnTo>
                    <a:pt x="26059" y="441510"/>
                  </a:lnTo>
                  <a:lnTo>
                    <a:pt x="40138" y="391082"/>
                  </a:lnTo>
                  <a:lnTo>
                    <a:pt x="56965" y="342794"/>
                  </a:lnTo>
                  <a:lnTo>
                    <a:pt x="76401" y="296844"/>
                  </a:lnTo>
                  <a:lnTo>
                    <a:pt x="98307" y="253431"/>
                  </a:lnTo>
                  <a:lnTo>
                    <a:pt x="122544" y="212752"/>
                  </a:lnTo>
                  <a:lnTo>
                    <a:pt x="148972" y="175006"/>
                  </a:lnTo>
                  <a:lnTo>
                    <a:pt x="177454" y="140391"/>
                  </a:lnTo>
                  <a:lnTo>
                    <a:pt x="207849" y="109107"/>
                  </a:lnTo>
                  <a:lnTo>
                    <a:pt x="240020" y="81350"/>
                  </a:lnTo>
                  <a:lnTo>
                    <a:pt x="273826" y="57319"/>
                  </a:lnTo>
                  <a:lnTo>
                    <a:pt x="309129" y="37213"/>
                  </a:lnTo>
                  <a:lnTo>
                    <a:pt x="345791" y="21229"/>
                  </a:lnTo>
                  <a:lnTo>
                    <a:pt x="383671" y="9567"/>
                  </a:lnTo>
                  <a:lnTo>
                    <a:pt x="422632" y="2424"/>
                  </a:lnTo>
                  <a:lnTo>
                    <a:pt x="462534" y="0"/>
                  </a:lnTo>
                  <a:lnTo>
                    <a:pt x="502435" y="2424"/>
                  </a:lnTo>
                  <a:lnTo>
                    <a:pt x="541396" y="9567"/>
                  </a:lnTo>
                  <a:lnTo>
                    <a:pt x="579276" y="21229"/>
                  </a:lnTo>
                  <a:lnTo>
                    <a:pt x="615938" y="37213"/>
                  </a:lnTo>
                  <a:lnTo>
                    <a:pt x="651241" y="57319"/>
                  </a:lnTo>
                  <a:lnTo>
                    <a:pt x="685047" y="81350"/>
                  </a:lnTo>
                  <a:lnTo>
                    <a:pt x="717218" y="109107"/>
                  </a:lnTo>
                  <a:lnTo>
                    <a:pt x="747613" y="140391"/>
                  </a:lnTo>
                  <a:lnTo>
                    <a:pt x="776095" y="175006"/>
                  </a:lnTo>
                  <a:lnTo>
                    <a:pt x="802523" y="212752"/>
                  </a:lnTo>
                  <a:lnTo>
                    <a:pt x="826760" y="253431"/>
                  </a:lnTo>
                  <a:lnTo>
                    <a:pt x="848666" y="296844"/>
                  </a:lnTo>
                  <a:lnTo>
                    <a:pt x="868102" y="342794"/>
                  </a:lnTo>
                  <a:lnTo>
                    <a:pt x="884929" y="391082"/>
                  </a:lnTo>
                  <a:lnTo>
                    <a:pt x="899008" y="441510"/>
                  </a:lnTo>
                  <a:lnTo>
                    <a:pt x="910201" y="493879"/>
                  </a:lnTo>
                  <a:lnTo>
                    <a:pt x="918367" y="547992"/>
                  </a:lnTo>
                  <a:lnTo>
                    <a:pt x="923369" y="603649"/>
                  </a:lnTo>
                  <a:lnTo>
                    <a:pt x="925068" y="660653"/>
                  </a:lnTo>
                  <a:lnTo>
                    <a:pt x="923369" y="717658"/>
                  </a:lnTo>
                  <a:lnTo>
                    <a:pt x="918367" y="773315"/>
                  </a:lnTo>
                  <a:lnTo>
                    <a:pt x="910201" y="827428"/>
                  </a:lnTo>
                  <a:lnTo>
                    <a:pt x="899008" y="879797"/>
                  </a:lnTo>
                  <a:lnTo>
                    <a:pt x="884929" y="930225"/>
                  </a:lnTo>
                  <a:lnTo>
                    <a:pt x="868102" y="978513"/>
                  </a:lnTo>
                  <a:lnTo>
                    <a:pt x="848666" y="1024463"/>
                  </a:lnTo>
                  <a:lnTo>
                    <a:pt x="826760" y="1067876"/>
                  </a:lnTo>
                  <a:lnTo>
                    <a:pt x="802523" y="1108555"/>
                  </a:lnTo>
                  <a:lnTo>
                    <a:pt x="776095" y="1146301"/>
                  </a:lnTo>
                  <a:lnTo>
                    <a:pt x="747613" y="1180916"/>
                  </a:lnTo>
                  <a:lnTo>
                    <a:pt x="717218" y="1212200"/>
                  </a:lnTo>
                  <a:lnTo>
                    <a:pt x="685047" y="1239957"/>
                  </a:lnTo>
                  <a:lnTo>
                    <a:pt x="651241" y="1263988"/>
                  </a:lnTo>
                  <a:lnTo>
                    <a:pt x="615938" y="1284094"/>
                  </a:lnTo>
                  <a:lnTo>
                    <a:pt x="579276" y="1300078"/>
                  </a:lnTo>
                  <a:lnTo>
                    <a:pt x="541396" y="1311740"/>
                  </a:lnTo>
                  <a:lnTo>
                    <a:pt x="502435" y="1318883"/>
                  </a:lnTo>
                  <a:lnTo>
                    <a:pt x="462534" y="1321308"/>
                  </a:lnTo>
                  <a:lnTo>
                    <a:pt x="422632" y="1318883"/>
                  </a:lnTo>
                  <a:lnTo>
                    <a:pt x="383671" y="1311740"/>
                  </a:lnTo>
                  <a:lnTo>
                    <a:pt x="345791" y="1300078"/>
                  </a:lnTo>
                  <a:lnTo>
                    <a:pt x="309129" y="1284094"/>
                  </a:lnTo>
                  <a:lnTo>
                    <a:pt x="273826" y="1263988"/>
                  </a:lnTo>
                  <a:lnTo>
                    <a:pt x="240020" y="1239957"/>
                  </a:lnTo>
                  <a:lnTo>
                    <a:pt x="207849" y="1212200"/>
                  </a:lnTo>
                  <a:lnTo>
                    <a:pt x="177454" y="1180916"/>
                  </a:lnTo>
                  <a:lnTo>
                    <a:pt x="148972" y="1146301"/>
                  </a:lnTo>
                  <a:lnTo>
                    <a:pt x="122544" y="1108555"/>
                  </a:lnTo>
                  <a:lnTo>
                    <a:pt x="98307" y="1067876"/>
                  </a:lnTo>
                  <a:lnTo>
                    <a:pt x="76401" y="1024463"/>
                  </a:lnTo>
                  <a:lnTo>
                    <a:pt x="56965" y="978513"/>
                  </a:lnTo>
                  <a:lnTo>
                    <a:pt x="40138" y="930225"/>
                  </a:lnTo>
                  <a:lnTo>
                    <a:pt x="26059" y="879797"/>
                  </a:lnTo>
                  <a:lnTo>
                    <a:pt x="14866" y="827428"/>
                  </a:lnTo>
                  <a:lnTo>
                    <a:pt x="6700" y="773315"/>
                  </a:lnTo>
                  <a:lnTo>
                    <a:pt x="1698" y="717658"/>
                  </a:lnTo>
                  <a:lnTo>
                    <a:pt x="0" y="660653"/>
                  </a:lnTo>
                  <a:close/>
                </a:path>
              </a:pathLst>
            </a:custGeom>
            <a:ln w="9525">
              <a:solidFill>
                <a:srgbClr val="00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6994969" y="4282249"/>
              <a:ext cx="102489" cy="142112"/>
            </a:xfrm>
            <a:prstGeom prst="rect">
              <a:avLst/>
            </a:prstGeom>
          </p:spPr>
        </p:pic>
        <p:pic>
          <p:nvPicPr>
            <p:cNvPr id="10" name="object 10"/>
            <p:cNvPicPr/>
            <p:nvPr/>
          </p:nvPicPr>
          <p:blipFill>
            <a:blip r:embed="rId2" cstate="print"/>
            <a:stretch>
              <a:fillRect/>
            </a:stretch>
          </p:blipFill>
          <p:spPr>
            <a:xfrm>
              <a:off x="8013001" y="4282249"/>
              <a:ext cx="102488" cy="142112"/>
            </a:xfrm>
            <a:prstGeom prst="rect">
              <a:avLst/>
            </a:prstGeom>
          </p:spPr>
        </p:pic>
        <p:pic>
          <p:nvPicPr>
            <p:cNvPr id="11" name="object 11"/>
            <p:cNvPicPr/>
            <p:nvPr/>
          </p:nvPicPr>
          <p:blipFill>
            <a:blip r:embed="rId3" cstate="print"/>
            <a:stretch>
              <a:fillRect/>
            </a:stretch>
          </p:blipFill>
          <p:spPr>
            <a:xfrm>
              <a:off x="7874317" y="4480369"/>
              <a:ext cx="100965" cy="142112"/>
            </a:xfrm>
            <a:prstGeom prst="rect">
              <a:avLst/>
            </a:prstGeom>
          </p:spPr>
        </p:pic>
        <p:pic>
          <p:nvPicPr>
            <p:cNvPr id="12" name="object 12"/>
            <p:cNvPicPr/>
            <p:nvPr/>
          </p:nvPicPr>
          <p:blipFill>
            <a:blip r:embed="rId4" cstate="print"/>
            <a:stretch>
              <a:fillRect/>
            </a:stretch>
          </p:blipFill>
          <p:spPr>
            <a:xfrm>
              <a:off x="8105965" y="4612957"/>
              <a:ext cx="100965" cy="142112"/>
            </a:xfrm>
            <a:prstGeom prst="rect">
              <a:avLst/>
            </a:prstGeom>
          </p:spPr>
        </p:pic>
        <p:pic>
          <p:nvPicPr>
            <p:cNvPr id="13" name="object 13"/>
            <p:cNvPicPr/>
            <p:nvPr/>
          </p:nvPicPr>
          <p:blipFill>
            <a:blip r:embed="rId2" cstate="print"/>
            <a:stretch>
              <a:fillRect/>
            </a:stretch>
          </p:blipFill>
          <p:spPr>
            <a:xfrm>
              <a:off x="7781353" y="4811077"/>
              <a:ext cx="102488" cy="142112"/>
            </a:xfrm>
            <a:prstGeom prst="rect">
              <a:avLst/>
            </a:prstGeom>
          </p:spPr>
        </p:pic>
        <p:pic>
          <p:nvPicPr>
            <p:cNvPr id="14" name="object 14"/>
            <p:cNvPicPr/>
            <p:nvPr/>
          </p:nvPicPr>
          <p:blipFill>
            <a:blip r:embed="rId5" cstate="print"/>
            <a:stretch>
              <a:fillRect/>
            </a:stretch>
          </p:blipFill>
          <p:spPr>
            <a:xfrm>
              <a:off x="8567737" y="4943665"/>
              <a:ext cx="102489" cy="142113"/>
            </a:xfrm>
            <a:prstGeom prst="rect">
              <a:avLst/>
            </a:prstGeom>
          </p:spPr>
        </p:pic>
        <p:pic>
          <p:nvPicPr>
            <p:cNvPr id="15" name="object 15"/>
            <p:cNvPicPr/>
            <p:nvPr/>
          </p:nvPicPr>
          <p:blipFill>
            <a:blip r:embed="rId6" cstate="print"/>
            <a:stretch>
              <a:fillRect/>
            </a:stretch>
          </p:blipFill>
          <p:spPr>
            <a:xfrm>
              <a:off x="8753665" y="4745545"/>
              <a:ext cx="100965" cy="142112"/>
            </a:xfrm>
            <a:prstGeom prst="rect">
              <a:avLst/>
            </a:prstGeom>
          </p:spPr>
        </p:pic>
        <p:pic>
          <p:nvPicPr>
            <p:cNvPr id="16" name="object 16"/>
            <p:cNvPicPr/>
            <p:nvPr/>
          </p:nvPicPr>
          <p:blipFill>
            <a:blip r:embed="rId7" cstate="print"/>
            <a:stretch>
              <a:fillRect/>
            </a:stretch>
          </p:blipFill>
          <p:spPr>
            <a:xfrm>
              <a:off x="8197405" y="4084129"/>
              <a:ext cx="102488" cy="142112"/>
            </a:xfrm>
            <a:prstGeom prst="rect">
              <a:avLst/>
            </a:prstGeom>
          </p:spPr>
        </p:pic>
        <p:sp>
          <p:nvSpPr>
            <p:cNvPr id="17" name="object 17"/>
            <p:cNvSpPr/>
            <p:nvPr/>
          </p:nvSpPr>
          <p:spPr>
            <a:xfrm>
              <a:off x="8295132" y="4082541"/>
              <a:ext cx="1758950" cy="871855"/>
            </a:xfrm>
            <a:custGeom>
              <a:avLst/>
              <a:gdLst/>
              <a:ahLst/>
              <a:cxnLst/>
              <a:rect l="l" t="t" r="r" b="b"/>
              <a:pathLst>
                <a:path w="1758950" h="871854">
                  <a:moveTo>
                    <a:pt x="1622425" y="860044"/>
                  </a:moveTo>
                  <a:lnTo>
                    <a:pt x="72936" y="227431"/>
                  </a:lnTo>
                  <a:lnTo>
                    <a:pt x="74891" y="222631"/>
                  </a:lnTo>
                  <a:lnTo>
                    <a:pt x="84963" y="197993"/>
                  </a:lnTo>
                  <a:lnTo>
                    <a:pt x="0" y="204470"/>
                  </a:lnTo>
                  <a:lnTo>
                    <a:pt x="56134" y="268605"/>
                  </a:lnTo>
                  <a:lnTo>
                    <a:pt x="68160" y="239128"/>
                  </a:lnTo>
                  <a:lnTo>
                    <a:pt x="1617599" y="871728"/>
                  </a:lnTo>
                  <a:lnTo>
                    <a:pt x="1622425" y="860044"/>
                  </a:lnTo>
                  <a:close/>
                </a:path>
                <a:path w="1758950" h="871854">
                  <a:moveTo>
                    <a:pt x="1758950" y="12700"/>
                  </a:moveTo>
                  <a:lnTo>
                    <a:pt x="1758442" y="0"/>
                  </a:lnTo>
                  <a:lnTo>
                    <a:pt x="75882" y="62649"/>
                  </a:lnTo>
                  <a:lnTo>
                    <a:pt x="74676" y="30988"/>
                  </a:lnTo>
                  <a:lnTo>
                    <a:pt x="0" y="71882"/>
                  </a:lnTo>
                  <a:lnTo>
                    <a:pt x="77597" y="107061"/>
                  </a:lnTo>
                  <a:lnTo>
                    <a:pt x="76390" y="75819"/>
                  </a:lnTo>
                  <a:lnTo>
                    <a:pt x="76377" y="75349"/>
                  </a:lnTo>
                  <a:lnTo>
                    <a:pt x="1758950" y="12700"/>
                  </a:lnTo>
                  <a:close/>
                </a:path>
              </a:pathLst>
            </a:custGeom>
            <a:solidFill>
              <a:srgbClr val="000000"/>
            </a:solidFill>
          </p:spPr>
          <p:txBody>
            <a:bodyPr wrap="square" lIns="0" tIns="0" rIns="0" bIns="0" rtlCol="0"/>
            <a:lstStyle/>
            <a:p>
              <a:endParaRPr/>
            </a:p>
          </p:txBody>
        </p:sp>
        <p:pic>
          <p:nvPicPr>
            <p:cNvPr id="18" name="object 18"/>
            <p:cNvPicPr/>
            <p:nvPr/>
          </p:nvPicPr>
          <p:blipFill>
            <a:blip r:embed="rId3" cstate="print"/>
            <a:stretch>
              <a:fillRect/>
            </a:stretch>
          </p:blipFill>
          <p:spPr>
            <a:xfrm>
              <a:off x="7226617" y="4149661"/>
              <a:ext cx="100965" cy="142112"/>
            </a:xfrm>
            <a:prstGeom prst="rect">
              <a:avLst/>
            </a:prstGeom>
          </p:spPr>
        </p:pic>
        <p:pic>
          <p:nvPicPr>
            <p:cNvPr id="19" name="object 19"/>
            <p:cNvPicPr/>
            <p:nvPr/>
          </p:nvPicPr>
          <p:blipFill>
            <a:blip r:embed="rId3" cstate="print"/>
            <a:stretch>
              <a:fillRect/>
            </a:stretch>
          </p:blipFill>
          <p:spPr>
            <a:xfrm>
              <a:off x="7226617" y="4943665"/>
              <a:ext cx="100965" cy="142113"/>
            </a:xfrm>
            <a:prstGeom prst="rect">
              <a:avLst/>
            </a:prstGeom>
          </p:spPr>
        </p:pic>
        <p:pic>
          <p:nvPicPr>
            <p:cNvPr id="20" name="object 20"/>
            <p:cNvPicPr/>
            <p:nvPr/>
          </p:nvPicPr>
          <p:blipFill>
            <a:blip r:embed="rId8" cstate="print"/>
            <a:stretch>
              <a:fillRect/>
            </a:stretch>
          </p:blipFill>
          <p:spPr>
            <a:xfrm>
              <a:off x="7318057" y="4414837"/>
              <a:ext cx="195452" cy="207644"/>
            </a:xfrm>
            <a:prstGeom prst="rect">
              <a:avLst/>
            </a:prstGeom>
          </p:spPr>
        </p:pic>
      </p:grpSp>
      <p:sp>
        <p:nvSpPr>
          <p:cNvPr id="21" name="object 21"/>
          <p:cNvSpPr txBox="1"/>
          <p:nvPr/>
        </p:nvSpPr>
        <p:spPr>
          <a:xfrm>
            <a:off x="10179811" y="3909186"/>
            <a:ext cx="133223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Tahoma"/>
                <a:cs typeface="Tahoma"/>
              </a:rPr>
              <a:t>Missing</a:t>
            </a:r>
            <a:r>
              <a:rPr sz="1000" b="1" spc="-35" dirty="0">
                <a:latin typeface="Tahoma"/>
                <a:cs typeface="Tahoma"/>
              </a:rPr>
              <a:t> </a:t>
            </a:r>
            <a:r>
              <a:rPr sz="1000" b="1" spc="-5" dirty="0">
                <a:latin typeface="Tahoma"/>
                <a:cs typeface="Tahoma"/>
              </a:rPr>
              <a:t>value</a:t>
            </a:r>
            <a:r>
              <a:rPr sz="1000" b="1" spc="-20" dirty="0">
                <a:latin typeface="Tahoma"/>
                <a:cs typeface="Tahoma"/>
              </a:rPr>
              <a:t> </a:t>
            </a:r>
            <a:r>
              <a:rPr sz="1000" b="1" spc="-10" dirty="0">
                <a:latin typeface="Tahoma"/>
                <a:cs typeface="Tahoma"/>
              </a:rPr>
              <a:t>record</a:t>
            </a:r>
            <a:endParaRPr sz="1000">
              <a:latin typeface="Tahoma"/>
              <a:cs typeface="Tahoma"/>
            </a:endParaRPr>
          </a:p>
        </p:txBody>
      </p:sp>
      <p:sp>
        <p:nvSpPr>
          <p:cNvPr id="22" name="object 22"/>
          <p:cNvSpPr txBox="1"/>
          <p:nvPr/>
        </p:nvSpPr>
        <p:spPr>
          <a:xfrm>
            <a:off x="10040873" y="4900929"/>
            <a:ext cx="141287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Tahoma"/>
                <a:cs typeface="Tahoma"/>
              </a:rPr>
              <a:t>Other</a:t>
            </a:r>
            <a:r>
              <a:rPr sz="1000" b="1" spc="5" dirty="0">
                <a:latin typeface="Tahoma"/>
                <a:cs typeface="Tahoma"/>
              </a:rPr>
              <a:t> </a:t>
            </a:r>
            <a:r>
              <a:rPr sz="1000" b="1" spc="-10" dirty="0">
                <a:latin typeface="Tahoma"/>
                <a:cs typeface="Tahoma"/>
              </a:rPr>
              <a:t>dataset</a:t>
            </a:r>
            <a:r>
              <a:rPr sz="1000" b="1" dirty="0">
                <a:latin typeface="Tahoma"/>
                <a:cs typeface="Tahoma"/>
              </a:rPr>
              <a:t> </a:t>
            </a:r>
            <a:r>
              <a:rPr sz="1000" b="1" spc="-10" dirty="0">
                <a:latin typeface="Tahoma"/>
                <a:cs typeface="Tahoma"/>
              </a:rPr>
              <a:t>records</a:t>
            </a:r>
            <a:endParaRPr sz="10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8" y="1324736"/>
            <a:ext cx="5704840" cy="939800"/>
          </a:xfrm>
          <a:prstGeom prst="rect">
            <a:avLst/>
          </a:prstGeom>
        </p:spPr>
        <p:txBody>
          <a:bodyPr vert="horz" wrap="square" lIns="0" tIns="12700" rIns="0" bIns="0" rtlCol="0">
            <a:spAutoFit/>
          </a:bodyPr>
          <a:lstStyle/>
          <a:p>
            <a:pPr marL="12700">
              <a:lnSpc>
                <a:spcPct val="100000"/>
              </a:lnSpc>
              <a:spcBef>
                <a:spcPts val="100"/>
              </a:spcBef>
            </a:pPr>
            <a:r>
              <a:rPr sz="6000" spc="-60" dirty="0"/>
              <a:t>Distance</a:t>
            </a:r>
            <a:r>
              <a:rPr sz="6000" spc="-180" dirty="0"/>
              <a:t> </a:t>
            </a:r>
            <a:r>
              <a:rPr sz="6000" spc="-60" dirty="0"/>
              <a:t>Measures</a:t>
            </a:r>
            <a:endParaRPr sz="6000"/>
          </a:p>
        </p:txBody>
      </p:sp>
      <p:grpSp>
        <p:nvGrpSpPr>
          <p:cNvPr id="3" name="object 3"/>
          <p:cNvGrpSpPr/>
          <p:nvPr/>
        </p:nvGrpSpPr>
        <p:grpSpPr>
          <a:xfrm>
            <a:off x="841247" y="2776727"/>
            <a:ext cx="10476230" cy="142240"/>
            <a:chOff x="841247" y="2776727"/>
            <a:chExt cx="10476230" cy="142240"/>
          </a:xfrm>
        </p:grpSpPr>
        <p:sp>
          <p:nvSpPr>
            <p:cNvPr id="4" name="object 4"/>
            <p:cNvSpPr/>
            <p:nvPr/>
          </p:nvSpPr>
          <p:spPr>
            <a:xfrm>
              <a:off x="865632" y="2900171"/>
              <a:ext cx="10452100" cy="18415"/>
            </a:xfrm>
            <a:custGeom>
              <a:avLst/>
              <a:gdLst/>
              <a:ahLst/>
              <a:cxnLst/>
              <a:rect l="l" t="t" r="r" b="b"/>
              <a:pathLst>
                <a:path w="10452100" h="18414">
                  <a:moveTo>
                    <a:pt x="10451592" y="0"/>
                  </a:moveTo>
                  <a:lnTo>
                    <a:pt x="0" y="0"/>
                  </a:lnTo>
                  <a:lnTo>
                    <a:pt x="0" y="13716"/>
                  </a:lnTo>
                  <a:lnTo>
                    <a:pt x="0" y="18288"/>
                  </a:lnTo>
                  <a:lnTo>
                    <a:pt x="10451592" y="18288"/>
                  </a:lnTo>
                  <a:lnTo>
                    <a:pt x="10451592" y="13716"/>
                  </a:lnTo>
                  <a:lnTo>
                    <a:pt x="10451592" y="0"/>
                  </a:lnTo>
                  <a:close/>
                </a:path>
              </a:pathLst>
            </a:custGeom>
            <a:solidFill>
              <a:srgbClr val="D4D4D4"/>
            </a:solidFill>
          </p:spPr>
          <p:txBody>
            <a:bodyPr wrap="square" lIns="0" tIns="0" rIns="0" bIns="0" rtlCol="0"/>
            <a:lstStyle/>
            <a:p>
              <a:endParaRPr/>
            </a:p>
          </p:txBody>
        </p:sp>
        <p:sp>
          <p:nvSpPr>
            <p:cNvPr id="5" name="object 5"/>
            <p:cNvSpPr/>
            <p:nvPr/>
          </p:nvSpPr>
          <p:spPr>
            <a:xfrm>
              <a:off x="841247" y="2776727"/>
              <a:ext cx="1873250" cy="137160"/>
            </a:xfrm>
            <a:custGeom>
              <a:avLst/>
              <a:gdLst/>
              <a:ahLst/>
              <a:cxnLst/>
              <a:rect l="l" t="t" r="r" b="b"/>
              <a:pathLst>
                <a:path w="1873250" h="137160">
                  <a:moveTo>
                    <a:pt x="1872995" y="0"/>
                  </a:moveTo>
                  <a:lnTo>
                    <a:pt x="0" y="0"/>
                  </a:lnTo>
                  <a:lnTo>
                    <a:pt x="0" y="137160"/>
                  </a:lnTo>
                  <a:lnTo>
                    <a:pt x="1872995" y="137160"/>
                  </a:lnTo>
                  <a:lnTo>
                    <a:pt x="1872995" y="0"/>
                  </a:lnTo>
                  <a:close/>
                </a:path>
              </a:pathLst>
            </a:custGeom>
            <a:solidFill>
              <a:srgbClr val="EC7C30"/>
            </a:solidFill>
          </p:spPr>
          <p:txBody>
            <a:bodyPr wrap="square" lIns="0" tIns="0" rIns="0" bIns="0" rtlCol="0"/>
            <a:lstStyle/>
            <a:p>
              <a:endParaRPr/>
            </a:p>
          </p:txBody>
        </p:sp>
      </p:grpSp>
      <p:sp>
        <p:nvSpPr>
          <p:cNvPr id="6" name="object 6"/>
          <p:cNvSpPr txBox="1"/>
          <p:nvPr/>
        </p:nvSpPr>
        <p:spPr>
          <a:xfrm>
            <a:off x="919988" y="3291357"/>
            <a:ext cx="8477250" cy="1120140"/>
          </a:xfrm>
          <a:prstGeom prst="rect">
            <a:avLst/>
          </a:prstGeom>
        </p:spPr>
        <p:txBody>
          <a:bodyPr vert="horz" wrap="square" lIns="0" tIns="41275" rIns="0" bIns="0" rtlCol="0">
            <a:spAutoFit/>
          </a:bodyPr>
          <a:lstStyle/>
          <a:p>
            <a:pPr marL="241300" indent="-229235">
              <a:lnSpc>
                <a:spcPct val="100000"/>
              </a:lnSpc>
              <a:spcBef>
                <a:spcPts val="325"/>
              </a:spcBef>
              <a:buFont typeface="Arial MT"/>
              <a:buChar char="•"/>
              <a:tabLst>
                <a:tab pos="241300" algn="l"/>
                <a:tab pos="241935" algn="l"/>
              </a:tabLst>
            </a:pPr>
            <a:r>
              <a:rPr sz="2200" spc="-45" dirty="0">
                <a:latin typeface="Calibri"/>
                <a:cs typeface="Calibri"/>
              </a:rPr>
              <a:t>Two</a:t>
            </a:r>
            <a:r>
              <a:rPr sz="2200" spc="5" dirty="0">
                <a:latin typeface="Calibri"/>
                <a:cs typeface="Calibri"/>
              </a:rPr>
              <a:t> </a:t>
            </a:r>
            <a:r>
              <a:rPr sz="2200" spc="-5" dirty="0">
                <a:latin typeface="Calibri"/>
                <a:cs typeface="Calibri"/>
              </a:rPr>
              <a:t>major classes of </a:t>
            </a:r>
            <a:r>
              <a:rPr sz="2200" spc="-10" dirty="0">
                <a:latin typeface="Calibri"/>
                <a:cs typeface="Calibri"/>
              </a:rPr>
              <a:t>distance</a:t>
            </a:r>
            <a:r>
              <a:rPr sz="2200" spc="-20" dirty="0">
                <a:latin typeface="Calibri"/>
                <a:cs typeface="Calibri"/>
              </a:rPr>
              <a:t> </a:t>
            </a:r>
            <a:r>
              <a:rPr sz="2200" spc="-5" dirty="0">
                <a:latin typeface="Calibri"/>
                <a:cs typeface="Calibri"/>
              </a:rPr>
              <a:t>measure</a:t>
            </a:r>
            <a:endParaRPr sz="2200">
              <a:latin typeface="Calibri"/>
              <a:cs typeface="Calibri"/>
            </a:endParaRPr>
          </a:p>
          <a:p>
            <a:pPr marL="698500" lvl="1" indent="-229235">
              <a:lnSpc>
                <a:spcPct val="100000"/>
              </a:lnSpc>
              <a:spcBef>
                <a:spcPts val="229"/>
              </a:spcBef>
              <a:buFont typeface="Arial MT"/>
              <a:buChar char="•"/>
              <a:tabLst>
                <a:tab pos="698500" algn="l"/>
                <a:tab pos="699135" algn="l"/>
              </a:tabLst>
            </a:pPr>
            <a:r>
              <a:rPr sz="2200" spc="-5" dirty="0">
                <a:latin typeface="Calibri"/>
                <a:cs typeface="Calibri"/>
              </a:rPr>
              <a:t>Euclidean:</a:t>
            </a:r>
            <a:r>
              <a:rPr sz="2200" dirty="0">
                <a:latin typeface="Calibri"/>
                <a:cs typeface="Calibri"/>
              </a:rPr>
              <a:t> </a:t>
            </a:r>
            <a:r>
              <a:rPr sz="2200" spc="-5" dirty="0">
                <a:latin typeface="Calibri"/>
                <a:cs typeface="Calibri"/>
              </a:rPr>
              <a:t>based</a:t>
            </a:r>
            <a:r>
              <a:rPr sz="2200" spc="5" dirty="0">
                <a:latin typeface="Calibri"/>
                <a:cs typeface="Calibri"/>
              </a:rPr>
              <a:t> </a:t>
            </a:r>
            <a:r>
              <a:rPr sz="2200" dirty="0">
                <a:latin typeface="Calibri"/>
                <a:cs typeface="Calibri"/>
              </a:rPr>
              <a:t>on</a:t>
            </a:r>
            <a:r>
              <a:rPr sz="2200" spc="500" dirty="0">
                <a:latin typeface="Calibri"/>
                <a:cs typeface="Calibri"/>
              </a:rPr>
              <a:t> </a:t>
            </a:r>
            <a:r>
              <a:rPr sz="2200" spc="-5" dirty="0">
                <a:latin typeface="Calibri"/>
                <a:cs typeface="Calibri"/>
              </a:rPr>
              <a:t>position</a:t>
            </a:r>
            <a:r>
              <a:rPr sz="2200" spc="-10" dirty="0">
                <a:latin typeface="Calibri"/>
                <a:cs typeface="Calibri"/>
              </a:rPr>
              <a:t> </a:t>
            </a:r>
            <a:r>
              <a:rPr sz="2200" spc="-5" dirty="0">
                <a:latin typeface="Calibri"/>
                <a:cs typeface="Calibri"/>
              </a:rPr>
              <a:t>of</a:t>
            </a:r>
            <a:r>
              <a:rPr sz="2200" spc="10" dirty="0">
                <a:latin typeface="Calibri"/>
                <a:cs typeface="Calibri"/>
              </a:rPr>
              <a:t> </a:t>
            </a:r>
            <a:r>
              <a:rPr sz="2200" spc="-10" dirty="0">
                <a:latin typeface="Calibri"/>
                <a:cs typeface="Calibri"/>
              </a:rPr>
              <a:t>points</a:t>
            </a:r>
            <a:r>
              <a:rPr sz="2200" spc="10"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some</a:t>
            </a:r>
            <a:r>
              <a:rPr sz="2200" spc="20" dirty="0">
                <a:latin typeface="Calibri"/>
                <a:cs typeface="Calibri"/>
              </a:rPr>
              <a:t> </a:t>
            </a:r>
            <a:r>
              <a:rPr sz="2200" spc="-10" dirty="0">
                <a:latin typeface="Calibri"/>
                <a:cs typeface="Calibri"/>
              </a:rPr>
              <a:t>k-dimensional</a:t>
            </a:r>
            <a:r>
              <a:rPr sz="2200" dirty="0">
                <a:latin typeface="Calibri"/>
                <a:cs typeface="Calibri"/>
              </a:rPr>
              <a:t> </a:t>
            </a:r>
            <a:r>
              <a:rPr sz="2200" spc="-10" dirty="0">
                <a:latin typeface="Calibri"/>
                <a:cs typeface="Calibri"/>
              </a:rPr>
              <a:t>space.</a:t>
            </a:r>
            <a:endParaRPr sz="2200">
              <a:latin typeface="Calibri"/>
              <a:cs typeface="Calibri"/>
            </a:endParaRPr>
          </a:p>
          <a:p>
            <a:pPr marL="698500" lvl="1" indent="-229235">
              <a:lnSpc>
                <a:spcPct val="100000"/>
              </a:lnSpc>
              <a:spcBef>
                <a:spcPts val="240"/>
              </a:spcBef>
              <a:buFont typeface="Arial MT"/>
              <a:buChar char="•"/>
              <a:tabLst>
                <a:tab pos="698500" algn="l"/>
                <a:tab pos="699135" algn="l"/>
              </a:tabLst>
            </a:pPr>
            <a:r>
              <a:rPr sz="2200" spc="-5" dirty="0">
                <a:latin typeface="Calibri"/>
                <a:cs typeface="Calibri"/>
              </a:rPr>
              <a:t>Non-Euclidean: not </a:t>
            </a:r>
            <a:r>
              <a:rPr sz="2200" spc="-15" dirty="0">
                <a:latin typeface="Calibri"/>
                <a:cs typeface="Calibri"/>
              </a:rPr>
              <a:t>related</a:t>
            </a:r>
            <a:r>
              <a:rPr sz="2200" dirty="0">
                <a:latin typeface="Calibri"/>
                <a:cs typeface="Calibri"/>
              </a:rPr>
              <a:t> </a:t>
            </a:r>
            <a:r>
              <a:rPr sz="2200" spc="-15" dirty="0">
                <a:latin typeface="Calibri"/>
                <a:cs typeface="Calibri"/>
              </a:rPr>
              <a:t>to</a:t>
            </a:r>
            <a:r>
              <a:rPr sz="2200" dirty="0">
                <a:latin typeface="Calibri"/>
                <a:cs typeface="Calibri"/>
              </a:rPr>
              <a:t> </a:t>
            </a:r>
            <a:r>
              <a:rPr sz="2200" spc="-5" dirty="0">
                <a:latin typeface="Calibri"/>
                <a:cs typeface="Calibri"/>
              </a:rPr>
              <a:t>position</a:t>
            </a:r>
            <a:r>
              <a:rPr sz="2200" dirty="0">
                <a:latin typeface="Calibri"/>
                <a:cs typeface="Calibri"/>
              </a:rPr>
              <a:t> </a:t>
            </a:r>
            <a:r>
              <a:rPr sz="2200" spc="-5" dirty="0">
                <a:latin typeface="Calibri"/>
                <a:cs typeface="Calibri"/>
              </a:rPr>
              <a:t>or space.</a:t>
            </a:r>
            <a:endParaRPr sz="22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8" y="338150"/>
            <a:ext cx="5813425" cy="697230"/>
          </a:xfrm>
          <a:prstGeom prst="rect">
            <a:avLst/>
          </a:prstGeom>
        </p:spPr>
        <p:txBody>
          <a:bodyPr vert="horz" wrap="square" lIns="0" tIns="13335" rIns="0" bIns="0" rtlCol="0">
            <a:spAutoFit/>
          </a:bodyPr>
          <a:lstStyle/>
          <a:p>
            <a:pPr marL="12700">
              <a:lnSpc>
                <a:spcPct val="100000"/>
              </a:lnSpc>
              <a:spcBef>
                <a:spcPts val="105"/>
              </a:spcBef>
            </a:pPr>
            <a:r>
              <a:rPr spc="-30" dirty="0"/>
              <a:t>Similarity</a:t>
            </a:r>
            <a:r>
              <a:rPr spc="-95" dirty="0"/>
              <a:t> </a:t>
            </a:r>
            <a:r>
              <a:rPr spc="-20" dirty="0"/>
              <a:t>and</a:t>
            </a:r>
            <a:r>
              <a:rPr spc="-100" dirty="0"/>
              <a:t> </a:t>
            </a:r>
            <a:r>
              <a:rPr spc="-30" dirty="0"/>
              <a:t>Dissimilarity</a:t>
            </a:r>
          </a:p>
        </p:txBody>
      </p:sp>
      <p:sp>
        <p:nvSpPr>
          <p:cNvPr id="3" name="object 3"/>
          <p:cNvSpPr/>
          <p:nvPr/>
        </p:nvSpPr>
        <p:spPr>
          <a:xfrm>
            <a:off x="0" y="417576"/>
            <a:ext cx="128270" cy="631190"/>
          </a:xfrm>
          <a:custGeom>
            <a:avLst/>
            <a:gdLst/>
            <a:ahLst/>
            <a:cxnLst/>
            <a:rect l="l" t="t" r="r" b="b"/>
            <a:pathLst>
              <a:path w="128270" h="631190">
                <a:moveTo>
                  <a:pt x="128016" y="0"/>
                </a:moveTo>
                <a:lnTo>
                  <a:pt x="0" y="0"/>
                </a:lnTo>
                <a:lnTo>
                  <a:pt x="0" y="630936"/>
                </a:lnTo>
                <a:lnTo>
                  <a:pt x="128016" y="630936"/>
                </a:lnTo>
                <a:lnTo>
                  <a:pt x="128016" y="0"/>
                </a:lnTo>
                <a:close/>
              </a:path>
            </a:pathLst>
          </a:custGeom>
          <a:solidFill>
            <a:srgbClr val="EC7C30"/>
          </a:solidFill>
        </p:spPr>
        <p:txBody>
          <a:bodyPr wrap="square" lIns="0" tIns="0" rIns="0" bIns="0" rtlCol="0"/>
          <a:lstStyle/>
          <a:p>
            <a:endParaRPr/>
          </a:p>
        </p:txBody>
      </p:sp>
      <p:sp>
        <p:nvSpPr>
          <p:cNvPr id="4" name="object 4"/>
          <p:cNvSpPr/>
          <p:nvPr/>
        </p:nvSpPr>
        <p:spPr>
          <a:xfrm>
            <a:off x="841247" y="1380744"/>
            <a:ext cx="10506710" cy="18415"/>
          </a:xfrm>
          <a:custGeom>
            <a:avLst/>
            <a:gdLst/>
            <a:ahLst/>
            <a:cxnLst/>
            <a:rect l="l" t="t" r="r" b="b"/>
            <a:pathLst>
              <a:path w="10506710" h="18415">
                <a:moveTo>
                  <a:pt x="10506456" y="0"/>
                </a:moveTo>
                <a:lnTo>
                  <a:pt x="0" y="0"/>
                </a:lnTo>
                <a:lnTo>
                  <a:pt x="0" y="18287"/>
                </a:lnTo>
                <a:lnTo>
                  <a:pt x="10506456" y="18287"/>
                </a:lnTo>
                <a:lnTo>
                  <a:pt x="10506456" y="0"/>
                </a:lnTo>
                <a:close/>
              </a:path>
            </a:pathLst>
          </a:custGeom>
          <a:solidFill>
            <a:srgbClr val="D4D4D4"/>
          </a:solidFill>
        </p:spPr>
        <p:txBody>
          <a:bodyPr wrap="square" lIns="0" tIns="0" rIns="0" bIns="0" rtlCol="0"/>
          <a:lstStyle/>
          <a:p>
            <a:endParaRPr/>
          </a:p>
        </p:txBody>
      </p:sp>
      <p:grpSp>
        <p:nvGrpSpPr>
          <p:cNvPr id="5" name="object 5"/>
          <p:cNvGrpSpPr/>
          <p:nvPr/>
        </p:nvGrpSpPr>
        <p:grpSpPr>
          <a:xfrm>
            <a:off x="838200" y="1650492"/>
            <a:ext cx="10506710" cy="1310640"/>
            <a:chOff x="838200" y="1650492"/>
            <a:chExt cx="10506710" cy="1310640"/>
          </a:xfrm>
        </p:grpSpPr>
        <p:sp>
          <p:nvSpPr>
            <p:cNvPr id="6" name="object 6"/>
            <p:cNvSpPr/>
            <p:nvPr/>
          </p:nvSpPr>
          <p:spPr>
            <a:xfrm>
              <a:off x="838200" y="1650492"/>
              <a:ext cx="10506710" cy="1310640"/>
            </a:xfrm>
            <a:custGeom>
              <a:avLst/>
              <a:gdLst/>
              <a:ahLst/>
              <a:cxnLst/>
              <a:rect l="l" t="t" r="r" b="b"/>
              <a:pathLst>
                <a:path w="10506710" h="1310639">
                  <a:moveTo>
                    <a:pt x="10375392" y="0"/>
                  </a:moveTo>
                  <a:lnTo>
                    <a:pt x="131063" y="0"/>
                  </a:lnTo>
                  <a:lnTo>
                    <a:pt x="80051" y="10298"/>
                  </a:lnTo>
                  <a:lnTo>
                    <a:pt x="38390" y="38385"/>
                  </a:lnTo>
                  <a:lnTo>
                    <a:pt x="10300" y="80045"/>
                  </a:lnTo>
                  <a:lnTo>
                    <a:pt x="0" y="131063"/>
                  </a:lnTo>
                  <a:lnTo>
                    <a:pt x="0" y="1179576"/>
                  </a:lnTo>
                  <a:lnTo>
                    <a:pt x="10300" y="1230594"/>
                  </a:lnTo>
                  <a:lnTo>
                    <a:pt x="38390" y="1272254"/>
                  </a:lnTo>
                  <a:lnTo>
                    <a:pt x="80051" y="1300341"/>
                  </a:lnTo>
                  <a:lnTo>
                    <a:pt x="131063" y="1310640"/>
                  </a:lnTo>
                  <a:lnTo>
                    <a:pt x="10375392" y="1310640"/>
                  </a:lnTo>
                  <a:lnTo>
                    <a:pt x="10426410" y="1300341"/>
                  </a:lnTo>
                  <a:lnTo>
                    <a:pt x="10468070" y="1272254"/>
                  </a:lnTo>
                  <a:lnTo>
                    <a:pt x="10496157" y="1230594"/>
                  </a:lnTo>
                  <a:lnTo>
                    <a:pt x="10506456" y="1179576"/>
                  </a:lnTo>
                  <a:lnTo>
                    <a:pt x="10506456" y="131063"/>
                  </a:lnTo>
                  <a:lnTo>
                    <a:pt x="10496157" y="80045"/>
                  </a:lnTo>
                  <a:lnTo>
                    <a:pt x="10468070" y="38385"/>
                  </a:lnTo>
                  <a:lnTo>
                    <a:pt x="10426410" y="10298"/>
                  </a:lnTo>
                  <a:lnTo>
                    <a:pt x="10375392" y="0"/>
                  </a:lnTo>
                  <a:close/>
                </a:path>
              </a:pathLst>
            </a:custGeom>
            <a:solidFill>
              <a:srgbClr val="EC7C30"/>
            </a:solidFill>
          </p:spPr>
          <p:txBody>
            <a:bodyPr wrap="square" lIns="0" tIns="0" rIns="0" bIns="0" rtlCol="0"/>
            <a:lstStyle/>
            <a:p>
              <a:endParaRPr/>
            </a:p>
          </p:txBody>
        </p:sp>
        <p:sp>
          <p:nvSpPr>
            <p:cNvPr id="7" name="object 7"/>
            <p:cNvSpPr/>
            <p:nvPr/>
          </p:nvSpPr>
          <p:spPr>
            <a:xfrm>
              <a:off x="1393867" y="1977355"/>
              <a:ext cx="407034" cy="656590"/>
            </a:xfrm>
            <a:custGeom>
              <a:avLst/>
              <a:gdLst/>
              <a:ahLst/>
              <a:cxnLst/>
              <a:rect l="l" t="t" r="r" b="b"/>
              <a:pathLst>
                <a:path w="407035" h="656589">
                  <a:moveTo>
                    <a:pt x="134332" y="344875"/>
                  </a:moveTo>
                  <a:lnTo>
                    <a:pt x="87747" y="344875"/>
                  </a:lnTo>
                  <a:lnTo>
                    <a:pt x="39007" y="504699"/>
                  </a:lnTo>
                  <a:lnTo>
                    <a:pt x="39007" y="597034"/>
                  </a:lnTo>
                  <a:lnTo>
                    <a:pt x="40092" y="603829"/>
                  </a:lnTo>
                  <a:lnTo>
                    <a:pt x="43116" y="609843"/>
                  </a:lnTo>
                  <a:lnTo>
                    <a:pt x="47801" y="614681"/>
                  </a:lnTo>
                  <a:lnTo>
                    <a:pt x="53866" y="617948"/>
                  </a:lnTo>
                  <a:lnTo>
                    <a:pt x="53866" y="634115"/>
                  </a:lnTo>
                  <a:lnTo>
                    <a:pt x="61296" y="656365"/>
                  </a:lnTo>
                  <a:lnTo>
                    <a:pt x="68726" y="634115"/>
                  </a:lnTo>
                  <a:lnTo>
                    <a:pt x="68726" y="617948"/>
                  </a:lnTo>
                  <a:lnTo>
                    <a:pt x="74793" y="614681"/>
                  </a:lnTo>
                  <a:lnTo>
                    <a:pt x="79479" y="609843"/>
                  </a:lnTo>
                  <a:lnTo>
                    <a:pt x="82503" y="603829"/>
                  </a:lnTo>
                  <a:lnTo>
                    <a:pt x="83586" y="597034"/>
                  </a:lnTo>
                  <a:lnTo>
                    <a:pt x="83586" y="511374"/>
                  </a:lnTo>
                  <a:lnTo>
                    <a:pt x="134332" y="344875"/>
                  </a:lnTo>
                  <a:close/>
                </a:path>
                <a:path w="407035" h="656589">
                  <a:moveTo>
                    <a:pt x="317182" y="344876"/>
                  </a:moveTo>
                  <a:lnTo>
                    <a:pt x="270597" y="344876"/>
                  </a:lnTo>
                  <a:lnTo>
                    <a:pt x="321343" y="511374"/>
                  </a:lnTo>
                  <a:lnTo>
                    <a:pt x="321343" y="597034"/>
                  </a:lnTo>
                  <a:lnTo>
                    <a:pt x="322429" y="603830"/>
                  </a:lnTo>
                  <a:lnTo>
                    <a:pt x="325453" y="609844"/>
                  </a:lnTo>
                  <a:lnTo>
                    <a:pt x="330137" y="614681"/>
                  </a:lnTo>
                  <a:lnTo>
                    <a:pt x="336203" y="617948"/>
                  </a:lnTo>
                  <a:lnTo>
                    <a:pt x="336203" y="634115"/>
                  </a:lnTo>
                  <a:lnTo>
                    <a:pt x="343633" y="656365"/>
                  </a:lnTo>
                  <a:lnTo>
                    <a:pt x="351063" y="634115"/>
                  </a:lnTo>
                  <a:lnTo>
                    <a:pt x="351063" y="617948"/>
                  </a:lnTo>
                  <a:lnTo>
                    <a:pt x="357130" y="614681"/>
                  </a:lnTo>
                  <a:lnTo>
                    <a:pt x="361815" y="609844"/>
                  </a:lnTo>
                  <a:lnTo>
                    <a:pt x="364840" y="603830"/>
                  </a:lnTo>
                  <a:lnTo>
                    <a:pt x="365923" y="597034"/>
                  </a:lnTo>
                  <a:lnTo>
                    <a:pt x="365923" y="504700"/>
                  </a:lnTo>
                  <a:lnTo>
                    <a:pt x="317182" y="344876"/>
                  </a:lnTo>
                  <a:close/>
                </a:path>
                <a:path w="407035" h="656589">
                  <a:moveTo>
                    <a:pt x="224754" y="344876"/>
                  </a:moveTo>
                  <a:lnTo>
                    <a:pt x="180175" y="344876"/>
                  </a:lnTo>
                  <a:lnTo>
                    <a:pt x="180175" y="359708"/>
                  </a:lnTo>
                  <a:lnTo>
                    <a:pt x="181927" y="368368"/>
                  </a:lnTo>
                  <a:lnTo>
                    <a:pt x="186704" y="375440"/>
                  </a:lnTo>
                  <a:lnTo>
                    <a:pt x="193789" y="380209"/>
                  </a:lnTo>
                  <a:lnTo>
                    <a:pt x="202465" y="381958"/>
                  </a:lnTo>
                  <a:lnTo>
                    <a:pt x="211143" y="380209"/>
                  </a:lnTo>
                  <a:lnTo>
                    <a:pt x="218228" y="375440"/>
                  </a:lnTo>
                  <a:lnTo>
                    <a:pt x="223003" y="368368"/>
                  </a:lnTo>
                  <a:lnTo>
                    <a:pt x="224754" y="359708"/>
                  </a:lnTo>
                  <a:lnTo>
                    <a:pt x="224754" y="344876"/>
                  </a:lnTo>
                  <a:close/>
                </a:path>
                <a:path w="407035" h="656589">
                  <a:moveTo>
                    <a:pt x="384497" y="300377"/>
                  </a:moveTo>
                  <a:lnTo>
                    <a:pt x="22289" y="300377"/>
                  </a:lnTo>
                  <a:lnTo>
                    <a:pt x="0" y="322626"/>
                  </a:lnTo>
                  <a:lnTo>
                    <a:pt x="1751" y="331286"/>
                  </a:lnTo>
                  <a:lnTo>
                    <a:pt x="6529" y="338358"/>
                  </a:lnTo>
                  <a:lnTo>
                    <a:pt x="13614" y="343127"/>
                  </a:lnTo>
                  <a:lnTo>
                    <a:pt x="22289" y="344875"/>
                  </a:lnTo>
                  <a:lnTo>
                    <a:pt x="384497" y="344876"/>
                  </a:lnTo>
                  <a:lnTo>
                    <a:pt x="393176" y="343127"/>
                  </a:lnTo>
                  <a:lnTo>
                    <a:pt x="400260" y="338358"/>
                  </a:lnTo>
                  <a:lnTo>
                    <a:pt x="405036" y="331286"/>
                  </a:lnTo>
                  <a:lnTo>
                    <a:pt x="406787" y="322626"/>
                  </a:lnTo>
                  <a:lnTo>
                    <a:pt x="405036" y="313967"/>
                  </a:lnTo>
                  <a:lnTo>
                    <a:pt x="400260" y="306894"/>
                  </a:lnTo>
                  <a:lnTo>
                    <a:pt x="393176" y="302126"/>
                  </a:lnTo>
                  <a:lnTo>
                    <a:pt x="384497" y="300377"/>
                  </a:lnTo>
                  <a:close/>
                </a:path>
                <a:path w="407035" h="656589">
                  <a:moveTo>
                    <a:pt x="269334" y="70468"/>
                  </a:moveTo>
                  <a:lnTo>
                    <a:pt x="135595" y="70468"/>
                  </a:lnTo>
                  <a:lnTo>
                    <a:pt x="135595" y="187944"/>
                  </a:lnTo>
                  <a:lnTo>
                    <a:pt x="101343" y="300377"/>
                  </a:lnTo>
                  <a:lnTo>
                    <a:pt x="147929" y="300377"/>
                  </a:lnTo>
                  <a:lnTo>
                    <a:pt x="179580" y="196547"/>
                  </a:lnTo>
                  <a:lnTo>
                    <a:pt x="271955" y="196547"/>
                  </a:lnTo>
                  <a:lnTo>
                    <a:pt x="269334" y="187944"/>
                  </a:lnTo>
                  <a:lnTo>
                    <a:pt x="269334" y="70468"/>
                  </a:lnTo>
                  <a:close/>
                </a:path>
                <a:path w="407035" h="656589">
                  <a:moveTo>
                    <a:pt x="202465" y="263295"/>
                  </a:moveTo>
                  <a:lnTo>
                    <a:pt x="193789" y="265044"/>
                  </a:lnTo>
                  <a:lnTo>
                    <a:pt x="186704" y="269812"/>
                  </a:lnTo>
                  <a:lnTo>
                    <a:pt x="181927" y="276884"/>
                  </a:lnTo>
                  <a:lnTo>
                    <a:pt x="180175" y="285544"/>
                  </a:lnTo>
                  <a:lnTo>
                    <a:pt x="180175" y="300377"/>
                  </a:lnTo>
                  <a:lnTo>
                    <a:pt x="224754" y="300377"/>
                  </a:lnTo>
                  <a:lnTo>
                    <a:pt x="224754" y="285544"/>
                  </a:lnTo>
                  <a:lnTo>
                    <a:pt x="223003" y="276884"/>
                  </a:lnTo>
                  <a:lnTo>
                    <a:pt x="218228" y="269812"/>
                  </a:lnTo>
                  <a:lnTo>
                    <a:pt x="211143" y="265044"/>
                  </a:lnTo>
                  <a:lnTo>
                    <a:pt x="202465" y="263295"/>
                  </a:lnTo>
                  <a:close/>
                </a:path>
                <a:path w="407035" h="656589">
                  <a:moveTo>
                    <a:pt x="271955" y="196547"/>
                  </a:moveTo>
                  <a:lnTo>
                    <a:pt x="225349" y="196547"/>
                  </a:lnTo>
                  <a:lnTo>
                    <a:pt x="257000" y="300377"/>
                  </a:lnTo>
                  <a:lnTo>
                    <a:pt x="303586" y="300377"/>
                  </a:lnTo>
                  <a:lnTo>
                    <a:pt x="271955" y="196547"/>
                  </a:lnTo>
                  <a:close/>
                </a:path>
                <a:path w="407035" h="656589">
                  <a:moveTo>
                    <a:pt x="202465" y="0"/>
                  </a:moveTo>
                  <a:lnTo>
                    <a:pt x="193789" y="1746"/>
                  </a:lnTo>
                  <a:lnTo>
                    <a:pt x="186704" y="6512"/>
                  </a:lnTo>
                  <a:lnTo>
                    <a:pt x="181927" y="13584"/>
                  </a:lnTo>
                  <a:lnTo>
                    <a:pt x="180175" y="22249"/>
                  </a:lnTo>
                  <a:lnTo>
                    <a:pt x="180175" y="70468"/>
                  </a:lnTo>
                  <a:lnTo>
                    <a:pt x="224754" y="70468"/>
                  </a:lnTo>
                  <a:lnTo>
                    <a:pt x="224754" y="22249"/>
                  </a:lnTo>
                  <a:lnTo>
                    <a:pt x="223003" y="13584"/>
                  </a:lnTo>
                  <a:lnTo>
                    <a:pt x="218228" y="6512"/>
                  </a:lnTo>
                  <a:lnTo>
                    <a:pt x="211143" y="1746"/>
                  </a:lnTo>
                  <a:lnTo>
                    <a:pt x="202465" y="0"/>
                  </a:lnTo>
                  <a:close/>
                </a:path>
              </a:pathLst>
            </a:custGeom>
            <a:solidFill>
              <a:srgbClr val="FFFFFF"/>
            </a:solidFill>
          </p:spPr>
          <p:txBody>
            <a:bodyPr wrap="square" lIns="0" tIns="0" rIns="0" bIns="0" rtlCol="0"/>
            <a:lstStyle/>
            <a:p>
              <a:endParaRPr/>
            </a:p>
          </p:txBody>
        </p:sp>
      </p:grpSp>
      <p:sp>
        <p:nvSpPr>
          <p:cNvPr id="8" name="object 8"/>
          <p:cNvSpPr txBox="1"/>
          <p:nvPr/>
        </p:nvSpPr>
        <p:spPr>
          <a:xfrm>
            <a:off x="2477261" y="2065781"/>
            <a:ext cx="122936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FFFFFF"/>
                </a:solidFill>
                <a:latin typeface="Calibri"/>
                <a:cs typeface="Calibri"/>
              </a:rPr>
              <a:t>Similarity</a:t>
            </a:r>
            <a:endParaRPr sz="2500">
              <a:latin typeface="Calibri"/>
              <a:cs typeface="Calibri"/>
            </a:endParaRPr>
          </a:p>
        </p:txBody>
      </p:sp>
      <p:sp>
        <p:nvSpPr>
          <p:cNvPr id="9" name="object 9"/>
          <p:cNvSpPr txBox="1"/>
          <p:nvPr/>
        </p:nvSpPr>
        <p:spPr>
          <a:xfrm>
            <a:off x="7205598" y="1869465"/>
            <a:ext cx="3628390" cy="781685"/>
          </a:xfrm>
          <a:prstGeom prst="rect">
            <a:avLst/>
          </a:prstGeom>
        </p:spPr>
        <p:txBody>
          <a:bodyPr vert="horz" wrap="square" lIns="0" tIns="12700" rIns="0" bIns="0" rtlCol="0">
            <a:spAutoFit/>
          </a:bodyPr>
          <a:lstStyle/>
          <a:p>
            <a:pPr marL="12700" marR="5080">
              <a:lnSpc>
                <a:spcPct val="126899"/>
              </a:lnSpc>
              <a:spcBef>
                <a:spcPts val="100"/>
              </a:spcBef>
            </a:pPr>
            <a:r>
              <a:rPr sz="1300" spc="-5" dirty="0">
                <a:solidFill>
                  <a:srgbClr val="FFFFFF"/>
                </a:solidFill>
                <a:latin typeface="Calibri"/>
                <a:cs typeface="Calibri"/>
              </a:rPr>
              <a:t>Numerical</a:t>
            </a:r>
            <a:r>
              <a:rPr sz="1300" spc="-10" dirty="0">
                <a:solidFill>
                  <a:srgbClr val="FFFFFF"/>
                </a:solidFill>
                <a:latin typeface="Calibri"/>
                <a:cs typeface="Calibri"/>
              </a:rPr>
              <a:t> </a:t>
            </a:r>
            <a:r>
              <a:rPr sz="1300" spc="-5" dirty="0">
                <a:solidFill>
                  <a:srgbClr val="FFFFFF"/>
                </a:solidFill>
                <a:latin typeface="Calibri"/>
                <a:cs typeface="Calibri"/>
              </a:rPr>
              <a:t>measure of</a:t>
            </a:r>
            <a:r>
              <a:rPr sz="1300" dirty="0">
                <a:solidFill>
                  <a:srgbClr val="FFFFFF"/>
                </a:solidFill>
                <a:latin typeface="Calibri"/>
                <a:cs typeface="Calibri"/>
              </a:rPr>
              <a:t> </a:t>
            </a:r>
            <a:r>
              <a:rPr sz="1300" spc="-5" dirty="0">
                <a:solidFill>
                  <a:srgbClr val="FFFFFF"/>
                </a:solidFill>
                <a:latin typeface="Calibri"/>
                <a:cs typeface="Calibri"/>
              </a:rPr>
              <a:t>how </a:t>
            </a:r>
            <a:r>
              <a:rPr sz="1300" spc="-10" dirty="0">
                <a:solidFill>
                  <a:srgbClr val="FFFFFF"/>
                </a:solidFill>
                <a:latin typeface="Calibri"/>
                <a:cs typeface="Calibri"/>
              </a:rPr>
              <a:t>alike</a:t>
            </a:r>
            <a:r>
              <a:rPr sz="1300" spc="-20" dirty="0">
                <a:solidFill>
                  <a:srgbClr val="FFFFFF"/>
                </a:solidFill>
                <a:latin typeface="Calibri"/>
                <a:cs typeface="Calibri"/>
              </a:rPr>
              <a:t> </a:t>
            </a:r>
            <a:r>
              <a:rPr sz="1300" spc="-10" dirty="0">
                <a:solidFill>
                  <a:srgbClr val="FFFFFF"/>
                </a:solidFill>
                <a:latin typeface="Calibri"/>
                <a:cs typeface="Calibri"/>
              </a:rPr>
              <a:t>two</a:t>
            </a:r>
            <a:r>
              <a:rPr sz="1300" spc="15" dirty="0">
                <a:solidFill>
                  <a:srgbClr val="FFFFFF"/>
                </a:solidFill>
                <a:latin typeface="Calibri"/>
                <a:cs typeface="Calibri"/>
              </a:rPr>
              <a:t> </a:t>
            </a:r>
            <a:r>
              <a:rPr sz="1300" spc="-10" dirty="0">
                <a:solidFill>
                  <a:srgbClr val="FFFFFF"/>
                </a:solidFill>
                <a:latin typeface="Calibri"/>
                <a:cs typeface="Calibri"/>
              </a:rPr>
              <a:t>data </a:t>
            </a:r>
            <a:r>
              <a:rPr sz="1300" spc="-5" dirty="0">
                <a:solidFill>
                  <a:srgbClr val="FFFFFF"/>
                </a:solidFill>
                <a:latin typeface="Calibri"/>
                <a:cs typeface="Calibri"/>
              </a:rPr>
              <a:t>objects are. </a:t>
            </a:r>
            <a:r>
              <a:rPr sz="1300" spc="-280" dirty="0">
                <a:solidFill>
                  <a:srgbClr val="FFFFFF"/>
                </a:solidFill>
                <a:latin typeface="Calibri"/>
                <a:cs typeface="Calibri"/>
              </a:rPr>
              <a:t> </a:t>
            </a:r>
            <a:r>
              <a:rPr sz="1300" spc="-5" dirty="0">
                <a:solidFill>
                  <a:srgbClr val="FFFFFF"/>
                </a:solidFill>
                <a:latin typeface="Calibri"/>
                <a:cs typeface="Calibri"/>
              </a:rPr>
              <a:t>Is</a:t>
            </a:r>
            <a:r>
              <a:rPr sz="1300" spc="-10" dirty="0">
                <a:solidFill>
                  <a:srgbClr val="FFFFFF"/>
                </a:solidFill>
                <a:latin typeface="Calibri"/>
                <a:cs typeface="Calibri"/>
              </a:rPr>
              <a:t> </a:t>
            </a:r>
            <a:r>
              <a:rPr sz="1300" spc="-5" dirty="0">
                <a:solidFill>
                  <a:srgbClr val="FFFFFF"/>
                </a:solidFill>
                <a:latin typeface="Calibri"/>
                <a:cs typeface="Calibri"/>
              </a:rPr>
              <a:t>higher when</a:t>
            </a:r>
            <a:r>
              <a:rPr sz="1300" spc="10" dirty="0">
                <a:solidFill>
                  <a:srgbClr val="FFFFFF"/>
                </a:solidFill>
                <a:latin typeface="Calibri"/>
                <a:cs typeface="Calibri"/>
              </a:rPr>
              <a:t> </a:t>
            </a:r>
            <a:r>
              <a:rPr sz="1300" spc="-5" dirty="0">
                <a:solidFill>
                  <a:srgbClr val="FFFFFF"/>
                </a:solidFill>
                <a:latin typeface="Calibri"/>
                <a:cs typeface="Calibri"/>
              </a:rPr>
              <a:t>objects</a:t>
            </a:r>
            <a:r>
              <a:rPr sz="1300" dirty="0">
                <a:solidFill>
                  <a:srgbClr val="FFFFFF"/>
                </a:solidFill>
                <a:latin typeface="Calibri"/>
                <a:cs typeface="Calibri"/>
              </a:rPr>
              <a:t> </a:t>
            </a:r>
            <a:r>
              <a:rPr sz="1300" spc="-10" dirty="0">
                <a:solidFill>
                  <a:srgbClr val="FFFFFF"/>
                </a:solidFill>
                <a:latin typeface="Calibri"/>
                <a:cs typeface="Calibri"/>
              </a:rPr>
              <a:t>are</a:t>
            </a:r>
            <a:r>
              <a:rPr sz="1300" spc="-15" dirty="0">
                <a:solidFill>
                  <a:srgbClr val="FFFFFF"/>
                </a:solidFill>
                <a:latin typeface="Calibri"/>
                <a:cs typeface="Calibri"/>
              </a:rPr>
              <a:t> </a:t>
            </a:r>
            <a:r>
              <a:rPr sz="1300" spc="-10" dirty="0">
                <a:solidFill>
                  <a:srgbClr val="FFFFFF"/>
                </a:solidFill>
                <a:latin typeface="Calibri"/>
                <a:cs typeface="Calibri"/>
              </a:rPr>
              <a:t>more</a:t>
            </a:r>
            <a:r>
              <a:rPr sz="1300" spc="5" dirty="0">
                <a:solidFill>
                  <a:srgbClr val="FFFFFF"/>
                </a:solidFill>
                <a:latin typeface="Calibri"/>
                <a:cs typeface="Calibri"/>
              </a:rPr>
              <a:t> </a:t>
            </a:r>
            <a:r>
              <a:rPr sz="1300" spc="-10" dirty="0">
                <a:solidFill>
                  <a:srgbClr val="FFFFFF"/>
                </a:solidFill>
                <a:latin typeface="Calibri"/>
                <a:cs typeface="Calibri"/>
              </a:rPr>
              <a:t>alike</a:t>
            </a:r>
            <a:endParaRPr sz="1300">
              <a:latin typeface="Calibri"/>
              <a:cs typeface="Calibri"/>
            </a:endParaRPr>
          </a:p>
          <a:p>
            <a:pPr marL="12700">
              <a:lnSpc>
                <a:spcPct val="100000"/>
              </a:lnSpc>
              <a:spcBef>
                <a:spcPts val="430"/>
              </a:spcBef>
            </a:pPr>
            <a:r>
              <a:rPr sz="1300" spc="-5" dirty="0">
                <a:solidFill>
                  <a:srgbClr val="FFFFFF"/>
                </a:solidFill>
                <a:latin typeface="Calibri"/>
                <a:cs typeface="Calibri"/>
              </a:rPr>
              <a:t>Often</a:t>
            </a:r>
            <a:r>
              <a:rPr sz="1300" spc="-15" dirty="0">
                <a:solidFill>
                  <a:srgbClr val="FFFFFF"/>
                </a:solidFill>
                <a:latin typeface="Calibri"/>
                <a:cs typeface="Calibri"/>
              </a:rPr>
              <a:t> </a:t>
            </a:r>
            <a:r>
              <a:rPr sz="1300" spc="-10" dirty="0">
                <a:solidFill>
                  <a:srgbClr val="FFFFFF"/>
                </a:solidFill>
                <a:latin typeface="Calibri"/>
                <a:cs typeface="Calibri"/>
              </a:rPr>
              <a:t>falls</a:t>
            </a:r>
            <a:r>
              <a:rPr sz="1300" dirty="0">
                <a:solidFill>
                  <a:srgbClr val="FFFFFF"/>
                </a:solidFill>
                <a:latin typeface="Calibri"/>
                <a:cs typeface="Calibri"/>
              </a:rPr>
              <a:t> </a:t>
            </a:r>
            <a:r>
              <a:rPr sz="1300" spc="-5" dirty="0">
                <a:solidFill>
                  <a:srgbClr val="FFFFFF"/>
                </a:solidFill>
                <a:latin typeface="Calibri"/>
                <a:cs typeface="Calibri"/>
              </a:rPr>
              <a:t>in</a:t>
            </a:r>
            <a:r>
              <a:rPr sz="1300" spc="-10" dirty="0">
                <a:solidFill>
                  <a:srgbClr val="FFFFFF"/>
                </a:solidFill>
                <a:latin typeface="Calibri"/>
                <a:cs typeface="Calibri"/>
              </a:rPr>
              <a:t> </a:t>
            </a:r>
            <a:r>
              <a:rPr sz="1300" spc="-5" dirty="0">
                <a:solidFill>
                  <a:srgbClr val="FFFFFF"/>
                </a:solidFill>
                <a:latin typeface="Calibri"/>
                <a:cs typeface="Calibri"/>
              </a:rPr>
              <a:t>the</a:t>
            </a:r>
            <a:r>
              <a:rPr sz="1300" dirty="0">
                <a:solidFill>
                  <a:srgbClr val="FFFFFF"/>
                </a:solidFill>
                <a:latin typeface="Calibri"/>
                <a:cs typeface="Calibri"/>
              </a:rPr>
              <a:t> </a:t>
            </a:r>
            <a:r>
              <a:rPr sz="1300" spc="-10" dirty="0">
                <a:solidFill>
                  <a:srgbClr val="FFFFFF"/>
                </a:solidFill>
                <a:latin typeface="Calibri"/>
                <a:cs typeface="Calibri"/>
              </a:rPr>
              <a:t>range</a:t>
            </a:r>
            <a:r>
              <a:rPr sz="1300" spc="-20" dirty="0">
                <a:solidFill>
                  <a:srgbClr val="FFFFFF"/>
                </a:solidFill>
                <a:latin typeface="Calibri"/>
                <a:cs typeface="Calibri"/>
              </a:rPr>
              <a:t> </a:t>
            </a:r>
            <a:r>
              <a:rPr sz="1300" spc="-5" dirty="0">
                <a:solidFill>
                  <a:srgbClr val="FFFFFF"/>
                </a:solidFill>
                <a:latin typeface="Calibri"/>
                <a:cs typeface="Calibri"/>
              </a:rPr>
              <a:t>[0,1]</a:t>
            </a:r>
            <a:endParaRPr sz="1300">
              <a:latin typeface="Calibri"/>
              <a:cs typeface="Calibri"/>
            </a:endParaRPr>
          </a:p>
        </p:txBody>
      </p:sp>
      <p:grpSp>
        <p:nvGrpSpPr>
          <p:cNvPr id="10" name="object 10"/>
          <p:cNvGrpSpPr/>
          <p:nvPr/>
        </p:nvGrpSpPr>
        <p:grpSpPr>
          <a:xfrm>
            <a:off x="838200" y="3287267"/>
            <a:ext cx="10506710" cy="1310640"/>
            <a:chOff x="838200" y="3287267"/>
            <a:chExt cx="10506710" cy="1310640"/>
          </a:xfrm>
        </p:grpSpPr>
        <p:sp>
          <p:nvSpPr>
            <p:cNvPr id="11" name="object 11"/>
            <p:cNvSpPr/>
            <p:nvPr/>
          </p:nvSpPr>
          <p:spPr>
            <a:xfrm>
              <a:off x="838200" y="3287267"/>
              <a:ext cx="10506710" cy="1310640"/>
            </a:xfrm>
            <a:custGeom>
              <a:avLst/>
              <a:gdLst/>
              <a:ahLst/>
              <a:cxnLst/>
              <a:rect l="l" t="t" r="r" b="b"/>
              <a:pathLst>
                <a:path w="10506710" h="1310639">
                  <a:moveTo>
                    <a:pt x="10375392" y="0"/>
                  </a:moveTo>
                  <a:lnTo>
                    <a:pt x="131063" y="0"/>
                  </a:lnTo>
                  <a:lnTo>
                    <a:pt x="80051" y="10298"/>
                  </a:lnTo>
                  <a:lnTo>
                    <a:pt x="38390" y="38385"/>
                  </a:lnTo>
                  <a:lnTo>
                    <a:pt x="10300" y="80045"/>
                  </a:lnTo>
                  <a:lnTo>
                    <a:pt x="0" y="131064"/>
                  </a:lnTo>
                  <a:lnTo>
                    <a:pt x="0" y="1179576"/>
                  </a:lnTo>
                  <a:lnTo>
                    <a:pt x="10300" y="1230594"/>
                  </a:lnTo>
                  <a:lnTo>
                    <a:pt x="38390" y="1272254"/>
                  </a:lnTo>
                  <a:lnTo>
                    <a:pt x="80051" y="1300341"/>
                  </a:lnTo>
                  <a:lnTo>
                    <a:pt x="131063" y="1310640"/>
                  </a:lnTo>
                  <a:lnTo>
                    <a:pt x="10375392" y="1310640"/>
                  </a:lnTo>
                  <a:lnTo>
                    <a:pt x="10426410" y="1300341"/>
                  </a:lnTo>
                  <a:lnTo>
                    <a:pt x="10468070" y="1272254"/>
                  </a:lnTo>
                  <a:lnTo>
                    <a:pt x="10496157" y="1230594"/>
                  </a:lnTo>
                  <a:lnTo>
                    <a:pt x="10506456" y="1179576"/>
                  </a:lnTo>
                  <a:lnTo>
                    <a:pt x="10506456" y="131064"/>
                  </a:lnTo>
                  <a:lnTo>
                    <a:pt x="10496157" y="80045"/>
                  </a:lnTo>
                  <a:lnTo>
                    <a:pt x="10468070" y="38385"/>
                  </a:lnTo>
                  <a:lnTo>
                    <a:pt x="10426410" y="10298"/>
                  </a:lnTo>
                  <a:lnTo>
                    <a:pt x="10375392" y="0"/>
                  </a:lnTo>
                  <a:close/>
                </a:path>
              </a:pathLst>
            </a:custGeom>
            <a:solidFill>
              <a:srgbClr val="A4A4A4"/>
            </a:solidFill>
          </p:spPr>
          <p:txBody>
            <a:bodyPr wrap="square" lIns="0" tIns="0" rIns="0" bIns="0" rtlCol="0"/>
            <a:lstStyle/>
            <a:p>
              <a:endParaRPr/>
            </a:p>
          </p:txBody>
        </p:sp>
        <p:sp>
          <p:nvSpPr>
            <p:cNvPr id="12" name="object 12"/>
            <p:cNvSpPr/>
            <p:nvPr/>
          </p:nvSpPr>
          <p:spPr>
            <a:xfrm>
              <a:off x="1262731" y="3611165"/>
              <a:ext cx="666750" cy="666115"/>
            </a:xfrm>
            <a:custGeom>
              <a:avLst/>
              <a:gdLst/>
              <a:ahLst/>
              <a:cxnLst/>
              <a:rect l="l" t="t" r="r" b="b"/>
              <a:pathLst>
                <a:path w="666750" h="666114">
                  <a:moveTo>
                    <a:pt x="514890" y="0"/>
                  </a:moveTo>
                  <a:lnTo>
                    <a:pt x="0" y="513970"/>
                  </a:lnTo>
                  <a:lnTo>
                    <a:pt x="152311" y="666006"/>
                  </a:lnTo>
                  <a:lnTo>
                    <a:pt x="216208" y="602225"/>
                  </a:lnTo>
                  <a:lnTo>
                    <a:pt x="153054" y="602225"/>
                  </a:lnTo>
                  <a:lnTo>
                    <a:pt x="63895" y="513228"/>
                  </a:lnTo>
                  <a:lnTo>
                    <a:pt x="514890" y="63039"/>
                  </a:lnTo>
                  <a:lnTo>
                    <a:pt x="577429" y="63039"/>
                  </a:lnTo>
                  <a:lnTo>
                    <a:pt x="514890" y="0"/>
                  </a:lnTo>
                  <a:close/>
                </a:path>
                <a:path w="666750" h="666114">
                  <a:moveTo>
                    <a:pt x="185002" y="478371"/>
                  </a:moveTo>
                  <a:lnTo>
                    <a:pt x="164199" y="499137"/>
                  </a:lnTo>
                  <a:lnTo>
                    <a:pt x="210264" y="545119"/>
                  </a:lnTo>
                  <a:lnTo>
                    <a:pt x="153054" y="602225"/>
                  </a:lnTo>
                  <a:lnTo>
                    <a:pt x="216208" y="602225"/>
                  </a:lnTo>
                  <a:lnTo>
                    <a:pt x="294223" y="524353"/>
                  </a:lnTo>
                  <a:lnTo>
                    <a:pt x="231068" y="524353"/>
                  </a:lnTo>
                  <a:lnTo>
                    <a:pt x="185002" y="478371"/>
                  </a:lnTo>
                  <a:close/>
                </a:path>
                <a:path w="666750" h="666114">
                  <a:moveTo>
                    <a:pt x="263759" y="399757"/>
                  </a:moveTo>
                  <a:lnTo>
                    <a:pt x="242956" y="420523"/>
                  </a:lnTo>
                  <a:lnTo>
                    <a:pt x="289021" y="466505"/>
                  </a:lnTo>
                  <a:lnTo>
                    <a:pt x="231068" y="524353"/>
                  </a:lnTo>
                  <a:lnTo>
                    <a:pt x="294223" y="524353"/>
                  </a:lnTo>
                  <a:lnTo>
                    <a:pt x="372981" y="445739"/>
                  </a:lnTo>
                  <a:lnTo>
                    <a:pt x="309825" y="445739"/>
                  </a:lnTo>
                  <a:lnTo>
                    <a:pt x="263759" y="399757"/>
                  </a:lnTo>
                  <a:close/>
                </a:path>
                <a:path w="666750" h="666114">
                  <a:moveTo>
                    <a:pt x="342516" y="321143"/>
                  </a:moveTo>
                  <a:lnTo>
                    <a:pt x="321713" y="341909"/>
                  </a:lnTo>
                  <a:lnTo>
                    <a:pt x="367778" y="387891"/>
                  </a:lnTo>
                  <a:lnTo>
                    <a:pt x="309825" y="445739"/>
                  </a:lnTo>
                  <a:lnTo>
                    <a:pt x="372981" y="445739"/>
                  </a:lnTo>
                  <a:lnTo>
                    <a:pt x="451740" y="367125"/>
                  </a:lnTo>
                  <a:lnTo>
                    <a:pt x="388582" y="367125"/>
                  </a:lnTo>
                  <a:lnTo>
                    <a:pt x="342516" y="321143"/>
                  </a:lnTo>
                  <a:close/>
                </a:path>
                <a:path w="666750" h="666114">
                  <a:moveTo>
                    <a:pt x="421274" y="242529"/>
                  </a:moveTo>
                  <a:lnTo>
                    <a:pt x="400470" y="263295"/>
                  </a:lnTo>
                  <a:lnTo>
                    <a:pt x="446535" y="309277"/>
                  </a:lnTo>
                  <a:lnTo>
                    <a:pt x="388582" y="367125"/>
                  </a:lnTo>
                  <a:lnTo>
                    <a:pt x="451740" y="367125"/>
                  </a:lnTo>
                  <a:lnTo>
                    <a:pt x="530498" y="288511"/>
                  </a:lnTo>
                  <a:lnTo>
                    <a:pt x="467339" y="288511"/>
                  </a:lnTo>
                  <a:lnTo>
                    <a:pt x="421274" y="242529"/>
                  </a:lnTo>
                  <a:close/>
                </a:path>
                <a:path w="666750" h="666114">
                  <a:moveTo>
                    <a:pt x="500774" y="163173"/>
                  </a:moveTo>
                  <a:lnTo>
                    <a:pt x="479227" y="184681"/>
                  </a:lnTo>
                  <a:lnTo>
                    <a:pt x="525292" y="230663"/>
                  </a:lnTo>
                  <a:lnTo>
                    <a:pt x="467339" y="288511"/>
                  </a:lnTo>
                  <a:lnTo>
                    <a:pt x="530498" y="288511"/>
                  </a:lnTo>
                  <a:lnTo>
                    <a:pt x="609999" y="209155"/>
                  </a:lnTo>
                  <a:lnTo>
                    <a:pt x="546839" y="209155"/>
                  </a:lnTo>
                  <a:lnTo>
                    <a:pt x="500774" y="163173"/>
                  </a:lnTo>
                  <a:close/>
                </a:path>
                <a:path w="666750" h="666114">
                  <a:moveTo>
                    <a:pt x="577429" y="63039"/>
                  </a:moveTo>
                  <a:lnTo>
                    <a:pt x="514890" y="63039"/>
                  </a:lnTo>
                  <a:lnTo>
                    <a:pt x="604056" y="152049"/>
                  </a:lnTo>
                  <a:lnTo>
                    <a:pt x="546839" y="209155"/>
                  </a:lnTo>
                  <a:lnTo>
                    <a:pt x="609999" y="209155"/>
                  </a:lnTo>
                  <a:lnTo>
                    <a:pt x="666467" y="152790"/>
                  </a:lnTo>
                  <a:lnTo>
                    <a:pt x="577429" y="63039"/>
                  </a:lnTo>
                  <a:close/>
                </a:path>
              </a:pathLst>
            </a:custGeom>
            <a:solidFill>
              <a:srgbClr val="FFFFFF"/>
            </a:solidFill>
          </p:spPr>
          <p:txBody>
            <a:bodyPr wrap="square" lIns="0" tIns="0" rIns="0" bIns="0" rtlCol="0"/>
            <a:lstStyle/>
            <a:p>
              <a:endParaRPr/>
            </a:p>
          </p:txBody>
        </p:sp>
      </p:grpSp>
      <p:sp>
        <p:nvSpPr>
          <p:cNvPr id="13" name="object 13"/>
          <p:cNvSpPr txBox="1"/>
          <p:nvPr/>
        </p:nvSpPr>
        <p:spPr>
          <a:xfrm>
            <a:off x="2477261" y="3703065"/>
            <a:ext cx="159829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FFFFFF"/>
                </a:solidFill>
                <a:latin typeface="Calibri"/>
                <a:cs typeface="Calibri"/>
              </a:rPr>
              <a:t>Dissimilarity</a:t>
            </a:r>
            <a:endParaRPr sz="2500">
              <a:latin typeface="Calibri"/>
              <a:cs typeface="Calibri"/>
            </a:endParaRPr>
          </a:p>
        </p:txBody>
      </p:sp>
      <p:sp>
        <p:nvSpPr>
          <p:cNvPr id="14" name="object 14"/>
          <p:cNvSpPr txBox="1"/>
          <p:nvPr/>
        </p:nvSpPr>
        <p:spPr>
          <a:xfrm>
            <a:off x="7205598" y="3434588"/>
            <a:ext cx="3859529" cy="223520"/>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FFFFFF"/>
                </a:solidFill>
                <a:latin typeface="Calibri"/>
                <a:cs typeface="Calibri"/>
              </a:rPr>
              <a:t>Numerical</a:t>
            </a:r>
            <a:r>
              <a:rPr sz="1300" spc="-10" dirty="0">
                <a:solidFill>
                  <a:srgbClr val="FFFFFF"/>
                </a:solidFill>
                <a:latin typeface="Calibri"/>
                <a:cs typeface="Calibri"/>
              </a:rPr>
              <a:t> </a:t>
            </a:r>
            <a:r>
              <a:rPr sz="1300" spc="-5" dirty="0">
                <a:solidFill>
                  <a:srgbClr val="FFFFFF"/>
                </a:solidFill>
                <a:latin typeface="Calibri"/>
                <a:cs typeface="Calibri"/>
              </a:rPr>
              <a:t>measure</a:t>
            </a:r>
            <a:r>
              <a:rPr sz="1300" dirty="0">
                <a:solidFill>
                  <a:srgbClr val="FFFFFF"/>
                </a:solidFill>
                <a:latin typeface="Calibri"/>
                <a:cs typeface="Calibri"/>
              </a:rPr>
              <a:t> </a:t>
            </a:r>
            <a:r>
              <a:rPr sz="1300" spc="-5" dirty="0">
                <a:solidFill>
                  <a:srgbClr val="FFFFFF"/>
                </a:solidFill>
                <a:latin typeface="Calibri"/>
                <a:cs typeface="Calibri"/>
              </a:rPr>
              <a:t>of</a:t>
            </a:r>
            <a:r>
              <a:rPr sz="1300" dirty="0">
                <a:solidFill>
                  <a:srgbClr val="FFFFFF"/>
                </a:solidFill>
                <a:latin typeface="Calibri"/>
                <a:cs typeface="Calibri"/>
              </a:rPr>
              <a:t> </a:t>
            </a:r>
            <a:r>
              <a:rPr sz="1300" spc="-5" dirty="0">
                <a:solidFill>
                  <a:srgbClr val="FFFFFF"/>
                </a:solidFill>
                <a:latin typeface="Calibri"/>
                <a:cs typeface="Calibri"/>
              </a:rPr>
              <a:t>how </a:t>
            </a:r>
            <a:r>
              <a:rPr sz="1300" spc="-10" dirty="0">
                <a:solidFill>
                  <a:srgbClr val="FFFFFF"/>
                </a:solidFill>
                <a:latin typeface="Calibri"/>
                <a:cs typeface="Calibri"/>
              </a:rPr>
              <a:t>different are</a:t>
            </a:r>
            <a:r>
              <a:rPr sz="1300" spc="-15" dirty="0">
                <a:solidFill>
                  <a:srgbClr val="FFFFFF"/>
                </a:solidFill>
                <a:latin typeface="Calibri"/>
                <a:cs typeface="Calibri"/>
              </a:rPr>
              <a:t> </a:t>
            </a:r>
            <a:r>
              <a:rPr sz="1300" spc="-10" dirty="0">
                <a:solidFill>
                  <a:srgbClr val="FFFFFF"/>
                </a:solidFill>
                <a:latin typeface="Calibri"/>
                <a:cs typeface="Calibri"/>
              </a:rPr>
              <a:t>two</a:t>
            </a:r>
            <a:r>
              <a:rPr sz="1300" spc="15" dirty="0">
                <a:solidFill>
                  <a:srgbClr val="FFFFFF"/>
                </a:solidFill>
                <a:latin typeface="Calibri"/>
                <a:cs typeface="Calibri"/>
              </a:rPr>
              <a:t> </a:t>
            </a:r>
            <a:r>
              <a:rPr sz="1300" spc="-10" dirty="0">
                <a:solidFill>
                  <a:srgbClr val="FFFFFF"/>
                </a:solidFill>
                <a:latin typeface="Calibri"/>
                <a:cs typeface="Calibri"/>
              </a:rPr>
              <a:t>data </a:t>
            </a:r>
            <a:r>
              <a:rPr sz="1300" spc="-5" dirty="0">
                <a:solidFill>
                  <a:srgbClr val="FFFFFF"/>
                </a:solidFill>
                <a:latin typeface="Calibri"/>
                <a:cs typeface="Calibri"/>
              </a:rPr>
              <a:t>objects</a:t>
            </a:r>
            <a:endParaRPr sz="1300">
              <a:latin typeface="Calibri"/>
              <a:cs typeface="Calibri"/>
            </a:endParaRPr>
          </a:p>
        </p:txBody>
      </p:sp>
      <p:sp>
        <p:nvSpPr>
          <p:cNvPr id="15" name="object 15"/>
          <p:cNvSpPr txBox="1"/>
          <p:nvPr/>
        </p:nvSpPr>
        <p:spPr>
          <a:xfrm>
            <a:off x="7205598" y="3629973"/>
            <a:ext cx="2363470" cy="784225"/>
          </a:xfrm>
          <a:prstGeom prst="rect">
            <a:avLst/>
          </a:prstGeom>
        </p:spPr>
        <p:txBody>
          <a:bodyPr vert="horz" wrap="square" lIns="0" tIns="13970" rIns="0" bIns="0" rtlCol="0">
            <a:spAutoFit/>
          </a:bodyPr>
          <a:lstStyle/>
          <a:p>
            <a:pPr marL="12700" marR="5080">
              <a:lnSpc>
                <a:spcPct val="127400"/>
              </a:lnSpc>
              <a:spcBef>
                <a:spcPts val="110"/>
              </a:spcBef>
            </a:pPr>
            <a:r>
              <a:rPr sz="1300" spc="-10" dirty="0">
                <a:solidFill>
                  <a:srgbClr val="FFFFFF"/>
                </a:solidFill>
                <a:latin typeface="Calibri"/>
                <a:cs typeface="Calibri"/>
              </a:rPr>
              <a:t>Lower </a:t>
            </a:r>
            <a:r>
              <a:rPr sz="1300" spc="-5" dirty="0">
                <a:solidFill>
                  <a:srgbClr val="FFFFFF"/>
                </a:solidFill>
                <a:latin typeface="Calibri"/>
                <a:cs typeface="Calibri"/>
              </a:rPr>
              <a:t>when objects are </a:t>
            </a:r>
            <a:r>
              <a:rPr sz="1300" spc="-10" dirty="0">
                <a:solidFill>
                  <a:srgbClr val="FFFFFF"/>
                </a:solidFill>
                <a:latin typeface="Calibri"/>
                <a:cs typeface="Calibri"/>
              </a:rPr>
              <a:t>more alike </a:t>
            </a:r>
            <a:r>
              <a:rPr sz="1300" spc="-280" dirty="0">
                <a:solidFill>
                  <a:srgbClr val="FFFFFF"/>
                </a:solidFill>
                <a:latin typeface="Calibri"/>
                <a:cs typeface="Calibri"/>
              </a:rPr>
              <a:t> </a:t>
            </a:r>
            <a:r>
              <a:rPr sz="1300" spc="-5" dirty="0">
                <a:solidFill>
                  <a:srgbClr val="FFFFFF"/>
                </a:solidFill>
                <a:latin typeface="Calibri"/>
                <a:cs typeface="Calibri"/>
              </a:rPr>
              <a:t>Minimum</a:t>
            </a:r>
            <a:r>
              <a:rPr sz="1300" spc="10" dirty="0">
                <a:solidFill>
                  <a:srgbClr val="FFFFFF"/>
                </a:solidFill>
                <a:latin typeface="Calibri"/>
                <a:cs typeface="Calibri"/>
              </a:rPr>
              <a:t> </a:t>
            </a:r>
            <a:r>
              <a:rPr sz="1300" spc="-5" dirty="0">
                <a:solidFill>
                  <a:srgbClr val="FFFFFF"/>
                </a:solidFill>
                <a:latin typeface="Calibri"/>
                <a:cs typeface="Calibri"/>
              </a:rPr>
              <a:t>dissimilarity is</a:t>
            </a:r>
            <a:r>
              <a:rPr sz="1300" dirty="0">
                <a:solidFill>
                  <a:srgbClr val="FFFFFF"/>
                </a:solidFill>
                <a:latin typeface="Calibri"/>
                <a:cs typeface="Calibri"/>
              </a:rPr>
              <a:t> </a:t>
            </a:r>
            <a:r>
              <a:rPr sz="1300" spc="-10" dirty="0">
                <a:solidFill>
                  <a:srgbClr val="FFFFFF"/>
                </a:solidFill>
                <a:latin typeface="Calibri"/>
                <a:cs typeface="Calibri"/>
              </a:rPr>
              <a:t>often</a:t>
            </a:r>
            <a:r>
              <a:rPr sz="1300" spc="-5" dirty="0">
                <a:solidFill>
                  <a:srgbClr val="FFFFFF"/>
                </a:solidFill>
                <a:latin typeface="Calibri"/>
                <a:cs typeface="Calibri"/>
              </a:rPr>
              <a:t> 0 </a:t>
            </a:r>
            <a:r>
              <a:rPr sz="1300" dirty="0">
                <a:solidFill>
                  <a:srgbClr val="FFFFFF"/>
                </a:solidFill>
                <a:latin typeface="Calibri"/>
                <a:cs typeface="Calibri"/>
              </a:rPr>
              <a:t> </a:t>
            </a:r>
            <a:r>
              <a:rPr sz="1300" spc="-5" dirty="0">
                <a:solidFill>
                  <a:srgbClr val="FFFFFF"/>
                </a:solidFill>
                <a:latin typeface="Calibri"/>
                <a:cs typeface="Calibri"/>
              </a:rPr>
              <a:t>Upper</a:t>
            </a:r>
            <a:r>
              <a:rPr sz="1300" spc="-10" dirty="0">
                <a:solidFill>
                  <a:srgbClr val="FFFFFF"/>
                </a:solidFill>
                <a:latin typeface="Calibri"/>
                <a:cs typeface="Calibri"/>
              </a:rPr>
              <a:t> </a:t>
            </a:r>
            <a:r>
              <a:rPr sz="1300" spc="-5" dirty="0">
                <a:solidFill>
                  <a:srgbClr val="FFFFFF"/>
                </a:solidFill>
                <a:latin typeface="Calibri"/>
                <a:cs typeface="Calibri"/>
              </a:rPr>
              <a:t>limit</a:t>
            </a:r>
            <a:r>
              <a:rPr sz="1300" spc="5" dirty="0">
                <a:solidFill>
                  <a:srgbClr val="FFFFFF"/>
                </a:solidFill>
                <a:latin typeface="Calibri"/>
                <a:cs typeface="Calibri"/>
              </a:rPr>
              <a:t> </a:t>
            </a:r>
            <a:r>
              <a:rPr sz="1300" spc="-5" dirty="0">
                <a:solidFill>
                  <a:srgbClr val="FFFFFF"/>
                </a:solidFill>
                <a:latin typeface="Calibri"/>
                <a:cs typeface="Calibri"/>
              </a:rPr>
              <a:t>varies</a:t>
            </a:r>
            <a:endParaRPr sz="1300">
              <a:latin typeface="Calibri"/>
              <a:cs typeface="Calibri"/>
            </a:endParaRPr>
          </a:p>
        </p:txBody>
      </p:sp>
      <p:grpSp>
        <p:nvGrpSpPr>
          <p:cNvPr id="16" name="object 16"/>
          <p:cNvGrpSpPr/>
          <p:nvPr/>
        </p:nvGrpSpPr>
        <p:grpSpPr>
          <a:xfrm>
            <a:off x="838200" y="4925567"/>
            <a:ext cx="10506710" cy="1309370"/>
            <a:chOff x="838200" y="4925567"/>
            <a:chExt cx="10506710" cy="1309370"/>
          </a:xfrm>
        </p:grpSpPr>
        <p:sp>
          <p:nvSpPr>
            <p:cNvPr id="17" name="object 17"/>
            <p:cNvSpPr/>
            <p:nvPr/>
          </p:nvSpPr>
          <p:spPr>
            <a:xfrm>
              <a:off x="838200" y="4925567"/>
              <a:ext cx="10506710" cy="1309370"/>
            </a:xfrm>
            <a:custGeom>
              <a:avLst/>
              <a:gdLst/>
              <a:ahLst/>
              <a:cxnLst/>
              <a:rect l="l" t="t" r="r" b="b"/>
              <a:pathLst>
                <a:path w="10506710" h="1309370">
                  <a:moveTo>
                    <a:pt x="10375519" y="0"/>
                  </a:moveTo>
                  <a:lnTo>
                    <a:pt x="130911" y="0"/>
                  </a:lnTo>
                  <a:lnTo>
                    <a:pt x="79954" y="10296"/>
                  </a:lnTo>
                  <a:lnTo>
                    <a:pt x="38342" y="38369"/>
                  </a:lnTo>
                  <a:lnTo>
                    <a:pt x="10287" y="79992"/>
                  </a:lnTo>
                  <a:lnTo>
                    <a:pt x="0" y="130936"/>
                  </a:lnTo>
                  <a:lnTo>
                    <a:pt x="0" y="1178204"/>
                  </a:lnTo>
                  <a:lnTo>
                    <a:pt x="10287" y="1229161"/>
                  </a:lnTo>
                  <a:lnTo>
                    <a:pt x="38342" y="1270773"/>
                  </a:lnTo>
                  <a:lnTo>
                    <a:pt x="79954" y="1298828"/>
                  </a:lnTo>
                  <a:lnTo>
                    <a:pt x="130911" y="1309115"/>
                  </a:lnTo>
                  <a:lnTo>
                    <a:pt x="10375519" y="1309128"/>
                  </a:lnTo>
                  <a:lnTo>
                    <a:pt x="10426463" y="1298840"/>
                  </a:lnTo>
                  <a:lnTo>
                    <a:pt x="10468086" y="1270784"/>
                  </a:lnTo>
                  <a:lnTo>
                    <a:pt x="10496159" y="1229168"/>
                  </a:lnTo>
                  <a:lnTo>
                    <a:pt x="10506456" y="1178204"/>
                  </a:lnTo>
                  <a:lnTo>
                    <a:pt x="10506456" y="130936"/>
                  </a:lnTo>
                  <a:lnTo>
                    <a:pt x="10496176" y="79992"/>
                  </a:lnTo>
                  <a:lnTo>
                    <a:pt x="10468133" y="38369"/>
                  </a:lnTo>
                  <a:lnTo>
                    <a:pt x="10426517" y="10296"/>
                  </a:lnTo>
                  <a:lnTo>
                    <a:pt x="10375519" y="0"/>
                  </a:lnTo>
                  <a:close/>
                </a:path>
              </a:pathLst>
            </a:custGeom>
            <a:solidFill>
              <a:srgbClr val="FFC000"/>
            </a:solidFill>
          </p:spPr>
          <p:txBody>
            <a:bodyPr wrap="square" lIns="0" tIns="0" rIns="0" bIns="0" rtlCol="0"/>
            <a:lstStyle/>
            <a:p>
              <a:endParaRPr/>
            </a:p>
          </p:txBody>
        </p:sp>
        <p:sp>
          <p:nvSpPr>
            <p:cNvPr id="18" name="object 18"/>
            <p:cNvSpPr/>
            <p:nvPr/>
          </p:nvSpPr>
          <p:spPr>
            <a:xfrm>
              <a:off x="1253072" y="5342406"/>
              <a:ext cx="687070" cy="482600"/>
            </a:xfrm>
            <a:custGeom>
              <a:avLst/>
              <a:gdLst/>
              <a:ahLst/>
              <a:cxnLst/>
              <a:rect l="l" t="t" r="r" b="b"/>
              <a:pathLst>
                <a:path w="687069" h="482600">
                  <a:moveTo>
                    <a:pt x="626345" y="0"/>
                  </a:moveTo>
                  <a:lnTo>
                    <a:pt x="245928" y="359712"/>
                  </a:lnTo>
                  <a:lnTo>
                    <a:pt x="63152" y="172424"/>
                  </a:lnTo>
                  <a:lnTo>
                    <a:pt x="0" y="232623"/>
                  </a:lnTo>
                  <a:lnTo>
                    <a:pt x="242956" y="482341"/>
                  </a:lnTo>
                  <a:lnTo>
                    <a:pt x="306853" y="422884"/>
                  </a:lnTo>
                  <a:lnTo>
                    <a:pt x="686528" y="62429"/>
                  </a:lnTo>
                  <a:lnTo>
                    <a:pt x="626345" y="0"/>
                  </a:lnTo>
                  <a:close/>
                </a:path>
              </a:pathLst>
            </a:custGeom>
            <a:solidFill>
              <a:srgbClr val="FFFFFF"/>
            </a:solidFill>
          </p:spPr>
          <p:txBody>
            <a:bodyPr wrap="square" lIns="0" tIns="0" rIns="0" bIns="0" rtlCol="0"/>
            <a:lstStyle/>
            <a:p>
              <a:endParaRPr/>
            </a:p>
          </p:txBody>
        </p:sp>
      </p:grpSp>
      <p:sp>
        <p:nvSpPr>
          <p:cNvPr id="19" name="object 19"/>
          <p:cNvSpPr txBox="1"/>
          <p:nvPr/>
        </p:nvSpPr>
        <p:spPr>
          <a:xfrm>
            <a:off x="2477261" y="5340502"/>
            <a:ext cx="5837555" cy="406400"/>
          </a:xfrm>
          <a:prstGeom prst="rect">
            <a:avLst/>
          </a:prstGeom>
        </p:spPr>
        <p:txBody>
          <a:bodyPr vert="horz" wrap="square" lIns="0" tIns="12065" rIns="0" bIns="0" rtlCol="0">
            <a:spAutoFit/>
          </a:bodyPr>
          <a:lstStyle/>
          <a:p>
            <a:pPr marL="12700">
              <a:lnSpc>
                <a:spcPct val="100000"/>
              </a:lnSpc>
              <a:spcBef>
                <a:spcPts val="95"/>
              </a:spcBef>
            </a:pPr>
            <a:r>
              <a:rPr sz="2500" spc="-15" dirty="0">
                <a:solidFill>
                  <a:srgbClr val="FFFFFF"/>
                </a:solidFill>
                <a:latin typeface="Calibri"/>
                <a:cs typeface="Calibri"/>
              </a:rPr>
              <a:t>Proximity</a:t>
            </a:r>
            <a:r>
              <a:rPr sz="2500" spc="-10" dirty="0">
                <a:solidFill>
                  <a:srgbClr val="FFFFFF"/>
                </a:solidFill>
                <a:latin typeface="Calibri"/>
                <a:cs typeface="Calibri"/>
              </a:rPr>
              <a:t> </a:t>
            </a:r>
            <a:r>
              <a:rPr sz="2500" spc="-30" dirty="0">
                <a:solidFill>
                  <a:srgbClr val="FFFFFF"/>
                </a:solidFill>
                <a:latin typeface="Calibri"/>
                <a:cs typeface="Calibri"/>
              </a:rPr>
              <a:t>refers</a:t>
            </a:r>
            <a:r>
              <a:rPr sz="2500" dirty="0">
                <a:solidFill>
                  <a:srgbClr val="FFFFFF"/>
                </a:solidFill>
                <a:latin typeface="Calibri"/>
                <a:cs typeface="Calibri"/>
              </a:rPr>
              <a:t> </a:t>
            </a:r>
            <a:r>
              <a:rPr sz="2500" spc="-15" dirty="0">
                <a:solidFill>
                  <a:srgbClr val="FFFFFF"/>
                </a:solidFill>
                <a:latin typeface="Calibri"/>
                <a:cs typeface="Calibri"/>
              </a:rPr>
              <a:t>to</a:t>
            </a:r>
            <a:r>
              <a:rPr sz="2500" spc="-5" dirty="0">
                <a:solidFill>
                  <a:srgbClr val="FFFFFF"/>
                </a:solidFill>
                <a:latin typeface="Calibri"/>
                <a:cs typeface="Calibri"/>
              </a:rPr>
              <a:t> a similarity</a:t>
            </a:r>
            <a:r>
              <a:rPr sz="2500" dirty="0">
                <a:solidFill>
                  <a:srgbClr val="FFFFFF"/>
                </a:solidFill>
                <a:latin typeface="Calibri"/>
                <a:cs typeface="Calibri"/>
              </a:rPr>
              <a:t> </a:t>
            </a:r>
            <a:r>
              <a:rPr sz="2500" spc="-5" dirty="0">
                <a:solidFill>
                  <a:srgbClr val="FFFFFF"/>
                </a:solidFill>
                <a:latin typeface="Calibri"/>
                <a:cs typeface="Calibri"/>
              </a:rPr>
              <a:t>or dissimilarity</a:t>
            </a:r>
            <a:endParaRPr sz="25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920B44-164E-4484-A2F7-174B049E5BC0}"/>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22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737E7-B59D-4617-9405-44ADCC7C9F2E}"/>
              </a:ext>
            </a:extLst>
          </p:cNvPr>
          <p:cNvPicPr>
            <a:picLocks noChangeAspect="1"/>
          </p:cNvPicPr>
          <p:nvPr/>
        </p:nvPicPr>
        <p:blipFill>
          <a:blip r:embed="rId2"/>
          <a:stretch>
            <a:fillRect/>
          </a:stretch>
        </p:blipFill>
        <p:spPr>
          <a:xfrm>
            <a:off x="2117714" y="1524000"/>
            <a:ext cx="7797441" cy="3733800"/>
          </a:xfrm>
          <a:prstGeom prst="rect">
            <a:avLst/>
          </a:prstGeom>
        </p:spPr>
      </p:pic>
    </p:spTree>
    <p:extLst>
      <p:ext uri="{BB962C8B-B14F-4D97-AF65-F5344CB8AC3E}">
        <p14:creationId xmlns:p14="http://schemas.microsoft.com/office/powerpoint/2010/main" val="313816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AE4FC-36F4-42D7-8EC8-F4EF5CF1DB41}"/>
              </a:ext>
            </a:extLst>
          </p:cNvPr>
          <p:cNvPicPr>
            <a:picLocks noChangeAspect="1"/>
          </p:cNvPicPr>
          <p:nvPr/>
        </p:nvPicPr>
        <p:blipFill>
          <a:blip r:embed="rId2"/>
          <a:stretch>
            <a:fillRect/>
          </a:stretch>
        </p:blipFill>
        <p:spPr>
          <a:xfrm>
            <a:off x="609600" y="1143000"/>
            <a:ext cx="10060466" cy="3962400"/>
          </a:xfrm>
          <a:prstGeom prst="rect">
            <a:avLst/>
          </a:prstGeom>
        </p:spPr>
      </p:pic>
      <p:pic>
        <p:nvPicPr>
          <p:cNvPr id="6" name="Picture 5">
            <a:extLst>
              <a:ext uri="{FF2B5EF4-FFF2-40B4-BE49-F238E27FC236}">
                <a16:creationId xmlns:a16="http://schemas.microsoft.com/office/drawing/2014/main" id="{D435A364-38E2-4FC2-9331-92073437E2B6}"/>
              </a:ext>
            </a:extLst>
          </p:cNvPr>
          <p:cNvPicPr>
            <a:picLocks noChangeAspect="1"/>
          </p:cNvPicPr>
          <p:nvPr/>
        </p:nvPicPr>
        <p:blipFill>
          <a:blip r:embed="rId3"/>
          <a:stretch>
            <a:fillRect/>
          </a:stretch>
        </p:blipFill>
        <p:spPr>
          <a:xfrm>
            <a:off x="8305800" y="914400"/>
            <a:ext cx="3505200" cy="1971675"/>
          </a:xfrm>
          <a:prstGeom prst="rect">
            <a:avLst/>
          </a:prstGeom>
        </p:spPr>
      </p:pic>
    </p:spTree>
    <p:extLst>
      <p:ext uri="{BB962C8B-B14F-4D97-AF65-F5344CB8AC3E}">
        <p14:creationId xmlns:p14="http://schemas.microsoft.com/office/powerpoint/2010/main" val="154066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037076" cy="6858000"/>
          </a:xfrm>
          <a:prstGeom prst="rect">
            <a:avLst/>
          </a:prstGeom>
        </p:spPr>
      </p:pic>
      <p:sp>
        <p:nvSpPr>
          <p:cNvPr id="3" name="object 3"/>
          <p:cNvSpPr txBox="1"/>
          <p:nvPr/>
        </p:nvSpPr>
        <p:spPr>
          <a:xfrm>
            <a:off x="1094333" y="3275203"/>
            <a:ext cx="2498090" cy="635000"/>
          </a:xfrm>
          <a:prstGeom prst="rect">
            <a:avLst/>
          </a:prstGeom>
        </p:spPr>
        <p:txBody>
          <a:bodyPr vert="horz" wrap="square" lIns="0" tIns="12065" rIns="0" bIns="0" rtlCol="0">
            <a:spAutoFit/>
          </a:bodyPr>
          <a:lstStyle/>
          <a:p>
            <a:pPr marL="12700">
              <a:lnSpc>
                <a:spcPct val="100000"/>
              </a:lnSpc>
              <a:spcBef>
                <a:spcPts val="95"/>
              </a:spcBef>
            </a:pPr>
            <a:r>
              <a:rPr sz="4000" spc="-50" dirty="0">
                <a:solidFill>
                  <a:srgbClr val="FFFFFF"/>
                </a:solidFill>
                <a:latin typeface="Calibri Light"/>
                <a:cs typeface="Calibri Light"/>
              </a:rPr>
              <a:t>Data</a:t>
            </a:r>
            <a:r>
              <a:rPr sz="4000" spc="-155" dirty="0">
                <a:solidFill>
                  <a:srgbClr val="FFFFFF"/>
                </a:solidFill>
                <a:latin typeface="Calibri Light"/>
                <a:cs typeface="Calibri Light"/>
              </a:rPr>
              <a:t> </a:t>
            </a:r>
            <a:r>
              <a:rPr sz="4000" spc="-25" dirty="0">
                <a:solidFill>
                  <a:srgbClr val="FFFFFF"/>
                </a:solidFill>
                <a:latin typeface="Calibri Light"/>
                <a:cs typeface="Calibri Light"/>
              </a:rPr>
              <a:t>Quality</a:t>
            </a:r>
            <a:endParaRPr sz="4000">
              <a:latin typeface="Calibri Light"/>
              <a:cs typeface="Calibri Light"/>
            </a:endParaRPr>
          </a:p>
        </p:txBody>
      </p:sp>
      <p:sp>
        <p:nvSpPr>
          <p:cNvPr id="4" name="object 4"/>
          <p:cNvSpPr txBox="1"/>
          <p:nvPr/>
        </p:nvSpPr>
        <p:spPr>
          <a:xfrm>
            <a:off x="4889753" y="1454022"/>
            <a:ext cx="6396990" cy="1049655"/>
          </a:xfrm>
          <a:prstGeom prst="rect">
            <a:avLst/>
          </a:prstGeom>
        </p:spPr>
        <p:txBody>
          <a:bodyPr vert="horz" wrap="square" lIns="0" tIns="53975" rIns="0" bIns="0" rtlCol="0">
            <a:spAutoFit/>
          </a:bodyPr>
          <a:lstStyle/>
          <a:p>
            <a:pPr marL="241300" marR="5080" indent="-228600" algn="just">
              <a:lnSpc>
                <a:spcPts val="2590"/>
              </a:lnSpc>
              <a:spcBef>
                <a:spcPts val="425"/>
              </a:spcBef>
              <a:buFont typeface="Arial MT"/>
              <a:buChar char="•"/>
              <a:tabLst>
                <a:tab pos="241300" algn="l"/>
              </a:tabLst>
            </a:pPr>
            <a:r>
              <a:rPr sz="2400" spc="-15" dirty="0">
                <a:latin typeface="Calibri"/>
                <a:cs typeface="Calibri"/>
              </a:rPr>
              <a:t>Data</a:t>
            </a:r>
            <a:r>
              <a:rPr sz="2400" spc="-10" dirty="0">
                <a:latin typeface="Calibri"/>
                <a:cs typeface="Calibri"/>
              </a:rPr>
              <a:t> quality</a:t>
            </a:r>
            <a:r>
              <a:rPr sz="2400" spc="-5" dirty="0">
                <a:latin typeface="Calibri"/>
                <a:cs typeface="Calibri"/>
              </a:rPr>
              <a:t> </a:t>
            </a:r>
            <a:r>
              <a:rPr sz="2400" dirty="0">
                <a:latin typeface="Calibri"/>
                <a:cs typeface="Calibri"/>
              </a:rPr>
              <a:t>is a major </a:t>
            </a:r>
            <a:r>
              <a:rPr sz="2400" spc="-10" dirty="0">
                <a:latin typeface="Calibri"/>
                <a:cs typeface="Calibri"/>
              </a:rPr>
              <a:t>concern</a:t>
            </a:r>
            <a:r>
              <a:rPr sz="2400" spc="520" dirty="0">
                <a:latin typeface="Calibri"/>
                <a:cs typeface="Calibri"/>
              </a:rPr>
              <a:t> </a:t>
            </a:r>
            <a:r>
              <a:rPr sz="2400" dirty="0">
                <a:latin typeface="Calibri"/>
                <a:cs typeface="Calibri"/>
              </a:rPr>
              <a:t>in </a:t>
            </a:r>
            <a:r>
              <a:rPr sz="2400" spc="-15" dirty="0">
                <a:latin typeface="Calibri"/>
                <a:cs typeface="Calibri"/>
              </a:rPr>
              <a:t>data </a:t>
            </a:r>
            <a:r>
              <a:rPr sz="2400" spc="-5" dirty="0">
                <a:latin typeface="Calibri"/>
                <a:cs typeface="Calibri"/>
              </a:rPr>
              <a:t>mining </a:t>
            </a:r>
            <a:r>
              <a:rPr sz="2400" dirty="0">
                <a:latin typeface="Calibri"/>
                <a:cs typeface="Calibri"/>
              </a:rPr>
              <a:t> and</a:t>
            </a:r>
            <a:r>
              <a:rPr sz="2400" spc="5" dirty="0">
                <a:latin typeface="Calibri"/>
                <a:cs typeface="Calibri"/>
              </a:rPr>
              <a:t> </a:t>
            </a:r>
            <a:r>
              <a:rPr sz="2400" spc="-5" dirty="0">
                <a:latin typeface="Calibri"/>
                <a:cs typeface="Calibri"/>
              </a:rPr>
              <a:t>knowledge</a:t>
            </a:r>
            <a:r>
              <a:rPr sz="2400" dirty="0">
                <a:latin typeface="Calibri"/>
                <a:cs typeface="Calibri"/>
              </a:rPr>
              <a:t> </a:t>
            </a:r>
            <a:r>
              <a:rPr sz="2400" spc="-10" dirty="0">
                <a:latin typeface="Calibri"/>
                <a:cs typeface="Calibri"/>
              </a:rPr>
              <a:t>discovery</a:t>
            </a:r>
            <a:r>
              <a:rPr sz="2400" spc="-5" dirty="0">
                <a:latin typeface="Calibri"/>
                <a:cs typeface="Calibri"/>
              </a:rPr>
              <a:t> </a:t>
            </a:r>
            <a:r>
              <a:rPr sz="2400" spc="-10" dirty="0">
                <a:latin typeface="Calibri"/>
                <a:cs typeface="Calibri"/>
              </a:rPr>
              <a:t>tasks,</a:t>
            </a:r>
            <a:r>
              <a:rPr sz="2400" spc="-5" dirty="0">
                <a:latin typeface="Calibri"/>
                <a:cs typeface="Calibri"/>
              </a:rPr>
              <a:t> because</a:t>
            </a:r>
            <a:r>
              <a:rPr sz="2400" dirty="0">
                <a:latin typeface="Calibri"/>
                <a:cs typeface="Calibri"/>
              </a:rPr>
              <a:t> </a:t>
            </a:r>
            <a:r>
              <a:rPr sz="2400" spc="-10" dirty="0">
                <a:latin typeface="Calibri"/>
                <a:cs typeface="Calibri"/>
              </a:rPr>
              <a:t>the </a:t>
            </a:r>
            <a:r>
              <a:rPr sz="2400" spc="-530" dirty="0">
                <a:latin typeface="Calibri"/>
                <a:cs typeface="Calibri"/>
              </a:rPr>
              <a:t> </a:t>
            </a:r>
            <a:r>
              <a:rPr sz="2400" spc="-5" dirty="0">
                <a:latin typeface="Calibri"/>
                <a:cs typeface="Calibri"/>
              </a:rPr>
              <a:t>algorithms</a:t>
            </a:r>
            <a:r>
              <a:rPr sz="2400" spc="-30" dirty="0">
                <a:latin typeface="Calibri"/>
                <a:cs typeface="Calibri"/>
              </a:rPr>
              <a:t> </a:t>
            </a:r>
            <a:r>
              <a:rPr sz="2400" dirty="0">
                <a:latin typeface="Calibri"/>
                <a:cs typeface="Calibri"/>
              </a:rPr>
              <a:t>induce</a:t>
            </a:r>
            <a:r>
              <a:rPr sz="2400" spc="-5" dirty="0">
                <a:latin typeface="Calibri"/>
                <a:cs typeface="Calibri"/>
              </a:rPr>
              <a:t> knowledge strictly</a:t>
            </a:r>
            <a:r>
              <a:rPr sz="2400" spc="-35" dirty="0">
                <a:latin typeface="Calibri"/>
                <a:cs typeface="Calibri"/>
              </a:rPr>
              <a:t> </a:t>
            </a:r>
            <a:r>
              <a:rPr sz="2400" spc="-15" dirty="0">
                <a:latin typeface="Calibri"/>
                <a:cs typeface="Calibri"/>
              </a:rPr>
              <a:t>from</a:t>
            </a:r>
            <a:r>
              <a:rPr sz="2400" spc="-25" dirty="0">
                <a:latin typeface="Calibri"/>
                <a:cs typeface="Calibri"/>
              </a:rPr>
              <a:t> </a:t>
            </a:r>
            <a:r>
              <a:rPr sz="2400" spc="-15" dirty="0">
                <a:latin typeface="Calibri"/>
                <a:cs typeface="Calibri"/>
              </a:rPr>
              <a:t>data.</a:t>
            </a:r>
            <a:endParaRPr sz="2400">
              <a:latin typeface="Calibri"/>
              <a:cs typeface="Calibri"/>
            </a:endParaRPr>
          </a:p>
        </p:txBody>
      </p:sp>
      <p:sp>
        <p:nvSpPr>
          <p:cNvPr id="5" name="object 5"/>
          <p:cNvSpPr txBox="1"/>
          <p:nvPr/>
        </p:nvSpPr>
        <p:spPr>
          <a:xfrm>
            <a:off x="4889753" y="2569286"/>
            <a:ext cx="6398260" cy="391795"/>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 pos="966469" algn="l"/>
                <a:tab pos="2078989" algn="l"/>
                <a:tab pos="2597150" algn="l"/>
                <a:tab pos="4213225" algn="l"/>
                <a:tab pos="5645785" algn="l"/>
              </a:tabLst>
            </a:pPr>
            <a:r>
              <a:rPr sz="2400" spc="-5" dirty="0">
                <a:latin typeface="Calibri"/>
                <a:cs typeface="Calibri"/>
              </a:rPr>
              <a:t>The	quality	of	knowledge	</a:t>
            </a:r>
            <a:r>
              <a:rPr sz="2400" spc="-15" dirty="0">
                <a:latin typeface="Calibri"/>
                <a:cs typeface="Calibri"/>
              </a:rPr>
              <a:t>extracted	</a:t>
            </a:r>
            <a:r>
              <a:rPr sz="2400" spc="-10" dirty="0">
                <a:latin typeface="Calibri"/>
                <a:cs typeface="Calibri"/>
              </a:rPr>
              <a:t>highly</a:t>
            </a:r>
            <a:endParaRPr sz="2400">
              <a:latin typeface="Calibri"/>
              <a:cs typeface="Calibri"/>
            </a:endParaRPr>
          </a:p>
        </p:txBody>
      </p:sp>
      <p:sp>
        <p:nvSpPr>
          <p:cNvPr id="6" name="object 6"/>
          <p:cNvSpPr txBox="1"/>
          <p:nvPr/>
        </p:nvSpPr>
        <p:spPr>
          <a:xfrm>
            <a:off x="4889753" y="2809112"/>
            <a:ext cx="5379085" cy="1330325"/>
          </a:xfrm>
          <a:prstGeom prst="rect">
            <a:avLst/>
          </a:prstGeom>
        </p:spPr>
        <p:txBody>
          <a:bodyPr vert="horz" wrap="square" lIns="0" tIns="102235" rIns="0" bIns="0" rtlCol="0">
            <a:spAutoFit/>
          </a:bodyPr>
          <a:lstStyle/>
          <a:p>
            <a:pPr marL="241300">
              <a:lnSpc>
                <a:spcPct val="100000"/>
              </a:lnSpc>
              <a:spcBef>
                <a:spcPts val="805"/>
              </a:spcBef>
            </a:pPr>
            <a:r>
              <a:rPr sz="2400" spc="-5" dirty="0">
                <a:latin typeface="Calibri"/>
                <a:cs typeface="Calibri"/>
              </a:rPr>
              <a:t>depends on</a:t>
            </a:r>
            <a:r>
              <a:rPr sz="2400" spc="-15"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quality</a:t>
            </a:r>
            <a:r>
              <a:rPr sz="2400" spc="-15" dirty="0">
                <a:latin typeface="Calibri"/>
                <a:cs typeface="Calibri"/>
              </a:rPr>
              <a:t> </a:t>
            </a:r>
            <a:r>
              <a:rPr sz="2400" spc="-5" dirty="0">
                <a:latin typeface="Calibri"/>
                <a:cs typeface="Calibri"/>
              </a:rPr>
              <a:t>of</a:t>
            </a:r>
            <a:r>
              <a:rPr sz="2400" spc="-20" dirty="0">
                <a:latin typeface="Calibri"/>
                <a:cs typeface="Calibri"/>
              </a:rPr>
              <a:t> </a:t>
            </a:r>
            <a:r>
              <a:rPr sz="2400" spc="-10" dirty="0">
                <a:latin typeface="Calibri"/>
                <a:cs typeface="Calibri"/>
              </a:rPr>
              <a:t>data.</a:t>
            </a:r>
            <a:endParaRPr sz="2400">
              <a:latin typeface="Calibri"/>
              <a:cs typeface="Calibri"/>
            </a:endParaRPr>
          </a:p>
          <a:p>
            <a:pPr marL="241300" indent="-228600">
              <a:lnSpc>
                <a:spcPct val="100000"/>
              </a:lnSpc>
              <a:spcBef>
                <a:spcPts val="710"/>
              </a:spcBef>
              <a:buFont typeface="Arial MT"/>
              <a:buChar char="•"/>
              <a:tabLst>
                <a:tab pos="241300" algn="l"/>
              </a:tabLst>
            </a:pPr>
            <a:r>
              <a:rPr sz="2400" spc="-45" dirty="0">
                <a:latin typeface="Calibri"/>
                <a:cs typeface="Calibri"/>
              </a:rPr>
              <a:t>Two</a:t>
            </a:r>
            <a:r>
              <a:rPr sz="2400" spc="-20" dirty="0">
                <a:latin typeface="Calibri"/>
                <a:cs typeface="Calibri"/>
              </a:rPr>
              <a:t> </a:t>
            </a:r>
            <a:r>
              <a:rPr sz="2400" dirty="0">
                <a:latin typeface="Calibri"/>
                <a:cs typeface="Calibri"/>
              </a:rPr>
              <a:t>main</a:t>
            </a:r>
            <a:r>
              <a:rPr sz="2400" spc="-20" dirty="0">
                <a:latin typeface="Calibri"/>
                <a:cs typeface="Calibri"/>
              </a:rPr>
              <a:t> </a:t>
            </a:r>
            <a:r>
              <a:rPr sz="2400" spc="-10" dirty="0">
                <a:latin typeface="Calibri"/>
                <a:cs typeface="Calibri"/>
              </a:rPr>
              <a:t>problems</a:t>
            </a:r>
            <a:r>
              <a:rPr sz="2400" spc="-15" dirty="0">
                <a:latin typeface="Calibri"/>
                <a:cs typeface="Calibri"/>
              </a:rPr>
              <a:t> </a:t>
            </a:r>
            <a:r>
              <a:rPr sz="2400" dirty="0">
                <a:latin typeface="Calibri"/>
                <a:cs typeface="Calibri"/>
              </a:rPr>
              <a:t>in</a:t>
            </a:r>
            <a:r>
              <a:rPr sz="2400" spc="-10" dirty="0">
                <a:latin typeface="Calibri"/>
                <a:cs typeface="Calibri"/>
              </a:rPr>
              <a:t> </a:t>
            </a:r>
            <a:r>
              <a:rPr sz="2400" spc="-15" dirty="0">
                <a:latin typeface="Calibri"/>
                <a:cs typeface="Calibri"/>
              </a:rPr>
              <a:t>data</a:t>
            </a:r>
            <a:r>
              <a:rPr sz="2400" spc="-20" dirty="0">
                <a:latin typeface="Calibri"/>
                <a:cs typeface="Calibri"/>
              </a:rPr>
              <a:t> </a:t>
            </a:r>
            <a:r>
              <a:rPr sz="2400" spc="-5" dirty="0">
                <a:latin typeface="Calibri"/>
                <a:cs typeface="Calibri"/>
              </a:rPr>
              <a:t>quality:</a:t>
            </a:r>
            <a:endParaRPr sz="2400">
              <a:latin typeface="Calibri"/>
              <a:cs typeface="Calibri"/>
            </a:endParaRPr>
          </a:p>
          <a:p>
            <a:pPr marL="698500" lvl="1" indent="-228600">
              <a:lnSpc>
                <a:spcPct val="100000"/>
              </a:lnSpc>
              <a:spcBef>
                <a:spcPts val="215"/>
              </a:spcBef>
              <a:buFont typeface="Arial MT"/>
              <a:buChar char="•"/>
              <a:tabLst>
                <a:tab pos="698500" algn="l"/>
              </a:tabLst>
            </a:pPr>
            <a:r>
              <a:rPr sz="2400" b="1" spc="-5" dirty="0">
                <a:latin typeface="Calibri"/>
                <a:cs typeface="Calibri"/>
              </a:rPr>
              <a:t>Missing</a:t>
            </a:r>
            <a:r>
              <a:rPr sz="2400" b="1" spc="-10" dirty="0">
                <a:latin typeface="Calibri"/>
                <a:cs typeface="Calibri"/>
              </a:rPr>
              <a:t> </a:t>
            </a:r>
            <a:r>
              <a:rPr sz="2400" b="1" spc="-15" dirty="0">
                <a:latin typeface="Calibri"/>
                <a:cs typeface="Calibri"/>
              </a:rPr>
              <a:t>data</a:t>
            </a:r>
            <a:r>
              <a:rPr sz="2400" spc="-15" dirty="0">
                <a:latin typeface="Calibri"/>
                <a:cs typeface="Calibri"/>
              </a:rPr>
              <a:t>:</a:t>
            </a:r>
            <a:r>
              <a:rPr sz="2400" spc="-5" dirty="0">
                <a:latin typeface="Calibri"/>
                <a:cs typeface="Calibri"/>
              </a:rPr>
              <a:t> The</a:t>
            </a:r>
            <a:r>
              <a:rPr sz="2400" dirty="0">
                <a:latin typeface="Calibri"/>
                <a:cs typeface="Calibri"/>
              </a:rPr>
              <a:t> </a:t>
            </a:r>
            <a:r>
              <a:rPr sz="2400" spc="-15" dirty="0">
                <a:latin typeface="Calibri"/>
                <a:cs typeface="Calibri"/>
              </a:rPr>
              <a:t>data</a:t>
            </a:r>
            <a:r>
              <a:rPr sz="2400" spc="-20" dirty="0">
                <a:latin typeface="Calibri"/>
                <a:cs typeface="Calibri"/>
              </a:rPr>
              <a:t> </a:t>
            </a:r>
            <a:r>
              <a:rPr sz="2400" dirty="0">
                <a:latin typeface="Calibri"/>
                <a:cs typeface="Calibri"/>
              </a:rPr>
              <a:t>is</a:t>
            </a:r>
            <a:r>
              <a:rPr sz="2400" spc="-20" dirty="0">
                <a:latin typeface="Calibri"/>
                <a:cs typeface="Calibri"/>
              </a:rPr>
              <a:t> </a:t>
            </a:r>
            <a:r>
              <a:rPr sz="2400" spc="-5" dirty="0">
                <a:latin typeface="Calibri"/>
                <a:cs typeface="Calibri"/>
              </a:rPr>
              <a:t>not</a:t>
            </a:r>
            <a:r>
              <a:rPr sz="2400" spc="-15" dirty="0">
                <a:latin typeface="Calibri"/>
                <a:cs typeface="Calibri"/>
              </a:rPr>
              <a:t> </a:t>
            </a:r>
            <a:r>
              <a:rPr sz="2400" spc="-10" dirty="0">
                <a:latin typeface="Calibri"/>
                <a:cs typeface="Calibri"/>
              </a:rPr>
              <a:t>present.</a:t>
            </a:r>
            <a:endParaRPr sz="2400">
              <a:latin typeface="Calibri"/>
              <a:cs typeface="Calibri"/>
            </a:endParaRPr>
          </a:p>
        </p:txBody>
      </p:sp>
      <p:sp>
        <p:nvSpPr>
          <p:cNvPr id="7" name="object 7"/>
          <p:cNvSpPr txBox="1"/>
          <p:nvPr/>
        </p:nvSpPr>
        <p:spPr>
          <a:xfrm>
            <a:off x="5346953" y="4139260"/>
            <a:ext cx="5942330" cy="721360"/>
          </a:xfrm>
          <a:prstGeom prst="rect">
            <a:avLst/>
          </a:prstGeom>
        </p:spPr>
        <p:txBody>
          <a:bodyPr vert="horz" wrap="square" lIns="0" tIns="12700" rIns="0" bIns="0" rtlCol="0">
            <a:spAutoFit/>
          </a:bodyPr>
          <a:lstStyle/>
          <a:p>
            <a:pPr marL="241300" indent="-228600">
              <a:lnSpc>
                <a:spcPts val="2735"/>
              </a:lnSpc>
              <a:spcBef>
                <a:spcPts val="100"/>
              </a:spcBef>
              <a:buFont typeface="Arial MT"/>
              <a:buChar char="•"/>
              <a:tabLst>
                <a:tab pos="241300" algn="l"/>
                <a:tab pos="1136015" algn="l"/>
                <a:tab pos="1974214" algn="l"/>
                <a:tab pos="2627630" algn="l"/>
                <a:tab pos="3369945" algn="l"/>
                <a:tab pos="3752850" algn="l"/>
                <a:tab pos="4891405" algn="l"/>
                <a:tab pos="5506720" algn="l"/>
              </a:tabLst>
            </a:pPr>
            <a:r>
              <a:rPr sz="2400" b="1" dirty="0">
                <a:latin typeface="Calibri"/>
                <a:cs typeface="Calibri"/>
              </a:rPr>
              <a:t>N</a:t>
            </a:r>
            <a:r>
              <a:rPr sz="2400" b="1" spc="-10" dirty="0">
                <a:latin typeface="Calibri"/>
                <a:cs typeface="Calibri"/>
              </a:rPr>
              <a:t>o</a:t>
            </a:r>
            <a:r>
              <a:rPr sz="2400" b="1" dirty="0">
                <a:latin typeface="Calibri"/>
                <a:cs typeface="Calibri"/>
              </a:rPr>
              <a:t>i</a:t>
            </a:r>
            <a:r>
              <a:rPr sz="2400" b="1" spc="-40" dirty="0">
                <a:latin typeface="Calibri"/>
                <a:cs typeface="Calibri"/>
              </a:rPr>
              <a:t>s</a:t>
            </a:r>
            <a:r>
              <a:rPr sz="2400" b="1" dirty="0">
                <a:latin typeface="Calibri"/>
                <a:cs typeface="Calibri"/>
              </a:rPr>
              <a:t>y	d</a:t>
            </a:r>
            <a:r>
              <a:rPr sz="2400" b="1" spc="-30" dirty="0">
                <a:latin typeface="Calibri"/>
                <a:cs typeface="Calibri"/>
              </a:rPr>
              <a:t>at</a:t>
            </a:r>
            <a:r>
              <a:rPr sz="2400" b="1" dirty="0">
                <a:latin typeface="Calibri"/>
                <a:cs typeface="Calibri"/>
              </a:rPr>
              <a:t>a</a:t>
            </a:r>
            <a:r>
              <a:rPr sz="2400" dirty="0">
                <a:latin typeface="Calibri"/>
                <a:cs typeface="Calibri"/>
              </a:rPr>
              <a:t>:	</a:t>
            </a:r>
            <a:r>
              <a:rPr sz="2400" spc="-5" dirty="0">
                <a:latin typeface="Calibri"/>
                <a:cs typeface="Calibri"/>
              </a:rPr>
              <a:t>T</a:t>
            </a:r>
            <a:r>
              <a:rPr sz="2400" spc="-10" dirty="0">
                <a:latin typeface="Calibri"/>
                <a:cs typeface="Calibri"/>
              </a:rPr>
              <a:t>h</a:t>
            </a:r>
            <a:r>
              <a:rPr sz="2400" dirty="0">
                <a:latin typeface="Calibri"/>
                <a:cs typeface="Calibri"/>
              </a:rPr>
              <a:t>e	</a:t>
            </a:r>
            <a:r>
              <a:rPr sz="2400" spc="-5" dirty="0">
                <a:latin typeface="Calibri"/>
                <a:cs typeface="Calibri"/>
              </a:rPr>
              <a:t>d</a:t>
            </a:r>
            <a:r>
              <a:rPr sz="2400" spc="-25" dirty="0">
                <a:latin typeface="Calibri"/>
                <a:cs typeface="Calibri"/>
              </a:rPr>
              <a:t>at</a:t>
            </a:r>
            <a:r>
              <a:rPr sz="2400" dirty="0">
                <a:latin typeface="Calibri"/>
                <a:cs typeface="Calibri"/>
              </a:rPr>
              <a:t>a	is	</a:t>
            </a:r>
            <a:r>
              <a:rPr sz="2400" spc="-5" dirty="0">
                <a:latin typeface="Calibri"/>
                <a:cs typeface="Calibri"/>
              </a:rPr>
              <a:t>p</a:t>
            </a:r>
            <a:r>
              <a:rPr sz="2400" spc="-40" dirty="0">
                <a:latin typeface="Calibri"/>
                <a:cs typeface="Calibri"/>
              </a:rPr>
              <a:t>r</a:t>
            </a:r>
            <a:r>
              <a:rPr sz="2400" dirty="0">
                <a:latin typeface="Calibri"/>
                <a:cs typeface="Calibri"/>
              </a:rPr>
              <a:t>ese</a:t>
            </a:r>
            <a:r>
              <a:rPr sz="2400" spc="-25" dirty="0">
                <a:latin typeface="Calibri"/>
                <a:cs typeface="Calibri"/>
              </a:rPr>
              <a:t>n</a:t>
            </a:r>
            <a:r>
              <a:rPr sz="2400" dirty="0">
                <a:latin typeface="Calibri"/>
                <a:cs typeface="Calibri"/>
              </a:rPr>
              <a:t>t	</a:t>
            </a:r>
            <a:r>
              <a:rPr sz="2400" spc="-5" dirty="0">
                <a:latin typeface="Calibri"/>
                <a:cs typeface="Calibri"/>
              </a:rPr>
              <a:t>bu</a:t>
            </a:r>
            <a:r>
              <a:rPr sz="2400" dirty="0">
                <a:latin typeface="Calibri"/>
                <a:cs typeface="Calibri"/>
              </a:rPr>
              <a:t>t	</a:t>
            </a:r>
            <a:r>
              <a:rPr sz="2400" spc="-5" dirty="0">
                <a:latin typeface="Calibri"/>
                <a:cs typeface="Calibri"/>
              </a:rPr>
              <a:t>n</a:t>
            </a:r>
            <a:r>
              <a:rPr sz="2400" spc="-10" dirty="0">
                <a:latin typeface="Calibri"/>
                <a:cs typeface="Calibri"/>
              </a:rPr>
              <a:t>o</a:t>
            </a:r>
            <a:r>
              <a:rPr sz="2400" dirty="0">
                <a:latin typeface="Calibri"/>
                <a:cs typeface="Calibri"/>
              </a:rPr>
              <a:t>t</a:t>
            </a:r>
            <a:endParaRPr sz="2400">
              <a:latin typeface="Calibri"/>
              <a:cs typeface="Calibri"/>
            </a:endParaRPr>
          </a:p>
          <a:p>
            <a:pPr marL="241300">
              <a:lnSpc>
                <a:spcPts val="2735"/>
              </a:lnSpc>
            </a:pPr>
            <a:r>
              <a:rPr sz="2400" spc="-10" dirty="0">
                <a:latin typeface="Calibri"/>
                <a:cs typeface="Calibri"/>
              </a:rPr>
              <a:t>correct.</a:t>
            </a:r>
            <a:endParaRPr sz="24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DBE2-6939-4BE9-A394-3A9F5F9F6E8F}"/>
              </a:ext>
            </a:extLst>
          </p:cNvPr>
          <p:cNvPicPr>
            <a:picLocks noChangeAspect="1"/>
          </p:cNvPicPr>
          <p:nvPr/>
        </p:nvPicPr>
        <p:blipFill>
          <a:blip r:embed="rId2"/>
          <a:stretch>
            <a:fillRect/>
          </a:stretch>
        </p:blipFill>
        <p:spPr>
          <a:xfrm>
            <a:off x="533400" y="457200"/>
            <a:ext cx="3810000" cy="3079750"/>
          </a:xfrm>
          <a:prstGeom prst="rect">
            <a:avLst/>
          </a:prstGeom>
        </p:spPr>
      </p:pic>
      <p:sp>
        <p:nvSpPr>
          <p:cNvPr id="7" name="TextBox 6">
            <a:extLst>
              <a:ext uri="{FF2B5EF4-FFF2-40B4-BE49-F238E27FC236}">
                <a16:creationId xmlns:a16="http://schemas.microsoft.com/office/drawing/2014/main" id="{30F165DE-04B5-49D4-9F48-592541F275C8}"/>
              </a:ext>
            </a:extLst>
          </p:cNvPr>
          <p:cNvSpPr txBox="1"/>
          <p:nvPr/>
        </p:nvSpPr>
        <p:spPr>
          <a:xfrm>
            <a:off x="5029200" y="1600200"/>
            <a:ext cx="6094428" cy="1200329"/>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Firstly, we will choose the number of neighbors, so we will choose the k=5.</a:t>
            </a:r>
          </a:p>
          <a:p>
            <a:pPr algn="just">
              <a:buFont typeface="Arial" panose="020B0604020202020204" pitchFamily="34" charset="0"/>
              <a:buChar char="•"/>
            </a:pPr>
            <a:r>
              <a:rPr lang="en-US" b="0" i="0" dirty="0">
                <a:solidFill>
                  <a:srgbClr val="000000"/>
                </a:solidFill>
                <a:effectLst/>
                <a:latin typeface="inter-regular"/>
              </a:rPr>
              <a:t>Next, we will calculate the </a:t>
            </a:r>
            <a:r>
              <a:rPr lang="en-US" b="1" i="0" dirty="0">
                <a:solidFill>
                  <a:srgbClr val="000000"/>
                </a:solidFill>
                <a:effectLst/>
                <a:latin typeface="inter-bold"/>
              </a:rPr>
              <a:t>Euclidean distance</a:t>
            </a:r>
            <a:r>
              <a:rPr lang="en-US" b="0" i="0" dirty="0">
                <a:solidFill>
                  <a:srgbClr val="000000"/>
                </a:solidFill>
                <a:effectLst/>
                <a:latin typeface="inter-regular"/>
              </a:rPr>
              <a:t> between the data points. </a:t>
            </a:r>
          </a:p>
        </p:txBody>
      </p:sp>
      <p:pic>
        <p:nvPicPr>
          <p:cNvPr id="9" name="Picture 8">
            <a:extLst>
              <a:ext uri="{FF2B5EF4-FFF2-40B4-BE49-F238E27FC236}">
                <a16:creationId xmlns:a16="http://schemas.microsoft.com/office/drawing/2014/main" id="{13A3F162-D702-4DF1-A539-AD0B4CED291C}"/>
              </a:ext>
            </a:extLst>
          </p:cNvPr>
          <p:cNvPicPr>
            <a:picLocks noChangeAspect="1"/>
          </p:cNvPicPr>
          <p:nvPr/>
        </p:nvPicPr>
        <p:blipFill>
          <a:blip r:embed="rId3"/>
          <a:stretch>
            <a:fillRect/>
          </a:stretch>
        </p:blipFill>
        <p:spPr>
          <a:xfrm>
            <a:off x="6096000" y="3108730"/>
            <a:ext cx="4267200" cy="3411997"/>
          </a:xfrm>
          <a:prstGeom prst="rect">
            <a:avLst/>
          </a:prstGeom>
        </p:spPr>
      </p:pic>
      <p:sp>
        <p:nvSpPr>
          <p:cNvPr id="11" name="TextBox 10">
            <a:extLst>
              <a:ext uri="{FF2B5EF4-FFF2-40B4-BE49-F238E27FC236}">
                <a16:creationId xmlns:a16="http://schemas.microsoft.com/office/drawing/2014/main" id="{075E143B-CC7F-46FA-81E8-C1BFB5FC47D8}"/>
              </a:ext>
            </a:extLst>
          </p:cNvPr>
          <p:cNvSpPr txBox="1"/>
          <p:nvPr/>
        </p:nvSpPr>
        <p:spPr>
          <a:xfrm>
            <a:off x="533400" y="6336061"/>
            <a:ext cx="11237536" cy="369332"/>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As we can see the 3 nearest neighbors are from category A, hence this new data point must belong to category A.</a:t>
            </a:r>
          </a:p>
        </p:txBody>
      </p:sp>
    </p:spTree>
    <p:extLst>
      <p:ext uri="{BB962C8B-B14F-4D97-AF65-F5344CB8AC3E}">
        <p14:creationId xmlns:p14="http://schemas.microsoft.com/office/powerpoint/2010/main" val="2895927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4998B-A2F1-41CE-98C6-1FB271B25E08}"/>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rtl="0">
              <a:lnSpc>
                <a:spcPct val="90000"/>
              </a:lnSpc>
              <a:spcBef>
                <a:spcPct val="0"/>
              </a:spcBef>
            </a:pPr>
            <a:r>
              <a:rPr lang="en-US" sz="6600" kern="1200" dirty="0">
                <a:latin typeface="+mj-lt"/>
                <a:cs typeface="+mj-cs"/>
              </a:rPr>
              <a:t>Example of K-NN Algorithm (k=5)</a:t>
            </a: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8070CC-D621-465A-A874-816B1D4D4BE5}"/>
              </a:ext>
            </a:extLst>
          </p:cNvPr>
          <p:cNvPicPr>
            <a:picLocks noChangeAspect="1"/>
          </p:cNvPicPr>
          <p:nvPr/>
        </p:nvPicPr>
        <p:blipFill>
          <a:blip r:embed="rId2"/>
          <a:stretch>
            <a:fillRect/>
          </a:stretch>
        </p:blipFill>
        <p:spPr>
          <a:xfrm>
            <a:off x="1389911" y="1981200"/>
            <a:ext cx="3291840" cy="4669278"/>
          </a:xfrm>
          <a:prstGeom prst="rect">
            <a:avLst/>
          </a:prstGeom>
        </p:spPr>
      </p:pic>
      <p:pic>
        <p:nvPicPr>
          <p:cNvPr id="7" name="Picture 6">
            <a:extLst>
              <a:ext uri="{FF2B5EF4-FFF2-40B4-BE49-F238E27FC236}">
                <a16:creationId xmlns:a16="http://schemas.microsoft.com/office/drawing/2014/main" id="{55CCFDD2-812A-4BF1-83C9-2475AD2E993F}"/>
              </a:ext>
            </a:extLst>
          </p:cNvPr>
          <p:cNvPicPr>
            <a:picLocks noChangeAspect="1"/>
          </p:cNvPicPr>
          <p:nvPr/>
        </p:nvPicPr>
        <p:blipFill>
          <a:blip r:embed="rId3"/>
          <a:stretch>
            <a:fillRect/>
          </a:stretch>
        </p:blipFill>
        <p:spPr>
          <a:xfrm>
            <a:off x="6254496" y="3455968"/>
            <a:ext cx="5614416" cy="1979080"/>
          </a:xfrm>
          <a:prstGeom prst="rect">
            <a:avLst/>
          </a:prstGeom>
        </p:spPr>
      </p:pic>
    </p:spTree>
    <p:extLst>
      <p:ext uri="{BB962C8B-B14F-4D97-AF65-F5344CB8AC3E}">
        <p14:creationId xmlns:p14="http://schemas.microsoft.com/office/powerpoint/2010/main" val="40263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7BE6F-569A-4F24-81E3-9B7C299ABB9B}"/>
              </a:ext>
            </a:extLst>
          </p:cNvPr>
          <p:cNvPicPr>
            <a:picLocks noChangeAspect="1"/>
          </p:cNvPicPr>
          <p:nvPr/>
        </p:nvPicPr>
        <p:blipFill>
          <a:blip r:embed="rId2"/>
          <a:stretch>
            <a:fillRect/>
          </a:stretch>
        </p:blipFill>
        <p:spPr>
          <a:xfrm>
            <a:off x="1981200" y="914400"/>
            <a:ext cx="6419850" cy="4752975"/>
          </a:xfrm>
          <a:prstGeom prst="rect">
            <a:avLst/>
          </a:prstGeom>
        </p:spPr>
      </p:pic>
      <p:pic>
        <p:nvPicPr>
          <p:cNvPr id="3" name="Picture 2">
            <a:extLst>
              <a:ext uri="{FF2B5EF4-FFF2-40B4-BE49-F238E27FC236}">
                <a16:creationId xmlns:a16="http://schemas.microsoft.com/office/drawing/2014/main" id="{7AC93016-CC4A-4D7E-B512-0A6FC90C10A6}"/>
              </a:ext>
            </a:extLst>
          </p:cNvPr>
          <p:cNvPicPr>
            <a:picLocks noChangeAspect="1"/>
          </p:cNvPicPr>
          <p:nvPr/>
        </p:nvPicPr>
        <p:blipFill>
          <a:blip r:embed="rId3"/>
          <a:stretch>
            <a:fillRect/>
          </a:stretch>
        </p:blipFill>
        <p:spPr>
          <a:xfrm>
            <a:off x="7857068" y="4191000"/>
            <a:ext cx="3547534" cy="1995488"/>
          </a:xfrm>
          <a:prstGeom prst="rect">
            <a:avLst/>
          </a:prstGeom>
        </p:spPr>
      </p:pic>
    </p:spTree>
    <p:extLst>
      <p:ext uri="{BB962C8B-B14F-4D97-AF65-F5344CB8AC3E}">
        <p14:creationId xmlns:p14="http://schemas.microsoft.com/office/powerpoint/2010/main" val="336467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D3AB-E245-4AAB-92EE-D0B9EF43FA2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05BDC25-EFA3-41B4-8425-65E30571C96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E6680CA-FF99-4249-B83C-89EB106E158A}"/>
              </a:ext>
            </a:extLst>
          </p:cNvPr>
          <p:cNvPicPr>
            <a:picLocks noChangeAspect="1"/>
          </p:cNvPicPr>
          <p:nvPr/>
        </p:nvPicPr>
        <p:blipFill>
          <a:blip r:embed="rId2"/>
          <a:stretch>
            <a:fillRect/>
          </a:stretch>
        </p:blipFill>
        <p:spPr>
          <a:xfrm>
            <a:off x="1524000" y="231622"/>
            <a:ext cx="8896350" cy="6221566"/>
          </a:xfrm>
          <a:prstGeom prst="rect">
            <a:avLst/>
          </a:prstGeom>
        </p:spPr>
      </p:pic>
    </p:spTree>
    <p:extLst>
      <p:ext uri="{BB962C8B-B14F-4D97-AF65-F5344CB8AC3E}">
        <p14:creationId xmlns:p14="http://schemas.microsoft.com/office/powerpoint/2010/main" val="146962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AB74D-015D-46DE-862D-0A73B4F02537}"/>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rtl="0">
              <a:lnSpc>
                <a:spcPct val="90000"/>
              </a:lnSpc>
              <a:spcBef>
                <a:spcPct val="0"/>
              </a:spcBef>
            </a:pPr>
            <a:r>
              <a:rPr lang="en-US" sz="3200" b="0" i="0" dirty="0">
                <a:solidFill>
                  <a:srgbClr val="0A0A23"/>
                </a:solidFill>
                <a:effectLst/>
                <a:latin typeface="Lato" panose="020F0502020204030203" pitchFamily="34" charset="0"/>
              </a:rPr>
              <a:t>Here's what the table will look like after all the distances have been calculated:</a:t>
            </a:r>
            <a:endParaRPr lang="en-US" sz="6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table&#10;&#10;Description automatically generated">
            <a:extLst>
              <a:ext uri="{FF2B5EF4-FFF2-40B4-BE49-F238E27FC236}">
                <a16:creationId xmlns:a16="http://schemas.microsoft.com/office/drawing/2014/main" id="{C820B018-518F-482A-AB34-723B6AEDABFA}"/>
              </a:ext>
            </a:extLst>
          </p:cNvPr>
          <p:cNvPicPr>
            <a:picLocks noChangeAspect="1"/>
          </p:cNvPicPr>
          <p:nvPr/>
        </p:nvPicPr>
        <p:blipFill rotWithShape="1">
          <a:blip r:embed="rId2"/>
          <a:srcRect l="13646" t="15459"/>
          <a:stretch/>
        </p:blipFill>
        <p:spPr>
          <a:xfrm>
            <a:off x="4754484" y="838200"/>
            <a:ext cx="7114428" cy="5345692"/>
          </a:xfrm>
          <a:prstGeom prst="rect">
            <a:avLst/>
          </a:prstGeom>
        </p:spPr>
      </p:pic>
    </p:spTree>
    <p:extLst>
      <p:ext uri="{BB962C8B-B14F-4D97-AF65-F5344CB8AC3E}">
        <p14:creationId xmlns:p14="http://schemas.microsoft.com/office/powerpoint/2010/main" val="247405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0753B32-19BD-47E8-A3AA-A2EF68BCFAB4}"/>
              </a:ext>
            </a:extLst>
          </p:cNvPr>
          <p:cNvPicPr>
            <a:picLocks noChangeAspect="1"/>
          </p:cNvPicPr>
          <p:nvPr/>
        </p:nvPicPr>
        <p:blipFill>
          <a:blip r:embed="rId2"/>
          <a:stretch>
            <a:fillRect/>
          </a:stretch>
        </p:blipFill>
        <p:spPr>
          <a:xfrm>
            <a:off x="873444" y="643466"/>
            <a:ext cx="6587969"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701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B35B-0198-4856-B26E-E428D94B06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40697A5-6E66-4FA5-B05C-53B33B16854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A721071-CD88-4A1B-9114-08B40527159E}"/>
              </a:ext>
            </a:extLst>
          </p:cNvPr>
          <p:cNvPicPr>
            <a:picLocks noChangeAspect="1"/>
          </p:cNvPicPr>
          <p:nvPr/>
        </p:nvPicPr>
        <p:blipFill>
          <a:blip r:embed="rId2"/>
          <a:stretch>
            <a:fillRect/>
          </a:stretch>
        </p:blipFill>
        <p:spPr>
          <a:xfrm>
            <a:off x="1809750" y="414337"/>
            <a:ext cx="8572500" cy="6029325"/>
          </a:xfrm>
          <a:prstGeom prst="rect">
            <a:avLst/>
          </a:prstGeom>
        </p:spPr>
      </p:pic>
    </p:spTree>
    <p:extLst>
      <p:ext uri="{BB962C8B-B14F-4D97-AF65-F5344CB8AC3E}">
        <p14:creationId xmlns:p14="http://schemas.microsoft.com/office/powerpoint/2010/main" val="248452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2A86F-E6A9-4B11-B81A-194AA4D0A36A}"/>
              </a:ext>
            </a:extLst>
          </p:cNvPr>
          <p:cNvPicPr>
            <a:picLocks noChangeAspect="1"/>
          </p:cNvPicPr>
          <p:nvPr/>
        </p:nvPicPr>
        <p:blipFill>
          <a:blip r:embed="rId2"/>
          <a:stretch>
            <a:fillRect/>
          </a:stretch>
        </p:blipFill>
        <p:spPr>
          <a:xfrm>
            <a:off x="1905000" y="431637"/>
            <a:ext cx="5966325" cy="4245111"/>
          </a:xfrm>
          <a:prstGeom prst="rect">
            <a:avLst/>
          </a:prstGeom>
        </p:spPr>
      </p:pic>
      <p:sp>
        <p:nvSpPr>
          <p:cNvPr id="7" name="TextBox 6">
            <a:extLst>
              <a:ext uri="{FF2B5EF4-FFF2-40B4-BE49-F238E27FC236}">
                <a16:creationId xmlns:a16="http://schemas.microsoft.com/office/drawing/2014/main" id="{EB632B44-9A74-4332-AC09-1F00487E9766}"/>
              </a:ext>
            </a:extLst>
          </p:cNvPr>
          <p:cNvSpPr txBox="1"/>
          <p:nvPr/>
        </p:nvSpPr>
        <p:spPr>
          <a:xfrm>
            <a:off x="533400" y="4953000"/>
            <a:ext cx="11125200" cy="1200329"/>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There is no particular way to determine the best value for "K", so we need to try some values to find the best out of them. The most preferred value for K is 5.</a:t>
            </a:r>
          </a:p>
          <a:p>
            <a:pPr algn="just">
              <a:buFont typeface="Arial" panose="020B0604020202020204" pitchFamily="34" charset="0"/>
              <a:buChar char="•"/>
            </a:pPr>
            <a:r>
              <a:rPr lang="en-US" b="0" i="0" dirty="0">
                <a:solidFill>
                  <a:srgbClr val="000000"/>
                </a:solidFill>
                <a:effectLst/>
                <a:latin typeface="inter-regular"/>
              </a:rPr>
              <a:t>A very low value for K such as K=1 or K=2, can be noisy and lead to the effects of outliers in the model.</a:t>
            </a:r>
          </a:p>
          <a:p>
            <a:pPr algn="just">
              <a:buFont typeface="Arial" panose="020B0604020202020204" pitchFamily="34" charset="0"/>
              <a:buChar char="•"/>
            </a:pPr>
            <a:r>
              <a:rPr lang="en-US" b="0" i="0" dirty="0">
                <a:solidFill>
                  <a:srgbClr val="000000"/>
                </a:solidFill>
                <a:effectLst/>
                <a:latin typeface="inter-regular"/>
              </a:rPr>
              <a:t>Large values for K are good, but it may find some difficulties.</a:t>
            </a:r>
          </a:p>
        </p:txBody>
      </p:sp>
    </p:spTree>
    <p:extLst>
      <p:ext uri="{BB962C8B-B14F-4D97-AF65-F5344CB8AC3E}">
        <p14:creationId xmlns:p14="http://schemas.microsoft.com/office/powerpoint/2010/main" val="4186252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9"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B7F3750-8BFD-4441-B6C6-43BBE8490317}"/>
              </a:ext>
            </a:extLst>
          </p:cNvPr>
          <p:cNvSpPr txBox="1"/>
          <p:nvPr/>
        </p:nvSpPr>
        <p:spPr>
          <a:xfrm>
            <a:off x="457200" y="228600"/>
            <a:ext cx="10972800" cy="6858000"/>
          </a:xfrm>
          <a:prstGeom prst="rect">
            <a:avLst/>
          </a:prstGeom>
        </p:spPr>
        <p:txBody>
          <a:bodyPr vert="horz" lIns="91440" tIns="45720" rIns="91440" bIns="45720" rtlCol="0" anchor="t">
            <a:normAutofit/>
          </a:bodyPr>
          <a:lstStyle/>
          <a:p>
            <a:pPr algn="ctr">
              <a:lnSpc>
                <a:spcPct val="90000"/>
              </a:lnSpc>
              <a:spcAft>
                <a:spcPts val="600"/>
              </a:spcAft>
            </a:pPr>
            <a:r>
              <a:rPr lang="en-US" sz="2400" b="1" i="0" dirty="0">
                <a:solidFill>
                  <a:schemeClr val="tx2"/>
                </a:solidFill>
                <a:effectLst/>
              </a:rPr>
              <a:t>To define an appropriate k</a:t>
            </a: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r>
              <a:rPr lang="en-US" sz="2400" b="1" i="0" dirty="0">
                <a:solidFill>
                  <a:schemeClr val="tx2"/>
                </a:solidFill>
                <a:effectLst/>
              </a:rPr>
              <a:t>Elbow Method: </a:t>
            </a:r>
            <a:r>
              <a:rPr lang="en-US" sz="2400" b="0" i="0" dirty="0">
                <a:solidFill>
                  <a:schemeClr val="tx2"/>
                </a:solidFill>
                <a:effectLst/>
              </a:rPr>
              <a:t>Plot the error rate or accuracy against various k values and identify the point of diminishing returns, often called the “elbow.” This can help pinpoint a suitable k value.</a:t>
            </a:r>
          </a:p>
          <a:p>
            <a:pPr indent="-228600">
              <a:lnSpc>
                <a:spcPct val="90000"/>
              </a:lnSpc>
              <a:spcAft>
                <a:spcPts val="600"/>
              </a:spcAft>
              <a:buFont typeface="Arial" panose="020B0604020202020204" pitchFamily="34" charset="0"/>
              <a:buChar char="•"/>
            </a:pPr>
            <a:endParaRPr lang="en-US" sz="2400" dirty="0">
              <a:solidFill>
                <a:schemeClr val="tx2"/>
              </a:solidFill>
            </a:endParaRP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endParaRPr lang="en-US" sz="2400" b="0" i="0" dirty="0">
              <a:solidFill>
                <a:schemeClr val="tx2"/>
              </a:solidFill>
              <a:effectLst/>
            </a:endParaRPr>
          </a:p>
          <a:p>
            <a:pPr>
              <a:lnSpc>
                <a:spcPct val="90000"/>
              </a:lnSpc>
              <a:spcAft>
                <a:spcPts val="600"/>
              </a:spcAft>
            </a:pPr>
            <a:endParaRPr lang="en-US" sz="2400" b="0" i="0" dirty="0">
              <a:solidFill>
                <a:schemeClr val="tx2"/>
              </a:solidFill>
              <a:effectLst/>
            </a:endParaRPr>
          </a:p>
          <a:p>
            <a:pPr>
              <a:lnSpc>
                <a:spcPct val="90000"/>
              </a:lnSpc>
              <a:spcAft>
                <a:spcPts val="600"/>
              </a:spcAft>
            </a:pPr>
            <a:endParaRPr lang="en-US" sz="2400" dirty="0">
              <a:solidFill>
                <a:schemeClr val="tx2"/>
              </a:solidFill>
            </a:endParaRPr>
          </a:p>
          <a:p>
            <a:pPr>
              <a:lnSpc>
                <a:spcPct val="90000"/>
              </a:lnSpc>
              <a:spcAft>
                <a:spcPts val="600"/>
              </a:spcAft>
            </a:pPr>
            <a:endParaRPr lang="en-US" sz="2400" b="0" i="0" dirty="0">
              <a:solidFill>
                <a:schemeClr val="tx2"/>
              </a:solidFill>
              <a:effectLst/>
            </a:endParaRP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r>
              <a:rPr lang="en-US" sz="2400" b="1" i="0" dirty="0">
                <a:solidFill>
                  <a:schemeClr val="tx2"/>
                </a:solidFill>
                <a:effectLst/>
              </a:rPr>
              <a:t>Square Root of N rule: </a:t>
            </a:r>
            <a:r>
              <a:rPr lang="en-US" sz="2400" b="0" i="0" dirty="0">
                <a:solidFill>
                  <a:schemeClr val="tx2"/>
                </a:solidFill>
                <a:effectLst/>
              </a:rPr>
              <a:t>This rule offers a quick and practical way to determine an initial k value for your KNN model, especially when no other domain-specific knowledge or optimization techniques are readily available. The rule suggests setting k to the square root of N. Here, N represents the total number of data points in the dataset.</a:t>
            </a: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0709228A-13BF-4114-8123-5D4C2289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22508"/>
            <a:ext cx="4929738" cy="246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0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2FDA94-1B49-436C-9714-9E8DFCEAD26D}"/>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01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0641" y="266776"/>
            <a:ext cx="4307205" cy="697230"/>
          </a:xfrm>
          <a:prstGeom prst="rect">
            <a:avLst/>
          </a:prstGeom>
        </p:spPr>
        <p:txBody>
          <a:bodyPr vert="horz" wrap="square" lIns="0" tIns="13335" rIns="0" bIns="0" rtlCol="0">
            <a:spAutoFit/>
          </a:bodyPr>
          <a:lstStyle/>
          <a:p>
            <a:pPr marL="12700">
              <a:lnSpc>
                <a:spcPct val="100000"/>
              </a:lnSpc>
              <a:spcBef>
                <a:spcPts val="105"/>
              </a:spcBef>
            </a:pPr>
            <a:r>
              <a:rPr spc="-80" dirty="0"/>
              <a:t>Effect</a:t>
            </a:r>
            <a:r>
              <a:rPr spc="-110" dirty="0"/>
              <a:t> </a:t>
            </a:r>
            <a:r>
              <a:rPr spc="-15" dirty="0"/>
              <a:t>of</a:t>
            </a:r>
            <a:r>
              <a:rPr spc="-100" dirty="0"/>
              <a:t> </a:t>
            </a:r>
            <a:r>
              <a:rPr spc="-45" dirty="0"/>
              <a:t>Noisy</a:t>
            </a:r>
            <a:r>
              <a:rPr spc="-120" dirty="0"/>
              <a:t> </a:t>
            </a:r>
            <a:r>
              <a:rPr spc="-50" dirty="0"/>
              <a:t>Data</a:t>
            </a:r>
          </a:p>
        </p:txBody>
      </p:sp>
      <p:graphicFrame>
        <p:nvGraphicFramePr>
          <p:cNvPr id="3" name="object 3"/>
          <p:cNvGraphicFramePr>
            <a:graphicFrameLocks noGrp="1"/>
          </p:cNvGraphicFramePr>
          <p:nvPr/>
        </p:nvGraphicFramePr>
        <p:xfrm>
          <a:off x="5782055" y="5522976"/>
          <a:ext cx="4208145" cy="1121626"/>
        </p:xfrm>
        <a:graphic>
          <a:graphicData uri="http://schemas.openxmlformats.org/drawingml/2006/table">
            <a:tbl>
              <a:tblPr firstRow="1" bandRow="1">
                <a:tableStyleId>{2D5ABB26-0587-4C30-8999-92F81FD0307C}</a:tableStyleId>
              </a:tblPr>
              <a:tblGrid>
                <a:gridCol w="847725">
                  <a:extLst>
                    <a:ext uri="{9D8B030D-6E8A-4147-A177-3AD203B41FA5}">
                      <a16:colId xmlns:a16="http://schemas.microsoft.com/office/drawing/2014/main" val="20000"/>
                    </a:ext>
                  </a:extLst>
                </a:gridCol>
                <a:gridCol w="915035">
                  <a:extLst>
                    <a:ext uri="{9D8B030D-6E8A-4147-A177-3AD203B41FA5}">
                      <a16:colId xmlns:a16="http://schemas.microsoft.com/office/drawing/2014/main" val="20001"/>
                    </a:ext>
                  </a:extLst>
                </a:gridCol>
                <a:gridCol w="816610">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tblGrid>
              <a:tr h="282658">
                <a:tc>
                  <a:txBody>
                    <a:bodyPr/>
                    <a:lstStyle/>
                    <a:p>
                      <a:pPr marL="250825">
                        <a:lnSpc>
                          <a:spcPct val="100000"/>
                        </a:lnSpc>
                        <a:spcBef>
                          <a:spcPts val="30"/>
                        </a:spcBef>
                      </a:pPr>
                      <a:r>
                        <a:rPr sz="1700" dirty="0">
                          <a:latin typeface="Tahoma"/>
                          <a:cs typeface="Tahoma"/>
                        </a:rPr>
                        <a:t>age</a:t>
                      </a:r>
                      <a:endParaRPr sz="1700">
                        <a:latin typeface="Tahoma"/>
                        <a:cs typeface="Tahoma"/>
                      </a:endParaRPr>
                    </a:p>
                  </a:txBody>
                  <a:tcPr marL="0" marR="0" marT="3810"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FFFF00"/>
                    </a:solidFill>
                  </a:tcPr>
                </a:tc>
                <a:tc>
                  <a:txBody>
                    <a:bodyPr/>
                    <a:lstStyle/>
                    <a:p>
                      <a:pPr marL="120650">
                        <a:lnSpc>
                          <a:spcPct val="100000"/>
                        </a:lnSpc>
                        <a:spcBef>
                          <a:spcPts val="30"/>
                        </a:spcBef>
                      </a:pPr>
                      <a:r>
                        <a:rPr sz="1700" spc="-20" dirty="0">
                          <a:latin typeface="Tahoma"/>
                          <a:cs typeface="Tahoma"/>
                        </a:rPr>
                        <a:t>income</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FFFF00"/>
                    </a:solidFill>
                  </a:tcPr>
                </a:tc>
                <a:tc>
                  <a:txBody>
                    <a:bodyPr/>
                    <a:lstStyle/>
                    <a:p>
                      <a:pPr marL="9525" algn="ctr">
                        <a:lnSpc>
                          <a:spcPct val="100000"/>
                        </a:lnSpc>
                        <a:spcBef>
                          <a:spcPts val="30"/>
                        </a:spcBef>
                      </a:pPr>
                      <a:r>
                        <a:rPr sz="1700" spc="-10" dirty="0">
                          <a:latin typeface="Tahoma"/>
                          <a:cs typeface="Tahoma"/>
                        </a:rPr>
                        <a:t>student</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FFFF00"/>
                    </a:solidFill>
                  </a:tcPr>
                </a:tc>
                <a:tc>
                  <a:txBody>
                    <a:bodyPr/>
                    <a:lstStyle/>
                    <a:p>
                      <a:pPr marL="11430" algn="ctr">
                        <a:lnSpc>
                          <a:spcPct val="100000"/>
                        </a:lnSpc>
                        <a:spcBef>
                          <a:spcPts val="30"/>
                        </a:spcBef>
                      </a:pPr>
                      <a:r>
                        <a:rPr sz="1700" spc="-10" dirty="0">
                          <a:latin typeface="Tahoma"/>
                          <a:cs typeface="Tahoma"/>
                        </a:rPr>
                        <a:t>buys_computer</a:t>
                      </a:r>
                      <a:endParaRPr sz="1700">
                        <a:latin typeface="Tahoma"/>
                        <a:cs typeface="Tahoma"/>
                      </a:endParaRPr>
                    </a:p>
                  </a:txBody>
                  <a:tcPr marL="0" marR="0" marT="381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00"/>
                    </a:solidFill>
                  </a:tcPr>
                </a:tc>
                <a:extLst>
                  <a:ext uri="{0D108BD9-81ED-4DB2-BD59-A6C34878D82A}">
                    <a16:rowId xmlns:a16="http://schemas.microsoft.com/office/drawing/2014/main" val="10000"/>
                  </a:ext>
                </a:extLst>
              </a:tr>
              <a:tr h="282673">
                <a:tc>
                  <a:txBody>
                    <a:bodyPr/>
                    <a:lstStyle/>
                    <a:p>
                      <a:pPr marL="35560">
                        <a:lnSpc>
                          <a:spcPct val="100000"/>
                        </a:lnSpc>
                        <a:spcBef>
                          <a:spcPts val="65"/>
                        </a:spcBef>
                      </a:pPr>
                      <a:r>
                        <a:rPr sz="1700" spc="-25" dirty="0">
                          <a:latin typeface="Tahoma"/>
                          <a:cs typeface="Tahoma"/>
                        </a:rPr>
                        <a:t>&lt;=30</a:t>
                      </a:r>
                      <a:endParaRPr sz="1700">
                        <a:latin typeface="Tahoma"/>
                        <a:cs typeface="Tahoma"/>
                      </a:endParaRPr>
                    </a:p>
                  </a:txBody>
                  <a:tcPr marL="0" marR="0" marT="8255"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40005">
                        <a:lnSpc>
                          <a:spcPct val="100000"/>
                        </a:lnSpc>
                        <a:spcBef>
                          <a:spcPts val="65"/>
                        </a:spcBef>
                      </a:pPr>
                      <a:r>
                        <a:rPr sz="1700" spc="-25" dirty="0">
                          <a:latin typeface="Tahoma"/>
                          <a:cs typeface="Tahoma"/>
                        </a:rPr>
                        <a:t>high</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gn="ctr">
                        <a:lnSpc>
                          <a:spcPct val="100000"/>
                        </a:lnSpc>
                        <a:spcBef>
                          <a:spcPts val="65"/>
                        </a:spcBef>
                      </a:pPr>
                      <a:r>
                        <a:rPr sz="1700" spc="-35" dirty="0">
                          <a:latin typeface="Tahoma"/>
                          <a:cs typeface="Tahoma"/>
                        </a:rPr>
                        <a:t>no</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10160" algn="ctr">
                        <a:lnSpc>
                          <a:spcPct val="100000"/>
                        </a:lnSpc>
                        <a:spcBef>
                          <a:spcPts val="65"/>
                        </a:spcBef>
                      </a:pPr>
                      <a:r>
                        <a:rPr sz="1700" b="1" dirty="0">
                          <a:latin typeface="Tahoma"/>
                          <a:cs typeface="Tahoma"/>
                        </a:rPr>
                        <a:t>?</a:t>
                      </a:r>
                      <a:endParaRPr sz="1700">
                        <a:latin typeface="Tahoma"/>
                        <a:cs typeface="Tahoma"/>
                      </a:endParaRPr>
                    </a:p>
                  </a:txBody>
                  <a:tcPr marL="0" marR="0" marT="8255"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1"/>
                  </a:ext>
                </a:extLst>
              </a:tr>
              <a:tr h="278073">
                <a:tc>
                  <a:txBody>
                    <a:bodyPr/>
                    <a:lstStyle/>
                    <a:p>
                      <a:pPr marL="35560">
                        <a:lnSpc>
                          <a:spcPct val="100000"/>
                        </a:lnSpc>
                        <a:spcBef>
                          <a:spcPts val="30"/>
                        </a:spcBef>
                      </a:pPr>
                      <a:r>
                        <a:rPr sz="1700" spc="-20" dirty="0">
                          <a:latin typeface="Tahoma"/>
                          <a:cs typeface="Tahoma"/>
                        </a:rPr>
                        <a:t>&gt;40</a:t>
                      </a:r>
                      <a:endParaRPr sz="1700">
                        <a:latin typeface="Tahoma"/>
                        <a:cs typeface="Tahoma"/>
                      </a:endParaRPr>
                    </a:p>
                  </a:txBody>
                  <a:tcPr marL="0" marR="0" marT="381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0005">
                        <a:lnSpc>
                          <a:spcPct val="100000"/>
                        </a:lnSpc>
                        <a:spcBef>
                          <a:spcPts val="30"/>
                        </a:spcBef>
                      </a:pPr>
                      <a:r>
                        <a:rPr sz="1700" spc="-20" dirty="0">
                          <a:latin typeface="Tahoma"/>
                          <a:cs typeface="Tahoma"/>
                        </a:rPr>
                        <a:t>medium</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30"/>
                        </a:spcBef>
                      </a:pPr>
                      <a:r>
                        <a:rPr sz="1700" spc="5" dirty="0">
                          <a:latin typeface="Tahoma"/>
                          <a:cs typeface="Tahoma"/>
                        </a:rPr>
                        <a:t>yes</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ct val="100000"/>
                        </a:lnSpc>
                        <a:spcBef>
                          <a:spcPts val="30"/>
                        </a:spcBef>
                      </a:pPr>
                      <a:r>
                        <a:rPr sz="1700" b="1" dirty="0">
                          <a:latin typeface="Tahoma"/>
                          <a:cs typeface="Tahoma"/>
                        </a:rPr>
                        <a:t>?</a:t>
                      </a:r>
                      <a:endParaRPr sz="1700">
                        <a:latin typeface="Tahoma"/>
                        <a:cs typeface="Tahoma"/>
                      </a:endParaRPr>
                    </a:p>
                  </a:txBody>
                  <a:tcPr marL="0" marR="0" marT="381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2"/>
                  </a:ext>
                </a:extLst>
              </a:tr>
              <a:tr h="278222">
                <a:tc>
                  <a:txBody>
                    <a:bodyPr/>
                    <a:lstStyle/>
                    <a:p>
                      <a:pPr marL="35560">
                        <a:lnSpc>
                          <a:spcPct val="100000"/>
                        </a:lnSpc>
                        <a:spcBef>
                          <a:spcPts val="30"/>
                        </a:spcBef>
                      </a:pPr>
                      <a:r>
                        <a:rPr sz="1700" spc="-5" dirty="0">
                          <a:latin typeface="Tahoma"/>
                          <a:cs typeface="Tahoma"/>
                        </a:rPr>
                        <a:t>31…40</a:t>
                      </a:r>
                      <a:endParaRPr sz="1700">
                        <a:latin typeface="Tahoma"/>
                        <a:cs typeface="Tahoma"/>
                      </a:endParaRPr>
                    </a:p>
                  </a:txBody>
                  <a:tcPr marL="0" marR="0" marT="3810"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0005">
                        <a:lnSpc>
                          <a:spcPct val="100000"/>
                        </a:lnSpc>
                        <a:spcBef>
                          <a:spcPts val="30"/>
                        </a:spcBef>
                      </a:pPr>
                      <a:r>
                        <a:rPr sz="1700" spc="-20" dirty="0">
                          <a:latin typeface="Tahoma"/>
                          <a:cs typeface="Tahoma"/>
                        </a:rPr>
                        <a:t>medium</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30"/>
                        </a:spcBef>
                      </a:pPr>
                      <a:r>
                        <a:rPr sz="1700" spc="5" dirty="0">
                          <a:latin typeface="Tahoma"/>
                          <a:cs typeface="Tahoma"/>
                        </a:rPr>
                        <a:t>yes</a:t>
                      </a:r>
                      <a:endParaRPr sz="1700">
                        <a:latin typeface="Tahoma"/>
                        <a:cs typeface="Tahoma"/>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160" algn="ctr">
                        <a:lnSpc>
                          <a:spcPct val="100000"/>
                        </a:lnSpc>
                        <a:spcBef>
                          <a:spcPts val="30"/>
                        </a:spcBef>
                      </a:pPr>
                      <a:r>
                        <a:rPr sz="1700" b="1" dirty="0">
                          <a:latin typeface="Tahoma"/>
                          <a:cs typeface="Tahoma"/>
                        </a:rPr>
                        <a:t>?</a:t>
                      </a:r>
                      <a:endParaRPr sz="1700">
                        <a:latin typeface="Tahoma"/>
                        <a:cs typeface="Tahoma"/>
                      </a:endParaRPr>
                    </a:p>
                  </a:txBody>
                  <a:tcPr marL="0" marR="0" marT="3810"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3"/>
                  </a:ext>
                </a:extLst>
              </a:tr>
            </a:tbl>
          </a:graphicData>
        </a:graphic>
      </p:graphicFrame>
      <p:grpSp>
        <p:nvGrpSpPr>
          <p:cNvPr id="4" name="object 4"/>
          <p:cNvGrpSpPr/>
          <p:nvPr/>
        </p:nvGrpSpPr>
        <p:grpSpPr>
          <a:xfrm>
            <a:off x="4896421" y="2225420"/>
            <a:ext cx="5114925" cy="3104515"/>
            <a:chOff x="4896421" y="2225420"/>
            <a:chExt cx="5114925" cy="3104515"/>
          </a:xfrm>
        </p:grpSpPr>
        <p:sp>
          <p:nvSpPr>
            <p:cNvPr id="5" name="object 5"/>
            <p:cNvSpPr/>
            <p:nvPr/>
          </p:nvSpPr>
          <p:spPr>
            <a:xfrm>
              <a:off x="5359146" y="2234945"/>
              <a:ext cx="762000" cy="457200"/>
            </a:xfrm>
            <a:custGeom>
              <a:avLst/>
              <a:gdLst/>
              <a:ahLst/>
              <a:cxnLst/>
              <a:rect l="l" t="t" r="r" b="b"/>
              <a:pathLst>
                <a:path w="762000" h="457200">
                  <a:moveTo>
                    <a:pt x="571500" y="0"/>
                  </a:moveTo>
                  <a:lnTo>
                    <a:pt x="571500" y="114300"/>
                  </a:lnTo>
                  <a:lnTo>
                    <a:pt x="0" y="114300"/>
                  </a:lnTo>
                  <a:lnTo>
                    <a:pt x="0" y="342900"/>
                  </a:lnTo>
                  <a:lnTo>
                    <a:pt x="571500" y="342900"/>
                  </a:lnTo>
                  <a:lnTo>
                    <a:pt x="571500" y="457200"/>
                  </a:lnTo>
                  <a:lnTo>
                    <a:pt x="762000" y="228600"/>
                  </a:lnTo>
                  <a:lnTo>
                    <a:pt x="571500" y="0"/>
                  </a:lnTo>
                  <a:close/>
                </a:path>
              </a:pathLst>
            </a:custGeom>
            <a:solidFill>
              <a:srgbClr val="000000"/>
            </a:solidFill>
          </p:spPr>
          <p:txBody>
            <a:bodyPr wrap="square" lIns="0" tIns="0" rIns="0" bIns="0" rtlCol="0"/>
            <a:lstStyle/>
            <a:p>
              <a:endParaRPr/>
            </a:p>
          </p:txBody>
        </p:sp>
        <p:sp>
          <p:nvSpPr>
            <p:cNvPr id="6" name="object 6"/>
            <p:cNvSpPr/>
            <p:nvPr/>
          </p:nvSpPr>
          <p:spPr>
            <a:xfrm>
              <a:off x="5359146" y="2234945"/>
              <a:ext cx="762000" cy="457200"/>
            </a:xfrm>
            <a:custGeom>
              <a:avLst/>
              <a:gdLst/>
              <a:ahLst/>
              <a:cxnLst/>
              <a:rect l="l" t="t" r="r" b="b"/>
              <a:pathLst>
                <a:path w="762000" h="457200">
                  <a:moveTo>
                    <a:pt x="0" y="114300"/>
                  </a:moveTo>
                  <a:lnTo>
                    <a:pt x="571500" y="114300"/>
                  </a:lnTo>
                  <a:lnTo>
                    <a:pt x="571500" y="0"/>
                  </a:lnTo>
                  <a:lnTo>
                    <a:pt x="762000" y="228600"/>
                  </a:lnTo>
                  <a:lnTo>
                    <a:pt x="571500" y="457200"/>
                  </a:lnTo>
                  <a:lnTo>
                    <a:pt x="571500" y="342900"/>
                  </a:lnTo>
                  <a:lnTo>
                    <a:pt x="0" y="342900"/>
                  </a:lnTo>
                  <a:lnTo>
                    <a:pt x="0" y="114300"/>
                  </a:lnTo>
                  <a:close/>
                </a:path>
              </a:pathLst>
            </a:custGeom>
            <a:ln w="19050">
              <a:solidFill>
                <a:srgbClr val="000000"/>
              </a:solidFill>
            </a:ln>
          </p:spPr>
          <p:txBody>
            <a:bodyPr wrap="square" lIns="0" tIns="0" rIns="0" bIns="0" rtlCol="0"/>
            <a:lstStyle/>
            <a:p>
              <a:endParaRPr/>
            </a:p>
          </p:txBody>
        </p:sp>
        <p:sp>
          <p:nvSpPr>
            <p:cNvPr id="7" name="object 7"/>
            <p:cNvSpPr/>
            <p:nvPr/>
          </p:nvSpPr>
          <p:spPr>
            <a:xfrm>
              <a:off x="6654546" y="2920745"/>
              <a:ext cx="457200" cy="1066800"/>
            </a:xfrm>
            <a:custGeom>
              <a:avLst/>
              <a:gdLst/>
              <a:ahLst/>
              <a:cxnLst/>
              <a:rect l="l" t="t" r="r" b="b"/>
              <a:pathLst>
                <a:path w="457200" h="1066800">
                  <a:moveTo>
                    <a:pt x="342900" y="0"/>
                  </a:moveTo>
                  <a:lnTo>
                    <a:pt x="114300" y="0"/>
                  </a:lnTo>
                  <a:lnTo>
                    <a:pt x="114300" y="800099"/>
                  </a:lnTo>
                  <a:lnTo>
                    <a:pt x="0" y="800099"/>
                  </a:lnTo>
                  <a:lnTo>
                    <a:pt x="228600" y="1066799"/>
                  </a:lnTo>
                  <a:lnTo>
                    <a:pt x="457200" y="800099"/>
                  </a:lnTo>
                  <a:lnTo>
                    <a:pt x="342900" y="800099"/>
                  </a:lnTo>
                  <a:lnTo>
                    <a:pt x="342900" y="0"/>
                  </a:lnTo>
                  <a:close/>
                </a:path>
              </a:pathLst>
            </a:custGeom>
            <a:solidFill>
              <a:srgbClr val="000000"/>
            </a:solidFill>
          </p:spPr>
          <p:txBody>
            <a:bodyPr wrap="square" lIns="0" tIns="0" rIns="0" bIns="0" rtlCol="0"/>
            <a:lstStyle/>
            <a:p>
              <a:endParaRPr/>
            </a:p>
          </p:txBody>
        </p:sp>
        <p:sp>
          <p:nvSpPr>
            <p:cNvPr id="8" name="object 8"/>
            <p:cNvSpPr/>
            <p:nvPr/>
          </p:nvSpPr>
          <p:spPr>
            <a:xfrm>
              <a:off x="6654546" y="2920745"/>
              <a:ext cx="457200" cy="1066800"/>
            </a:xfrm>
            <a:custGeom>
              <a:avLst/>
              <a:gdLst/>
              <a:ahLst/>
              <a:cxnLst/>
              <a:rect l="l" t="t" r="r" b="b"/>
              <a:pathLst>
                <a:path w="457200" h="1066800">
                  <a:moveTo>
                    <a:pt x="342900" y="0"/>
                  </a:moveTo>
                  <a:lnTo>
                    <a:pt x="342900" y="800099"/>
                  </a:lnTo>
                  <a:lnTo>
                    <a:pt x="457200" y="800099"/>
                  </a:lnTo>
                  <a:lnTo>
                    <a:pt x="228600" y="1066799"/>
                  </a:lnTo>
                  <a:lnTo>
                    <a:pt x="0" y="800099"/>
                  </a:lnTo>
                  <a:lnTo>
                    <a:pt x="114300" y="800099"/>
                  </a:lnTo>
                  <a:lnTo>
                    <a:pt x="114300" y="0"/>
                  </a:lnTo>
                  <a:lnTo>
                    <a:pt x="342900" y="0"/>
                  </a:lnTo>
                  <a:close/>
                </a:path>
              </a:pathLst>
            </a:custGeom>
            <a:ln w="19049">
              <a:solidFill>
                <a:srgbClr val="000000"/>
              </a:solidFill>
            </a:ln>
          </p:spPr>
          <p:txBody>
            <a:bodyPr wrap="square" lIns="0" tIns="0" rIns="0" bIns="0" rtlCol="0"/>
            <a:lstStyle/>
            <a:p>
              <a:endParaRPr/>
            </a:p>
          </p:txBody>
        </p:sp>
        <p:sp>
          <p:nvSpPr>
            <p:cNvPr id="9" name="object 9"/>
            <p:cNvSpPr/>
            <p:nvPr/>
          </p:nvSpPr>
          <p:spPr>
            <a:xfrm>
              <a:off x="4901184" y="3986783"/>
              <a:ext cx="5105400" cy="1338580"/>
            </a:xfrm>
            <a:custGeom>
              <a:avLst/>
              <a:gdLst/>
              <a:ahLst/>
              <a:cxnLst/>
              <a:rect l="l" t="t" r="r" b="b"/>
              <a:pathLst>
                <a:path w="5105400" h="1338579">
                  <a:moveTo>
                    <a:pt x="0" y="1338071"/>
                  </a:moveTo>
                  <a:lnTo>
                    <a:pt x="5105400" y="1338071"/>
                  </a:lnTo>
                  <a:lnTo>
                    <a:pt x="5105400" y="0"/>
                  </a:lnTo>
                  <a:lnTo>
                    <a:pt x="0" y="0"/>
                  </a:lnTo>
                  <a:lnTo>
                    <a:pt x="0" y="1338071"/>
                  </a:lnTo>
                  <a:close/>
                </a:path>
              </a:pathLst>
            </a:custGeom>
            <a:ln w="9525">
              <a:solidFill>
                <a:srgbClr val="000000"/>
              </a:solidFill>
            </a:ln>
          </p:spPr>
          <p:txBody>
            <a:bodyPr wrap="square" lIns="0" tIns="0" rIns="0" bIns="0" rtlCol="0"/>
            <a:lstStyle/>
            <a:p>
              <a:endParaRPr/>
            </a:p>
          </p:txBody>
        </p:sp>
      </p:grpSp>
      <p:grpSp>
        <p:nvGrpSpPr>
          <p:cNvPr id="10" name="object 10"/>
          <p:cNvGrpSpPr/>
          <p:nvPr/>
        </p:nvGrpSpPr>
        <p:grpSpPr>
          <a:xfrm>
            <a:off x="1238821" y="2234945"/>
            <a:ext cx="4352925" cy="3977640"/>
            <a:chOff x="1238821" y="2234945"/>
            <a:chExt cx="4352925" cy="3977640"/>
          </a:xfrm>
        </p:grpSpPr>
        <p:sp>
          <p:nvSpPr>
            <p:cNvPr id="11" name="object 11"/>
            <p:cNvSpPr/>
            <p:nvPr/>
          </p:nvSpPr>
          <p:spPr>
            <a:xfrm>
              <a:off x="3987545" y="2234945"/>
              <a:ext cx="1155700" cy="1912620"/>
            </a:xfrm>
            <a:custGeom>
              <a:avLst/>
              <a:gdLst/>
              <a:ahLst/>
              <a:cxnLst/>
              <a:rect l="l" t="t" r="r" b="b"/>
              <a:pathLst>
                <a:path w="1155700" h="1912620">
                  <a:moveTo>
                    <a:pt x="56387" y="66124"/>
                  </a:moveTo>
                  <a:lnTo>
                    <a:pt x="31858" y="80825"/>
                  </a:lnTo>
                  <a:lnTo>
                    <a:pt x="1130807" y="1912365"/>
                  </a:lnTo>
                  <a:lnTo>
                    <a:pt x="1155191" y="1897633"/>
                  </a:lnTo>
                  <a:lnTo>
                    <a:pt x="56387" y="66124"/>
                  </a:lnTo>
                  <a:close/>
                </a:path>
                <a:path w="1155700" h="1912620">
                  <a:moveTo>
                    <a:pt x="0" y="0"/>
                  </a:moveTo>
                  <a:lnTo>
                    <a:pt x="7365" y="95503"/>
                  </a:lnTo>
                  <a:lnTo>
                    <a:pt x="31858" y="80825"/>
                  </a:lnTo>
                  <a:lnTo>
                    <a:pt x="24511" y="68579"/>
                  </a:lnTo>
                  <a:lnTo>
                    <a:pt x="49021" y="53848"/>
                  </a:lnTo>
                  <a:lnTo>
                    <a:pt x="76872" y="53848"/>
                  </a:lnTo>
                  <a:lnTo>
                    <a:pt x="80899" y="51434"/>
                  </a:lnTo>
                  <a:lnTo>
                    <a:pt x="0" y="0"/>
                  </a:lnTo>
                  <a:close/>
                </a:path>
                <a:path w="1155700" h="1912620">
                  <a:moveTo>
                    <a:pt x="49021" y="53848"/>
                  </a:moveTo>
                  <a:lnTo>
                    <a:pt x="24511" y="68579"/>
                  </a:lnTo>
                  <a:lnTo>
                    <a:pt x="31858" y="80825"/>
                  </a:lnTo>
                  <a:lnTo>
                    <a:pt x="56387" y="66124"/>
                  </a:lnTo>
                  <a:lnTo>
                    <a:pt x="49021" y="53848"/>
                  </a:lnTo>
                  <a:close/>
                </a:path>
                <a:path w="1155700" h="1912620">
                  <a:moveTo>
                    <a:pt x="76872" y="53848"/>
                  </a:moveTo>
                  <a:lnTo>
                    <a:pt x="49021" y="53848"/>
                  </a:lnTo>
                  <a:lnTo>
                    <a:pt x="56387" y="66124"/>
                  </a:lnTo>
                  <a:lnTo>
                    <a:pt x="76872" y="53848"/>
                  </a:lnTo>
                  <a:close/>
                </a:path>
              </a:pathLst>
            </a:custGeom>
            <a:solidFill>
              <a:srgbClr val="000000"/>
            </a:solidFill>
          </p:spPr>
          <p:txBody>
            <a:bodyPr wrap="square" lIns="0" tIns="0" rIns="0" bIns="0" rtlCol="0"/>
            <a:lstStyle/>
            <a:p>
              <a:endParaRPr/>
            </a:p>
          </p:txBody>
        </p:sp>
        <p:sp>
          <p:nvSpPr>
            <p:cNvPr id="12" name="object 12"/>
            <p:cNvSpPr/>
            <p:nvPr/>
          </p:nvSpPr>
          <p:spPr>
            <a:xfrm>
              <a:off x="1243583" y="5282183"/>
              <a:ext cx="4343400" cy="925194"/>
            </a:xfrm>
            <a:custGeom>
              <a:avLst/>
              <a:gdLst/>
              <a:ahLst/>
              <a:cxnLst/>
              <a:rect l="l" t="t" r="r" b="b"/>
              <a:pathLst>
                <a:path w="4343400" h="925195">
                  <a:moveTo>
                    <a:pt x="4343400" y="0"/>
                  </a:moveTo>
                  <a:lnTo>
                    <a:pt x="0" y="0"/>
                  </a:lnTo>
                  <a:lnTo>
                    <a:pt x="0" y="925068"/>
                  </a:lnTo>
                  <a:lnTo>
                    <a:pt x="4343400" y="925068"/>
                  </a:lnTo>
                  <a:lnTo>
                    <a:pt x="4343400" y="0"/>
                  </a:lnTo>
                  <a:close/>
                </a:path>
              </a:pathLst>
            </a:custGeom>
            <a:solidFill>
              <a:srgbClr val="FFFFFF"/>
            </a:solidFill>
          </p:spPr>
          <p:txBody>
            <a:bodyPr wrap="square" lIns="0" tIns="0" rIns="0" bIns="0" rtlCol="0"/>
            <a:lstStyle/>
            <a:p>
              <a:endParaRPr/>
            </a:p>
          </p:txBody>
        </p:sp>
        <p:sp>
          <p:nvSpPr>
            <p:cNvPr id="13" name="object 13"/>
            <p:cNvSpPr/>
            <p:nvPr/>
          </p:nvSpPr>
          <p:spPr>
            <a:xfrm>
              <a:off x="1243583" y="5282183"/>
              <a:ext cx="4343400" cy="925194"/>
            </a:xfrm>
            <a:custGeom>
              <a:avLst/>
              <a:gdLst/>
              <a:ahLst/>
              <a:cxnLst/>
              <a:rect l="l" t="t" r="r" b="b"/>
              <a:pathLst>
                <a:path w="4343400" h="925195">
                  <a:moveTo>
                    <a:pt x="0" y="925068"/>
                  </a:moveTo>
                  <a:lnTo>
                    <a:pt x="4343400" y="925068"/>
                  </a:lnTo>
                  <a:lnTo>
                    <a:pt x="4343400" y="0"/>
                  </a:lnTo>
                  <a:lnTo>
                    <a:pt x="0" y="0"/>
                  </a:lnTo>
                  <a:lnTo>
                    <a:pt x="0" y="925068"/>
                  </a:lnTo>
                  <a:close/>
                </a:path>
              </a:pathLst>
            </a:custGeom>
            <a:ln w="9524">
              <a:solidFill>
                <a:srgbClr val="000000"/>
              </a:solidFill>
            </a:ln>
          </p:spPr>
          <p:txBody>
            <a:bodyPr wrap="square" lIns="0" tIns="0" rIns="0" bIns="0" rtlCol="0"/>
            <a:lstStyle/>
            <a:p>
              <a:endParaRPr/>
            </a:p>
          </p:txBody>
        </p:sp>
      </p:grpSp>
      <p:graphicFrame>
        <p:nvGraphicFramePr>
          <p:cNvPr id="14" name="object 14"/>
          <p:cNvGraphicFramePr>
            <a:graphicFrameLocks noGrp="1"/>
          </p:cNvGraphicFramePr>
          <p:nvPr/>
        </p:nvGraphicFramePr>
        <p:xfrm>
          <a:off x="1117092" y="1395984"/>
          <a:ext cx="4222749" cy="2276593"/>
        </p:xfrm>
        <a:graphic>
          <a:graphicData uri="http://schemas.openxmlformats.org/drawingml/2006/table">
            <a:tbl>
              <a:tblPr firstRow="1" bandRow="1">
                <a:tableStyleId>{2D5ABB26-0587-4C30-8999-92F81FD0307C}</a:tableStyleId>
              </a:tblPr>
              <a:tblGrid>
                <a:gridCol w="850900">
                  <a:extLst>
                    <a:ext uri="{9D8B030D-6E8A-4147-A177-3AD203B41FA5}">
                      <a16:colId xmlns:a16="http://schemas.microsoft.com/office/drawing/2014/main" val="20000"/>
                    </a:ext>
                  </a:extLst>
                </a:gridCol>
                <a:gridCol w="918210">
                  <a:extLst>
                    <a:ext uri="{9D8B030D-6E8A-4147-A177-3AD203B41FA5}">
                      <a16:colId xmlns:a16="http://schemas.microsoft.com/office/drawing/2014/main" val="20001"/>
                    </a:ext>
                  </a:extLst>
                </a:gridCol>
                <a:gridCol w="819150">
                  <a:extLst>
                    <a:ext uri="{9D8B030D-6E8A-4147-A177-3AD203B41FA5}">
                      <a16:colId xmlns:a16="http://schemas.microsoft.com/office/drawing/2014/main" val="20002"/>
                    </a:ext>
                  </a:extLst>
                </a:gridCol>
                <a:gridCol w="1634489">
                  <a:extLst>
                    <a:ext uri="{9D8B030D-6E8A-4147-A177-3AD203B41FA5}">
                      <a16:colId xmlns:a16="http://schemas.microsoft.com/office/drawing/2014/main" val="20003"/>
                    </a:ext>
                  </a:extLst>
                </a:gridCol>
              </a:tblGrid>
              <a:tr h="224808">
                <a:tc>
                  <a:txBody>
                    <a:bodyPr/>
                    <a:lstStyle/>
                    <a:p>
                      <a:pPr marL="252095">
                        <a:lnSpc>
                          <a:spcPts val="1605"/>
                        </a:lnSpc>
                        <a:spcBef>
                          <a:spcPts val="60"/>
                        </a:spcBef>
                      </a:pPr>
                      <a:r>
                        <a:rPr sz="1700" dirty="0">
                          <a:latin typeface="Tahoma"/>
                          <a:cs typeface="Tahoma"/>
                        </a:rPr>
                        <a:t>age</a:t>
                      </a:r>
                      <a:endParaRPr sz="1700">
                        <a:latin typeface="Tahoma"/>
                        <a:cs typeface="Tahoma"/>
                      </a:endParaRPr>
                    </a:p>
                  </a:txBody>
                  <a:tcPr marL="0" marR="0" marT="7620" marB="0">
                    <a:lnL w="19050">
                      <a:solidFill>
                        <a:srgbClr val="000000"/>
                      </a:solidFill>
                      <a:prstDash val="solid"/>
                    </a:lnL>
                    <a:lnR w="9525">
                      <a:solidFill>
                        <a:srgbClr val="000000"/>
                      </a:solidFill>
                      <a:prstDash val="solid"/>
                    </a:lnR>
                    <a:lnT w="9525">
                      <a:solidFill>
                        <a:srgbClr val="000000"/>
                      </a:solidFill>
                      <a:prstDash val="solid"/>
                    </a:lnT>
                    <a:lnB w="28575">
                      <a:solidFill>
                        <a:srgbClr val="FF0000"/>
                      </a:solidFill>
                      <a:prstDash val="solid"/>
                    </a:lnB>
                    <a:solidFill>
                      <a:srgbClr val="FFFF00"/>
                    </a:solidFill>
                  </a:tcPr>
                </a:tc>
                <a:tc>
                  <a:txBody>
                    <a:bodyPr/>
                    <a:lstStyle/>
                    <a:p>
                      <a:pPr marL="121285">
                        <a:lnSpc>
                          <a:spcPts val="1605"/>
                        </a:lnSpc>
                        <a:spcBef>
                          <a:spcPts val="60"/>
                        </a:spcBef>
                      </a:pPr>
                      <a:r>
                        <a:rPr sz="1700" spc="-15" dirty="0">
                          <a:latin typeface="Tahoma"/>
                          <a:cs typeface="Tahoma"/>
                        </a:rPr>
                        <a:t>income</a:t>
                      </a:r>
                      <a:endParaRPr sz="1700">
                        <a:latin typeface="Tahoma"/>
                        <a:cs typeface="Tahoma"/>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28575">
                      <a:solidFill>
                        <a:srgbClr val="FF0000"/>
                      </a:solidFill>
                      <a:prstDash val="solid"/>
                    </a:lnB>
                    <a:solidFill>
                      <a:srgbClr val="FFFF00"/>
                    </a:solidFill>
                  </a:tcPr>
                </a:tc>
                <a:tc>
                  <a:txBody>
                    <a:bodyPr/>
                    <a:lstStyle/>
                    <a:p>
                      <a:pPr marL="9525" algn="ctr">
                        <a:lnSpc>
                          <a:spcPts val="1605"/>
                        </a:lnSpc>
                        <a:spcBef>
                          <a:spcPts val="60"/>
                        </a:spcBef>
                      </a:pPr>
                      <a:r>
                        <a:rPr sz="1700" spc="-10" dirty="0">
                          <a:latin typeface="Tahoma"/>
                          <a:cs typeface="Tahoma"/>
                        </a:rPr>
                        <a:t>student</a:t>
                      </a:r>
                      <a:endParaRPr sz="1700">
                        <a:latin typeface="Tahoma"/>
                        <a:cs typeface="Tahoma"/>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28575">
                      <a:solidFill>
                        <a:srgbClr val="FF0000"/>
                      </a:solidFill>
                      <a:prstDash val="solid"/>
                    </a:lnB>
                    <a:solidFill>
                      <a:srgbClr val="FFFF00"/>
                    </a:solidFill>
                  </a:tcPr>
                </a:tc>
                <a:tc>
                  <a:txBody>
                    <a:bodyPr/>
                    <a:lstStyle/>
                    <a:p>
                      <a:pPr marL="10795" algn="ctr">
                        <a:lnSpc>
                          <a:spcPts val="1605"/>
                        </a:lnSpc>
                        <a:spcBef>
                          <a:spcPts val="60"/>
                        </a:spcBef>
                      </a:pPr>
                      <a:r>
                        <a:rPr sz="1700" spc="-10" dirty="0">
                          <a:latin typeface="Tahoma"/>
                          <a:cs typeface="Tahoma"/>
                        </a:rPr>
                        <a:t>buys_computer</a:t>
                      </a:r>
                      <a:endParaRPr sz="1700">
                        <a:latin typeface="Tahoma"/>
                        <a:cs typeface="Tahoma"/>
                      </a:endParaRPr>
                    </a:p>
                  </a:txBody>
                  <a:tcPr marL="0" marR="0" marT="7620" marB="0">
                    <a:lnL w="9525">
                      <a:solidFill>
                        <a:srgbClr val="000000"/>
                      </a:solidFill>
                      <a:prstDash val="solid"/>
                    </a:lnL>
                    <a:lnR w="19050">
                      <a:solidFill>
                        <a:srgbClr val="000000"/>
                      </a:solidFill>
                      <a:prstDash val="solid"/>
                    </a:lnR>
                    <a:lnT w="9525">
                      <a:solidFill>
                        <a:srgbClr val="000000"/>
                      </a:solidFill>
                      <a:prstDash val="solid"/>
                    </a:lnT>
                    <a:lnB w="28575">
                      <a:solidFill>
                        <a:srgbClr val="FF0000"/>
                      </a:solidFill>
                      <a:prstDash val="solid"/>
                    </a:lnB>
                    <a:solidFill>
                      <a:srgbClr val="FFFF00"/>
                    </a:solidFill>
                  </a:tcPr>
                </a:tc>
                <a:extLst>
                  <a:ext uri="{0D108BD9-81ED-4DB2-BD59-A6C34878D82A}">
                    <a16:rowId xmlns:a16="http://schemas.microsoft.com/office/drawing/2014/main" val="10000"/>
                  </a:ext>
                </a:extLst>
              </a:tr>
              <a:tr h="63278">
                <a:tc>
                  <a:txBody>
                    <a:bodyPr/>
                    <a:lstStyle/>
                    <a:p>
                      <a:pPr>
                        <a:lnSpc>
                          <a:spcPct val="100000"/>
                        </a:lnSpc>
                      </a:pPr>
                      <a:endParaRPr sz="200">
                        <a:latin typeface="Times New Roman"/>
                        <a:cs typeface="Times New Roman"/>
                      </a:endParaRPr>
                    </a:p>
                  </a:txBody>
                  <a:tcPr marL="0" marR="0" marT="0" marB="0">
                    <a:lnL w="19050">
                      <a:solidFill>
                        <a:srgbClr val="FF0000"/>
                      </a:solidFill>
                      <a:prstDash val="solid"/>
                    </a:lnL>
                    <a:lnR w="9525">
                      <a:solidFill>
                        <a:srgbClr val="000000"/>
                      </a:solidFill>
                      <a:prstDash val="solid"/>
                    </a:lnR>
                    <a:lnT w="28575">
                      <a:solidFill>
                        <a:srgbClr val="FF0000"/>
                      </a:solidFill>
                      <a:prstDash val="solid"/>
                    </a:lnT>
                    <a:lnB w="19050">
                      <a:solidFill>
                        <a:srgbClr val="000000"/>
                      </a:solidFill>
                      <a:prstDash val="solid"/>
                    </a:lnB>
                    <a:solidFill>
                      <a:srgbClr val="FFFF00"/>
                    </a:solidFill>
                  </a:tcPr>
                </a:tc>
                <a:tc>
                  <a:txBody>
                    <a:bodyPr/>
                    <a:lstStyle/>
                    <a:p>
                      <a:pPr>
                        <a:lnSpc>
                          <a:spcPct val="100000"/>
                        </a:lnSpc>
                      </a:pPr>
                      <a:endParaRPr sz="200">
                        <a:latin typeface="Times New Roman"/>
                        <a:cs typeface="Times New Roman"/>
                      </a:endParaRPr>
                    </a:p>
                  </a:txBody>
                  <a:tcPr marL="0" marR="0" marT="0" marB="0">
                    <a:lnL w="9525">
                      <a:solidFill>
                        <a:srgbClr val="000000"/>
                      </a:solidFill>
                      <a:prstDash val="solid"/>
                    </a:lnL>
                    <a:lnR w="9525">
                      <a:solidFill>
                        <a:srgbClr val="000000"/>
                      </a:solidFill>
                      <a:prstDash val="solid"/>
                    </a:lnR>
                    <a:lnT w="28575">
                      <a:solidFill>
                        <a:srgbClr val="FF0000"/>
                      </a:solidFill>
                      <a:prstDash val="solid"/>
                    </a:lnT>
                    <a:lnB w="19050">
                      <a:solidFill>
                        <a:srgbClr val="000000"/>
                      </a:solidFill>
                      <a:prstDash val="solid"/>
                    </a:lnB>
                    <a:solidFill>
                      <a:srgbClr val="FFFF00"/>
                    </a:solidFill>
                  </a:tcPr>
                </a:tc>
                <a:tc>
                  <a:txBody>
                    <a:bodyPr/>
                    <a:lstStyle/>
                    <a:p>
                      <a:pPr>
                        <a:lnSpc>
                          <a:spcPct val="100000"/>
                        </a:lnSpc>
                      </a:pPr>
                      <a:endParaRPr sz="200">
                        <a:latin typeface="Times New Roman"/>
                        <a:cs typeface="Times New Roman"/>
                      </a:endParaRPr>
                    </a:p>
                  </a:txBody>
                  <a:tcPr marL="0" marR="0" marT="0" marB="0">
                    <a:lnL w="9525">
                      <a:solidFill>
                        <a:srgbClr val="000000"/>
                      </a:solidFill>
                      <a:prstDash val="solid"/>
                    </a:lnL>
                    <a:lnR w="9525">
                      <a:solidFill>
                        <a:srgbClr val="000000"/>
                      </a:solidFill>
                      <a:prstDash val="solid"/>
                    </a:lnR>
                    <a:lnT w="28575">
                      <a:solidFill>
                        <a:srgbClr val="FF0000"/>
                      </a:solidFill>
                      <a:prstDash val="solid"/>
                    </a:lnT>
                    <a:lnB w="19050">
                      <a:solidFill>
                        <a:srgbClr val="000000"/>
                      </a:solidFill>
                      <a:prstDash val="solid"/>
                    </a:lnB>
                    <a:solidFill>
                      <a:srgbClr val="FFFF00"/>
                    </a:solidFill>
                  </a:tcPr>
                </a:tc>
                <a:tc>
                  <a:txBody>
                    <a:bodyPr/>
                    <a:lstStyle/>
                    <a:p>
                      <a:pPr>
                        <a:lnSpc>
                          <a:spcPct val="100000"/>
                        </a:lnSpc>
                      </a:pPr>
                      <a:endParaRPr sz="200">
                        <a:latin typeface="Times New Roman"/>
                        <a:cs typeface="Times New Roman"/>
                      </a:endParaRPr>
                    </a:p>
                  </a:txBody>
                  <a:tcPr marL="0" marR="0" marT="0" marB="0">
                    <a:lnL w="9525">
                      <a:solidFill>
                        <a:srgbClr val="000000"/>
                      </a:solidFill>
                      <a:prstDash val="solid"/>
                    </a:lnL>
                    <a:lnR w="38100">
                      <a:solidFill>
                        <a:srgbClr val="FF0000"/>
                      </a:solidFill>
                      <a:prstDash val="solid"/>
                    </a:lnR>
                    <a:lnT w="28575">
                      <a:solidFill>
                        <a:srgbClr val="FF0000"/>
                      </a:solidFill>
                      <a:prstDash val="solid"/>
                    </a:lnT>
                    <a:lnB w="19050">
                      <a:solidFill>
                        <a:srgbClr val="000000"/>
                      </a:solidFill>
                      <a:prstDash val="solid"/>
                    </a:lnB>
                    <a:solidFill>
                      <a:srgbClr val="FFFF00"/>
                    </a:solidFill>
                  </a:tcPr>
                </a:tc>
                <a:extLst>
                  <a:ext uri="{0D108BD9-81ED-4DB2-BD59-A6C34878D82A}">
                    <a16:rowId xmlns:a16="http://schemas.microsoft.com/office/drawing/2014/main" val="10001"/>
                  </a:ext>
                </a:extLst>
              </a:tr>
              <a:tr h="287935">
                <a:tc>
                  <a:txBody>
                    <a:bodyPr/>
                    <a:lstStyle/>
                    <a:p>
                      <a:pPr marL="35560">
                        <a:lnSpc>
                          <a:spcPct val="100000"/>
                        </a:lnSpc>
                        <a:spcBef>
                          <a:spcPts val="100"/>
                        </a:spcBef>
                      </a:pPr>
                      <a:r>
                        <a:rPr sz="1700" spc="-20" dirty="0">
                          <a:latin typeface="Tahoma"/>
                          <a:cs typeface="Tahoma"/>
                        </a:rPr>
                        <a:t>&lt;=30</a:t>
                      </a:r>
                      <a:endParaRPr sz="1700">
                        <a:latin typeface="Tahoma"/>
                        <a:cs typeface="Tahoma"/>
                      </a:endParaRPr>
                    </a:p>
                  </a:txBody>
                  <a:tcPr marL="0" marR="0" marT="12700" marB="0">
                    <a:lnL w="19050">
                      <a:solidFill>
                        <a:srgbClr val="FF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40005">
                        <a:lnSpc>
                          <a:spcPct val="100000"/>
                        </a:lnSpc>
                        <a:spcBef>
                          <a:spcPts val="100"/>
                        </a:spcBef>
                      </a:pPr>
                      <a:r>
                        <a:rPr sz="1700" spc="-20" dirty="0">
                          <a:latin typeface="Tahoma"/>
                          <a:cs typeface="Tahoma"/>
                        </a:rPr>
                        <a:t>high</a:t>
                      </a:r>
                      <a:endParaRPr sz="1700">
                        <a:latin typeface="Tahoma"/>
                        <a:cs typeface="Tahoma"/>
                      </a:endParaRPr>
                    </a:p>
                  </a:txBody>
                  <a:tcPr marL="0" marR="0" marT="1270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algn="ctr">
                        <a:lnSpc>
                          <a:spcPct val="100000"/>
                        </a:lnSpc>
                        <a:spcBef>
                          <a:spcPts val="100"/>
                        </a:spcBef>
                      </a:pPr>
                      <a:r>
                        <a:rPr sz="1700" spc="5" dirty="0">
                          <a:latin typeface="Tahoma"/>
                          <a:cs typeface="Tahoma"/>
                        </a:rPr>
                        <a:t>yes</a:t>
                      </a:r>
                      <a:endParaRPr sz="1700">
                        <a:latin typeface="Tahoma"/>
                        <a:cs typeface="Tahoma"/>
                      </a:endParaRPr>
                    </a:p>
                  </a:txBody>
                  <a:tcPr marL="0" marR="0" marT="1270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tc>
                  <a:txBody>
                    <a:bodyPr/>
                    <a:lstStyle/>
                    <a:p>
                      <a:pPr marL="16510" algn="ctr">
                        <a:lnSpc>
                          <a:spcPct val="100000"/>
                        </a:lnSpc>
                        <a:spcBef>
                          <a:spcPts val="100"/>
                        </a:spcBef>
                      </a:pPr>
                      <a:r>
                        <a:rPr sz="1700" b="1" spc="-5" dirty="0">
                          <a:latin typeface="Tahoma"/>
                          <a:cs typeface="Tahoma"/>
                        </a:rPr>
                        <a:t>yes</a:t>
                      </a:r>
                      <a:endParaRPr sz="1700">
                        <a:latin typeface="Tahoma"/>
                        <a:cs typeface="Tahoma"/>
                      </a:endParaRPr>
                    </a:p>
                  </a:txBody>
                  <a:tcPr marL="0" marR="0" marT="12700" marB="0">
                    <a:lnL w="9525">
                      <a:solidFill>
                        <a:srgbClr val="000000"/>
                      </a:solidFill>
                      <a:prstDash val="solid"/>
                    </a:lnL>
                    <a:lnR w="38100">
                      <a:solidFill>
                        <a:srgbClr val="FF0000"/>
                      </a:solidFill>
                      <a:prstDash val="solid"/>
                    </a:lnR>
                    <a:lnT w="19050">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2"/>
                  </a:ext>
                </a:extLst>
              </a:tr>
              <a:tr h="296486">
                <a:tc>
                  <a:txBody>
                    <a:bodyPr/>
                    <a:lstStyle/>
                    <a:p>
                      <a:pPr marL="35560">
                        <a:lnSpc>
                          <a:spcPct val="100000"/>
                        </a:lnSpc>
                        <a:spcBef>
                          <a:spcPts val="60"/>
                        </a:spcBef>
                      </a:pPr>
                      <a:r>
                        <a:rPr sz="1700" spc="-20" dirty="0">
                          <a:latin typeface="Tahoma"/>
                          <a:cs typeface="Tahoma"/>
                        </a:rPr>
                        <a:t>&lt;=30</a:t>
                      </a:r>
                      <a:endParaRPr sz="1700">
                        <a:latin typeface="Tahoma"/>
                        <a:cs typeface="Tahoma"/>
                      </a:endParaRPr>
                    </a:p>
                  </a:txBody>
                  <a:tcPr marL="0" marR="0" marT="7620" marB="0">
                    <a:lnL w="19050">
                      <a:solidFill>
                        <a:srgbClr val="FF0000"/>
                      </a:solidFill>
                      <a:prstDash val="solid"/>
                    </a:lnL>
                    <a:lnR w="9525">
                      <a:solidFill>
                        <a:srgbClr val="000000"/>
                      </a:solidFill>
                      <a:prstDash val="solid"/>
                    </a:lnR>
                    <a:lnT w="9525">
                      <a:solidFill>
                        <a:srgbClr val="000000"/>
                      </a:solidFill>
                      <a:prstDash val="solid"/>
                    </a:lnT>
                    <a:lnB w="28575">
                      <a:solidFill>
                        <a:srgbClr val="FF0000"/>
                      </a:solidFill>
                      <a:prstDash val="solid"/>
                    </a:lnB>
                  </a:tcPr>
                </a:tc>
                <a:tc>
                  <a:txBody>
                    <a:bodyPr/>
                    <a:lstStyle/>
                    <a:p>
                      <a:pPr marL="40005">
                        <a:lnSpc>
                          <a:spcPct val="100000"/>
                        </a:lnSpc>
                        <a:spcBef>
                          <a:spcPts val="60"/>
                        </a:spcBef>
                      </a:pPr>
                      <a:r>
                        <a:rPr sz="1700" spc="-20" dirty="0">
                          <a:latin typeface="Tahoma"/>
                          <a:cs typeface="Tahoma"/>
                        </a:rPr>
                        <a:t>high</a:t>
                      </a:r>
                      <a:endParaRPr sz="1700">
                        <a:latin typeface="Tahoma"/>
                        <a:cs typeface="Tahoma"/>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28575">
                      <a:solidFill>
                        <a:srgbClr val="FF0000"/>
                      </a:solidFill>
                      <a:prstDash val="solid"/>
                    </a:lnB>
                  </a:tcPr>
                </a:tc>
                <a:tc>
                  <a:txBody>
                    <a:bodyPr/>
                    <a:lstStyle/>
                    <a:p>
                      <a:pPr algn="ctr">
                        <a:lnSpc>
                          <a:spcPct val="100000"/>
                        </a:lnSpc>
                        <a:spcBef>
                          <a:spcPts val="60"/>
                        </a:spcBef>
                      </a:pPr>
                      <a:r>
                        <a:rPr sz="1700" spc="-30" dirty="0">
                          <a:latin typeface="Tahoma"/>
                          <a:cs typeface="Tahoma"/>
                        </a:rPr>
                        <a:t>no</a:t>
                      </a:r>
                      <a:endParaRPr sz="1700">
                        <a:latin typeface="Tahoma"/>
                        <a:cs typeface="Tahoma"/>
                      </a:endParaRPr>
                    </a:p>
                  </a:txBody>
                  <a:tcPr marL="0" marR="0" marT="7620" marB="0">
                    <a:lnL w="9525">
                      <a:solidFill>
                        <a:srgbClr val="000000"/>
                      </a:solidFill>
                      <a:prstDash val="solid"/>
                    </a:lnL>
                    <a:lnR w="9525">
                      <a:solidFill>
                        <a:srgbClr val="000000"/>
                      </a:solidFill>
                      <a:prstDash val="solid"/>
                    </a:lnR>
                    <a:lnT w="9525">
                      <a:solidFill>
                        <a:srgbClr val="000000"/>
                      </a:solidFill>
                      <a:prstDash val="solid"/>
                    </a:lnT>
                    <a:lnB w="28575">
                      <a:solidFill>
                        <a:srgbClr val="FF0000"/>
                      </a:solidFill>
                      <a:prstDash val="solid"/>
                    </a:lnB>
                  </a:tcPr>
                </a:tc>
                <a:tc>
                  <a:txBody>
                    <a:bodyPr/>
                    <a:lstStyle/>
                    <a:p>
                      <a:pPr marL="16510" algn="ctr">
                        <a:lnSpc>
                          <a:spcPct val="100000"/>
                        </a:lnSpc>
                        <a:spcBef>
                          <a:spcPts val="60"/>
                        </a:spcBef>
                      </a:pPr>
                      <a:r>
                        <a:rPr sz="1700" b="1" spc="-5" dirty="0">
                          <a:latin typeface="Tahoma"/>
                          <a:cs typeface="Tahoma"/>
                        </a:rPr>
                        <a:t>yes</a:t>
                      </a:r>
                      <a:endParaRPr sz="1700">
                        <a:latin typeface="Tahoma"/>
                        <a:cs typeface="Tahoma"/>
                      </a:endParaRPr>
                    </a:p>
                  </a:txBody>
                  <a:tcPr marL="0" marR="0" marT="7620" marB="0">
                    <a:lnL w="9525">
                      <a:solidFill>
                        <a:srgbClr val="000000"/>
                      </a:solidFill>
                      <a:prstDash val="solid"/>
                    </a:lnL>
                    <a:lnR w="38100">
                      <a:solidFill>
                        <a:srgbClr val="FF0000"/>
                      </a:solidFill>
                      <a:prstDash val="solid"/>
                    </a:lnR>
                    <a:lnT w="9525">
                      <a:solidFill>
                        <a:srgbClr val="000000"/>
                      </a:solidFill>
                      <a:prstDash val="solid"/>
                    </a:lnT>
                    <a:lnB w="28575">
                      <a:solidFill>
                        <a:srgbClr val="FF0000"/>
                      </a:solidFill>
                      <a:prstDash val="solid"/>
                    </a:lnB>
                    <a:solidFill>
                      <a:srgbClr val="CCFFFF"/>
                    </a:solidFill>
                  </a:tcPr>
                </a:tc>
                <a:extLst>
                  <a:ext uri="{0D108BD9-81ED-4DB2-BD59-A6C34878D82A}">
                    <a16:rowId xmlns:a16="http://schemas.microsoft.com/office/drawing/2014/main" val="10003"/>
                  </a:ext>
                </a:extLst>
              </a:tr>
              <a:tr h="270406">
                <a:tc>
                  <a:txBody>
                    <a:bodyPr/>
                    <a:lstStyle/>
                    <a:p>
                      <a:pPr marL="35560">
                        <a:lnSpc>
                          <a:spcPts val="2000"/>
                        </a:lnSpc>
                      </a:pPr>
                      <a:r>
                        <a:rPr sz="1700" spc="-15" dirty="0">
                          <a:latin typeface="Tahoma"/>
                          <a:cs typeface="Tahoma"/>
                        </a:rPr>
                        <a:t>&gt;40</a:t>
                      </a:r>
                      <a:endParaRPr sz="1700">
                        <a:latin typeface="Tahoma"/>
                        <a:cs typeface="Tahoma"/>
                      </a:endParaRPr>
                    </a:p>
                  </a:txBody>
                  <a:tcPr marL="0" marR="0" marT="0" marB="0">
                    <a:lnL w="19050">
                      <a:solidFill>
                        <a:srgbClr val="FF0000"/>
                      </a:solidFill>
                      <a:prstDash val="solid"/>
                    </a:lnL>
                    <a:lnR w="9525">
                      <a:solidFill>
                        <a:srgbClr val="000000"/>
                      </a:solidFill>
                      <a:prstDash val="solid"/>
                    </a:lnR>
                    <a:lnT w="28575">
                      <a:solidFill>
                        <a:srgbClr val="FF0000"/>
                      </a:solidFill>
                      <a:prstDash val="solid"/>
                    </a:lnT>
                    <a:lnB w="9525">
                      <a:solidFill>
                        <a:srgbClr val="000000"/>
                      </a:solidFill>
                      <a:prstDash val="solid"/>
                    </a:lnB>
                  </a:tcPr>
                </a:tc>
                <a:tc>
                  <a:txBody>
                    <a:bodyPr/>
                    <a:lstStyle/>
                    <a:p>
                      <a:pPr marL="40005">
                        <a:lnSpc>
                          <a:spcPts val="2000"/>
                        </a:lnSpc>
                      </a:pPr>
                      <a:r>
                        <a:rPr sz="1700" spc="-15" dirty="0">
                          <a:latin typeface="Tahoma"/>
                          <a:cs typeface="Tahoma"/>
                        </a:rPr>
                        <a:t>medium</a:t>
                      </a:r>
                      <a:endParaRPr sz="1700">
                        <a:latin typeface="Tahoma"/>
                        <a:cs typeface="Tahoma"/>
                      </a:endParaRPr>
                    </a:p>
                  </a:txBody>
                  <a:tcPr marL="0" marR="0" marT="0" marB="0">
                    <a:lnL w="9525">
                      <a:solidFill>
                        <a:srgbClr val="000000"/>
                      </a:solidFill>
                      <a:prstDash val="solid"/>
                    </a:lnL>
                    <a:lnR w="9525">
                      <a:solidFill>
                        <a:srgbClr val="000000"/>
                      </a:solidFill>
                      <a:prstDash val="solid"/>
                    </a:lnR>
                    <a:lnT w="28575">
                      <a:solidFill>
                        <a:srgbClr val="FF0000"/>
                      </a:solidFill>
                      <a:prstDash val="solid"/>
                    </a:lnT>
                    <a:lnB w="9525">
                      <a:solidFill>
                        <a:srgbClr val="000000"/>
                      </a:solidFill>
                      <a:prstDash val="solid"/>
                    </a:lnB>
                  </a:tcPr>
                </a:tc>
                <a:tc>
                  <a:txBody>
                    <a:bodyPr/>
                    <a:lstStyle/>
                    <a:p>
                      <a:pPr algn="ctr">
                        <a:lnSpc>
                          <a:spcPts val="2000"/>
                        </a:lnSpc>
                      </a:pPr>
                      <a:r>
                        <a:rPr sz="1700" spc="5" dirty="0">
                          <a:latin typeface="Tahoma"/>
                          <a:cs typeface="Tahoma"/>
                        </a:rPr>
                        <a:t>yes</a:t>
                      </a:r>
                      <a:endParaRPr sz="1700">
                        <a:latin typeface="Tahoma"/>
                        <a:cs typeface="Tahoma"/>
                      </a:endParaRPr>
                    </a:p>
                  </a:txBody>
                  <a:tcPr marL="0" marR="0" marT="0" marB="0">
                    <a:lnL w="9525">
                      <a:solidFill>
                        <a:srgbClr val="000000"/>
                      </a:solidFill>
                      <a:prstDash val="solid"/>
                    </a:lnL>
                    <a:lnR w="9525">
                      <a:solidFill>
                        <a:srgbClr val="000000"/>
                      </a:solidFill>
                      <a:prstDash val="solid"/>
                    </a:lnR>
                    <a:lnT w="28575">
                      <a:solidFill>
                        <a:srgbClr val="FF0000"/>
                      </a:solidFill>
                      <a:prstDash val="solid"/>
                    </a:lnT>
                    <a:lnB w="9525">
                      <a:solidFill>
                        <a:srgbClr val="000000"/>
                      </a:solidFill>
                      <a:prstDash val="solid"/>
                    </a:lnB>
                  </a:tcPr>
                </a:tc>
                <a:tc>
                  <a:txBody>
                    <a:bodyPr/>
                    <a:lstStyle/>
                    <a:p>
                      <a:pPr marL="8255" algn="ctr">
                        <a:lnSpc>
                          <a:spcPts val="2000"/>
                        </a:lnSpc>
                      </a:pPr>
                      <a:r>
                        <a:rPr sz="1700" b="1" spc="-30" dirty="0">
                          <a:latin typeface="Tahoma"/>
                          <a:cs typeface="Tahoma"/>
                        </a:rPr>
                        <a:t>no</a:t>
                      </a:r>
                      <a:endParaRPr sz="1700">
                        <a:latin typeface="Tahoma"/>
                        <a:cs typeface="Tahoma"/>
                      </a:endParaRPr>
                    </a:p>
                  </a:txBody>
                  <a:tcPr marL="0" marR="0" marT="0" marB="0">
                    <a:lnL w="9525">
                      <a:solidFill>
                        <a:srgbClr val="000000"/>
                      </a:solidFill>
                      <a:prstDash val="solid"/>
                    </a:lnL>
                    <a:lnR w="38100">
                      <a:solidFill>
                        <a:srgbClr val="FF0000"/>
                      </a:solidFill>
                      <a:prstDash val="solid"/>
                    </a:lnR>
                    <a:lnT w="28575">
                      <a:solidFill>
                        <a:srgbClr val="FF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4"/>
                  </a:ext>
                </a:extLst>
              </a:tr>
              <a:tr h="297029">
                <a:tc>
                  <a:txBody>
                    <a:bodyPr/>
                    <a:lstStyle/>
                    <a:p>
                      <a:pPr marL="35560">
                        <a:lnSpc>
                          <a:spcPct val="100000"/>
                        </a:lnSpc>
                        <a:spcBef>
                          <a:spcPts val="65"/>
                        </a:spcBef>
                      </a:pPr>
                      <a:r>
                        <a:rPr sz="1700" spc="-15" dirty="0">
                          <a:latin typeface="Tahoma"/>
                          <a:cs typeface="Tahoma"/>
                        </a:rPr>
                        <a:t>&gt;40</a:t>
                      </a:r>
                      <a:endParaRPr sz="1700">
                        <a:latin typeface="Tahoma"/>
                        <a:cs typeface="Tahoma"/>
                      </a:endParaRPr>
                    </a:p>
                  </a:txBody>
                  <a:tcPr marL="0" marR="0" marT="8255" marB="0">
                    <a:lnL w="19050">
                      <a:solidFill>
                        <a:srgbClr val="FF0000"/>
                      </a:solidFill>
                      <a:prstDash val="solid"/>
                    </a:lnL>
                    <a:lnR w="9525">
                      <a:solidFill>
                        <a:srgbClr val="000000"/>
                      </a:solidFill>
                      <a:prstDash val="solid"/>
                    </a:lnR>
                    <a:lnT w="9525">
                      <a:solidFill>
                        <a:srgbClr val="000000"/>
                      </a:solidFill>
                      <a:prstDash val="solid"/>
                    </a:lnT>
                    <a:lnB w="38100">
                      <a:solidFill>
                        <a:srgbClr val="FF0000"/>
                      </a:solidFill>
                      <a:prstDash val="solid"/>
                    </a:lnB>
                  </a:tcPr>
                </a:tc>
                <a:tc>
                  <a:txBody>
                    <a:bodyPr/>
                    <a:lstStyle/>
                    <a:p>
                      <a:pPr marL="40005">
                        <a:lnSpc>
                          <a:spcPct val="100000"/>
                        </a:lnSpc>
                        <a:spcBef>
                          <a:spcPts val="65"/>
                        </a:spcBef>
                      </a:pPr>
                      <a:r>
                        <a:rPr sz="1700" spc="-15" dirty="0">
                          <a:latin typeface="Tahoma"/>
                          <a:cs typeface="Tahoma"/>
                        </a:rPr>
                        <a:t>medium</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38100">
                      <a:solidFill>
                        <a:srgbClr val="FF0000"/>
                      </a:solidFill>
                      <a:prstDash val="solid"/>
                    </a:lnB>
                  </a:tcPr>
                </a:tc>
                <a:tc>
                  <a:txBody>
                    <a:bodyPr/>
                    <a:lstStyle/>
                    <a:p>
                      <a:pPr algn="ctr">
                        <a:lnSpc>
                          <a:spcPct val="100000"/>
                        </a:lnSpc>
                        <a:spcBef>
                          <a:spcPts val="65"/>
                        </a:spcBef>
                      </a:pPr>
                      <a:r>
                        <a:rPr sz="1700" spc="-30" dirty="0">
                          <a:latin typeface="Tahoma"/>
                          <a:cs typeface="Tahoma"/>
                        </a:rPr>
                        <a:t>no</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38100">
                      <a:solidFill>
                        <a:srgbClr val="FF0000"/>
                      </a:solidFill>
                      <a:prstDash val="solid"/>
                    </a:lnB>
                  </a:tcPr>
                </a:tc>
                <a:tc>
                  <a:txBody>
                    <a:bodyPr/>
                    <a:lstStyle/>
                    <a:p>
                      <a:pPr marL="8255" algn="ctr">
                        <a:lnSpc>
                          <a:spcPct val="100000"/>
                        </a:lnSpc>
                        <a:spcBef>
                          <a:spcPts val="65"/>
                        </a:spcBef>
                      </a:pPr>
                      <a:r>
                        <a:rPr sz="1700" b="1" spc="-30" dirty="0">
                          <a:latin typeface="Tahoma"/>
                          <a:cs typeface="Tahoma"/>
                        </a:rPr>
                        <a:t>no</a:t>
                      </a:r>
                      <a:endParaRPr sz="1700">
                        <a:latin typeface="Tahoma"/>
                        <a:cs typeface="Tahoma"/>
                      </a:endParaRPr>
                    </a:p>
                  </a:txBody>
                  <a:tcPr marL="0" marR="0" marT="8255" marB="0">
                    <a:lnL w="9525">
                      <a:solidFill>
                        <a:srgbClr val="000000"/>
                      </a:solidFill>
                      <a:prstDash val="solid"/>
                    </a:lnL>
                    <a:lnR w="38100">
                      <a:solidFill>
                        <a:srgbClr val="FF0000"/>
                      </a:solidFill>
                      <a:prstDash val="solid"/>
                    </a:lnR>
                    <a:lnT w="9525">
                      <a:solidFill>
                        <a:srgbClr val="000000"/>
                      </a:solidFill>
                      <a:prstDash val="solid"/>
                    </a:lnT>
                    <a:lnB w="38100">
                      <a:solidFill>
                        <a:srgbClr val="FF0000"/>
                      </a:solidFill>
                      <a:prstDash val="solid"/>
                    </a:lnB>
                    <a:solidFill>
                      <a:srgbClr val="CCFFFF"/>
                    </a:solidFill>
                  </a:tcPr>
                </a:tc>
                <a:extLst>
                  <a:ext uri="{0D108BD9-81ED-4DB2-BD59-A6C34878D82A}">
                    <a16:rowId xmlns:a16="http://schemas.microsoft.com/office/drawing/2014/main" val="10005"/>
                  </a:ext>
                </a:extLst>
              </a:tr>
              <a:tr h="269735">
                <a:tc>
                  <a:txBody>
                    <a:bodyPr/>
                    <a:lstStyle/>
                    <a:p>
                      <a:pPr marL="35560">
                        <a:lnSpc>
                          <a:spcPts val="1995"/>
                        </a:lnSpc>
                      </a:pPr>
                      <a:r>
                        <a:rPr sz="1700" spc="-15" dirty="0">
                          <a:latin typeface="Tahoma"/>
                          <a:cs typeface="Tahoma"/>
                        </a:rPr>
                        <a:t>&gt;40</a:t>
                      </a:r>
                      <a:endParaRPr sz="1700">
                        <a:latin typeface="Tahoma"/>
                        <a:cs typeface="Tahoma"/>
                      </a:endParaRPr>
                    </a:p>
                  </a:txBody>
                  <a:tcPr marL="0" marR="0" marT="0" marB="0">
                    <a:lnL w="19050">
                      <a:solidFill>
                        <a:srgbClr val="000000"/>
                      </a:solidFill>
                      <a:prstDash val="solid"/>
                    </a:lnL>
                    <a:lnR w="9525">
                      <a:solidFill>
                        <a:srgbClr val="000000"/>
                      </a:solidFill>
                      <a:prstDash val="solid"/>
                    </a:lnR>
                    <a:lnT w="38100">
                      <a:solidFill>
                        <a:srgbClr val="FF0000"/>
                      </a:solidFill>
                      <a:prstDash val="solid"/>
                    </a:lnT>
                    <a:lnB w="9525">
                      <a:solidFill>
                        <a:srgbClr val="000000"/>
                      </a:solidFill>
                      <a:prstDash val="solid"/>
                    </a:lnB>
                  </a:tcPr>
                </a:tc>
                <a:tc>
                  <a:txBody>
                    <a:bodyPr/>
                    <a:lstStyle/>
                    <a:p>
                      <a:pPr marL="40005">
                        <a:lnSpc>
                          <a:spcPts val="1995"/>
                        </a:lnSpc>
                      </a:pPr>
                      <a:r>
                        <a:rPr sz="1700" spc="-15" dirty="0">
                          <a:latin typeface="Tahoma"/>
                          <a:cs typeface="Tahoma"/>
                        </a:rPr>
                        <a:t>low</a:t>
                      </a:r>
                      <a:endParaRPr sz="1700">
                        <a:latin typeface="Tahoma"/>
                        <a:cs typeface="Tahoma"/>
                      </a:endParaRPr>
                    </a:p>
                  </a:txBody>
                  <a:tcPr marL="0" marR="0" marT="0" marB="0">
                    <a:lnL w="9525">
                      <a:solidFill>
                        <a:srgbClr val="000000"/>
                      </a:solidFill>
                      <a:prstDash val="solid"/>
                    </a:lnL>
                    <a:lnR w="9525">
                      <a:solidFill>
                        <a:srgbClr val="000000"/>
                      </a:solidFill>
                      <a:prstDash val="solid"/>
                    </a:lnR>
                    <a:lnT w="38100">
                      <a:solidFill>
                        <a:srgbClr val="FF0000"/>
                      </a:solidFill>
                      <a:prstDash val="solid"/>
                    </a:lnT>
                    <a:lnB w="9525">
                      <a:solidFill>
                        <a:srgbClr val="000000"/>
                      </a:solidFill>
                      <a:prstDash val="solid"/>
                    </a:lnB>
                  </a:tcPr>
                </a:tc>
                <a:tc>
                  <a:txBody>
                    <a:bodyPr/>
                    <a:lstStyle/>
                    <a:p>
                      <a:pPr algn="ctr">
                        <a:lnSpc>
                          <a:spcPts val="1995"/>
                        </a:lnSpc>
                      </a:pPr>
                      <a:r>
                        <a:rPr sz="1700" spc="5" dirty="0">
                          <a:latin typeface="Tahoma"/>
                          <a:cs typeface="Tahoma"/>
                        </a:rPr>
                        <a:t>yes</a:t>
                      </a:r>
                      <a:endParaRPr sz="1700">
                        <a:latin typeface="Tahoma"/>
                        <a:cs typeface="Tahoma"/>
                      </a:endParaRPr>
                    </a:p>
                  </a:txBody>
                  <a:tcPr marL="0" marR="0" marT="0" marB="0">
                    <a:lnL w="9525">
                      <a:solidFill>
                        <a:srgbClr val="000000"/>
                      </a:solidFill>
                      <a:prstDash val="solid"/>
                    </a:lnL>
                    <a:lnR w="9525">
                      <a:solidFill>
                        <a:srgbClr val="000000"/>
                      </a:solidFill>
                      <a:prstDash val="solid"/>
                    </a:lnR>
                    <a:lnT w="38100">
                      <a:solidFill>
                        <a:srgbClr val="FF0000"/>
                      </a:solidFill>
                      <a:prstDash val="solid"/>
                    </a:lnT>
                    <a:lnB w="9525">
                      <a:solidFill>
                        <a:srgbClr val="000000"/>
                      </a:solidFill>
                      <a:prstDash val="solid"/>
                    </a:lnB>
                  </a:tcPr>
                </a:tc>
                <a:tc>
                  <a:txBody>
                    <a:bodyPr/>
                    <a:lstStyle/>
                    <a:p>
                      <a:pPr marL="16510" algn="ctr">
                        <a:lnSpc>
                          <a:spcPts val="1995"/>
                        </a:lnSpc>
                      </a:pPr>
                      <a:r>
                        <a:rPr sz="1700" b="1" spc="-5" dirty="0">
                          <a:latin typeface="Tahoma"/>
                          <a:cs typeface="Tahoma"/>
                        </a:rPr>
                        <a:t>yes</a:t>
                      </a:r>
                      <a:endParaRPr sz="1700">
                        <a:latin typeface="Tahoma"/>
                        <a:cs typeface="Tahoma"/>
                      </a:endParaRPr>
                    </a:p>
                  </a:txBody>
                  <a:tcPr marL="0" marR="0" marT="0" marB="0">
                    <a:lnL w="9525">
                      <a:solidFill>
                        <a:srgbClr val="000000"/>
                      </a:solidFill>
                      <a:prstDash val="solid"/>
                    </a:lnL>
                    <a:lnR w="19050">
                      <a:solidFill>
                        <a:srgbClr val="000000"/>
                      </a:solidFill>
                      <a:prstDash val="solid"/>
                    </a:lnR>
                    <a:lnT w="38100">
                      <a:solidFill>
                        <a:srgbClr val="FF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6"/>
                  </a:ext>
                </a:extLst>
              </a:tr>
              <a:tr h="283534">
                <a:tc>
                  <a:txBody>
                    <a:bodyPr/>
                    <a:lstStyle/>
                    <a:p>
                      <a:pPr marL="35560">
                        <a:lnSpc>
                          <a:spcPct val="100000"/>
                        </a:lnSpc>
                        <a:spcBef>
                          <a:spcPts val="65"/>
                        </a:spcBef>
                      </a:pPr>
                      <a:r>
                        <a:rPr sz="1700" dirty="0">
                          <a:latin typeface="Tahoma"/>
                          <a:cs typeface="Tahoma"/>
                        </a:rPr>
                        <a:t>31…40</a:t>
                      </a:r>
                      <a:endParaRPr sz="1700">
                        <a:latin typeface="Tahoma"/>
                        <a:cs typeface="Tahoma"/>
                      </a:endParaRPr>
                    </a:p>
                  </a:txBody>
                  <a:tcPr marL="0" marR="0" marT="8255"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65"/>
                        </a:spcBef>
                      </a:pPr>
                      <a:r>
                        <a:rPr sz="1700" spc="-30" dirty="0">
                          <a:latin typeface="Tahoma"/>
                          <a:cs typeface="Tahoma"/>
                        </a:rPr>
                        <a:t>no</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510" algn="ctr">
                        <a:lnSpc>
                          <a:spcPct val="100000"/>
                        </a:lnSpc>
                        <a:spcBef>
                          <a:spcPts val="65"/>
                        </a:spcBef>
                      </a:pPr>
                      <a:r>
                        <a:rPr sz="1700" b="1" spc="-5" dirty="0">
                          <a:latin typeface="Tahoma"/>
                          <a:cs typeface="Tahoma"/>
                        </a:rPr>
                        <a:t>yes</a:t>
                      </a:r>
                      <a:endParaRPr sz="1700">
                        <a:latin typeface="Tahoma"/>
                        <a:cs typeface="Tahoma"/>
                      </a:endParaRPr>
                    </a:p>
                  </a:txBody>
                  <a:tcPr marL="0" marR="0" marT="8255"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7"/>
                  </a:ext>
                </a:extLst>
              </a:tr>
              <a:tr h="283382">
                <a:tc>
                  <a:txBody>
                    <a:bodyPr/>
                    <a:lstStyle/>
                    <a:p>
                      <a:pPr marL="35560">
                        <a:lnSpc>
                          <a:spcPct val="100000"/>
                        </a:lnSpc>
                        <a:spcBef>
                          <a:spcPts val="65"/>
                        </a:spcBef>
                      </a:pPr>
                      <a:r>
                        <a:rPr sz="1700" dirty="0">
                          <a:latin typeface="Tahoma"/>
                          <a:cs typeface="Tahoma"/>
                        </a:rPr>
                        <a:t>31…40</a:t>
                      </a:r>
                      <a:endParaRPr sz="1700">
                        <a:latin typeface="Tahoma"/>
                        <a:cs typeface="Tahoma"/>
                      </a:endParaRPr>
                    </a:p>
                  </a:txBody>
                  <a:tcPr marL="0" marR="0" marT="8255"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0005">
                        <a:lnSpc>
                          <a:spcPct val="100000"/>
                        </a:lnSpc>
                        <a:spcBef>
                          <a:spcPts val="65"/>
                        </a:spcBef>
                      </a:pPr>
                      <a:r>
                        <a:rPr sz="1700" spc="-15" dirty="0">
                          <a:latin typeface="Tahoma"/>
                          <a:cs typeface="Tahoma"/>
                        </a:rPr>
                        <a:t>medium</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65"/>
                        </a:spcBef>
                      </a:pPr>
                      <a:r>
                        <a:rPr sz="1700" spc="5" dirty="0">
                          <a:latin typeface="Tahoma"/>
                          <a:cs typeface="Tahoma"/>
                        </a:rPr>
                        <a:t>yes</a:t>
                      </a:r>
                      <a:endParaRPr sz="1700">
                        <a:latin typeface="Tahoma"/>
                        <a:cs typeface="Tahoma"/>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510" algn="ctr">
                        <a:lnSpc>
                          <a:spcPct val="100000"/>
                        </a:lnSpc>
                        <a:spcBef>
                          <a:spcPts val="65"/>
                        </a:spcBef>
                      </a:pPr>
                      <a:r>
                        <a:rPr sz="1700" b="1" spc="-5" dirty="0">
                          <a:latin typeface="Tahoma"/>
                          <a:cs typeface="Tahoma"/>
                        </a:rPr>
                        <a:t>yes</a:t>
                      </a:r>
                      <a:endParaRPr sz="1700">
                        <a:latin typeface="Tahoma"/>
                        <a:cs typeface="Tahoma"/>
                      </a:endParaRPr>
                    </a:p>
                  </a:txBody>
                  <a:tcPr marL="0" marR="0" marT="8255"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CCFFFF"/>
                    </a:solidFill>
                  </a:tcPr>
                </a:tc>
                <a:extLst>
                  <a:ext uri="{0D108BD9-81ED-4DB2-BD59-A6C34878D82A}">
                    <a16:rowId xmlns:a16="http://schemas.microsoft.com/office/drawing/2014/main" val="10008"/>
                  </a:ext>
                </a:extLst>
              </a:tr>
            </a:tbl>
          </a:graphicData>
        </a:graphic>
      </p:graphicFrame>
      <p:sp>
        <p:nvSpPr>
          <p:cNvPr id="15" name="object 15"/>
          <p:cNvSpPr/>
          <p:nvPr/>
        </p:nvSpPr>
        <p:spPr>
          <a:xfrm>
            <a:off x="6120384" y="2005583"/>
            <a:ext cx="1524000" cy="914400"/>
          </a:xfrm>
          <a:custGeom>
            <a:avLst/>
            <a:gdLst/>
            <a:ahLst/>
            <a:cxnLst/>
            <a:rect l="l" t="t" r="r" b="b"/>
            <a:pathLst>
              <a:path w="1524000" h="914400">
                <a:moveTo>
                  <a:pt x="0" y="914400"/>
                </a:moveTo>
                <a:lnTo>
                  <a:pt x="1524000" y="914400"/>
                </a:lnTo>
                <a:lnTo>
                  <a:pt x="1524000" y="0"/>
                </a:lnTo>
                <a:lnTo>
                  <a:pt x="0" y="0"/>
                </a:lnTo>
                <a:lnTo>
                  <a:pt x="0" y="91440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6199759" y="2307082"/>
            <a:ext cx="132270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Data</a:t>
            </a:r>
            <a:r>
              <a:rPr sz="1800" b="1" spc="-65" dirty="0">
                <a:latin typeface="Arial"/>
                <a:cs typeface="Arial"/>
              </a:rPr>
              <a:t> </a:t>
            </a:r>
            <a:r>
              <a:rPr sz="1800" b="1" dirty="0">
                <a:latin typeface="Arial"/>
                <a:cs typeface="Arial"/>
              </a:rPr>
              <a:t>Mining</a:t>
            </a:r>
            <a:endParaRPr sz="1800">
              <a:latin typeface="Arial"/>
              <a:cs typeface="Arial"/>
            </a:endParaRPr>
          </a:p>
        </p:txBody>
      </p:sp>
      <p:sp>
        <p:nvSpPr>
          <p:cNvPr id="17" name="object 17"/>
          <p:cNvSpPr txBox="1"/>
          <p:nvPr/>
        </p:nvSpPr>
        <p:spPr>
          <a:xfrm>
            <a:off x="4992878" y="4014342"/>
            <a:ext cx="4679950" cy="1260475"/>
          </a:xfrm>
          <a:prstGeom prst="rect">
            <a:avLst/>
          </a:prstGeom>
        </p:spPr>
        <p:txBody>
          <a:bodyPr vert="horz" wrap="square" lIns="0" tIns="12700" rIns="0" bIns="0" rtlCol="0">
            <a:spAutoFit/>
          </a:bodyPr>
          <a:lstStyle/>
          <a:p>
            <a:pPr marL="228600" marR="76835" indent="-228600">
              <a:lnSpc>
                <a:spcPct val="100000"/>
              </a:lnSpc>
              <a:spcBef>
                <a:spcPts val="100"/>
              </a:spcBef>
              <a:buFont typeface="Trebuchet MS"/>
              <a:buChar char="•"/>
              <a:tabLst>
                <a:tab pos="228600" algn="l"/>
                <a:tab pos="4102735" algn="l"/>
              </a:tabLst>
            </a:pPr>
            <a:r>
              <a:rPr sz="1800" b="1" spc="-5" dirty="0">
                <a:latin typeface="Trebuchet MS"/>
                <a:cs typeface="Trebuchet MS"/>
              </a:rPr>
              <a:t>I</a:t>
            </a:r>
            <a:r>
              <a:rPr sz="1800" b="1" dirty="0">
                <a:latin typeface="Trebuchet MS"/>
                <a:cs typeface="Trebuchet MS"/>
              </a:rPr>
              <a:t>f</a:t>
            </a:r>
            <a:r>
              <a:rPr sz="1800" b="1" spc="-5" dirty="0">
                <a:latin typeface="Trebuchet MS"/>
                <a:cs typeface="Trebuchet MS"/>
              </a:rPr>
              <a:t> ‘a</a:t>
            </a:r>
            <a:r>
              <a:rPr sz="1800" b="1" spc="-10" dirty="0">
                <a:latin typeface="Trebuchet MS"/>
                <a:cs typeface="Trebuchet MS"/>
              </a:rPr>
              <a:t>g</a:t>
            </a:r>
            <a:r>
              <a:rPr sz="1800" b="1" dirty="0">
                <a:latin typeface="Trebuchet MS"/>
                <a:cs typeface="Trebuchet MS"/>
              </a:rPr>
              <a:t>e &lt;=</a:t>
            </a:r>
            <a:r>
              <a:rPr sz="1800" b="1" spc="-20" dirty="0">
                <a:latin typeface="Trebuchet MS"/>
                <a:cs typeface="Trebuchet MS"/>
              </a:rPr>
              <a:t> </a:t>
            </a:r>
            <a:r>
              <a:rPr sz="1800" b="1" dirty="0">
                <a:latin typeface="Trebuchet MS"/>
                <a:cs typeface="Trebuchet MS"/>
              </a:rPr>
              <a:t>30’</a:t>
            </a:r>
            <a:r>
              <a:rPr sz="1800" b="1" spc="-75" dirty="0">
                <a:latin typeface="Trebuchet MS"/>
                <a:cs typeface="Trebuchet MS"/>
              </a:rPr>
              <a:t> </a:t>
            </a:r>
            <a:r>
              <a:rPr sz="1800" b="1" dirty="0">
                <a:latin typeface="Trebuchet MS"/>
                <a:cs typeface="Trebuchet MS"/>
              </a:rPr>
              <a:t>and </a:t>
            </a:r>
            <a:r>
              <a:rPr sz="1800" b="1" spc="-5" dirty="0">
                <a:latin typeface="Trebuchet MS"/>
                <a:cs typeface="Trebuchet MS"/>
              </a:rPr>
              <a:t>i</a:t>
            </a:r>
            <a:r>
              <a:rPr sz="1800" b="1" spc="5" dirty="0">
                <a:latin typeface="Trebuchet MS"/>
                <a:cs typeface="Trebuchet MS"/>
              </a:rPr>
              <a:t>n</a:t>
            </a:r>
            <a:r>
              <a:rPr sz="1800" b="1" dirty="0">
                <a:latin typeface="Trebuchet MS"/>
                <a:cs typeface="Trebuchet MS"/>
              </a:rPr>
              <a:t>come</a:t>
            </a:r>
            <a:r>
              <a:rPr sz="1800" b="1" spc="-15" dirty="0">
                <a:latin typeface="Trebuchet MS"/>
                <a:cs typeface="Trebuchet MS"/>
              </a:rPr>
              <a:t> </a:t>
            </a:r>
            <a:r>
              <a:rPr sz="1800" b="1" dirty="0">
                <a:latin typeface="Trebuchet MS"/>
                <a:cs typeface="Trebuchet MS"/>
              </a:rPr>
              <a:t>=</a:t>
            </a:r>
            <a:r>
              <a:rPr sz="1800" b="1" spc="-15" dirty="0">
                <a:latin typeface="Trebuchet MS"/>
                <a:cs typeface="Trebuchet MS"/>
              </a:rPr>
              <a:t> </a:t>
            </a:r>
            <a:r>
              <a:rPr sz="1800" b="1" spc="-5" dirty="0">
                <a:latin typeface="Trebuchet MS"/>
                <a:cs typeface="Trebuchet MS"/>
              </a:rPr>
              <a:t>‘high</a:t>
            </a:r>
            <a:r>
              <a:rPr sz="1800" b="1" dirty="0">
                <a:latin typeface="Trebuchet MS"/>
                <a:cs typeface="Trebuchet MS"/>
              </a:rPr>
              <a:t>’	</a:t>
            </a:r>
            <a:r>
              <a:rPr sz="1800" b="1" spc="-10" dirty="0">
                <a:latin typeface="Trebuchet MS"/>
                <a:cs typeface="Trebuchet MS"/>
              </a:rPr>
              <a:t>t</a:t>
            </a:r>
            <a:r>
              <a:rPr sz="1800" b="1" dirty="0">
                <a:latin typeface="Trebuchet MS"/>
                <a:cs typeface="Trebuchet MS"/>
              </a:rPr>
              <a:t>hen  </a:t>
            </a:r>
            <a:r>
              <a:rPr sz="1800" b="1" spc="-5" dirty="0">
                <a:solidFill>
                  <a:srgbClr val="FF3300"/>
                </a:solidFill>
                <a:latin typeface="Trebuchet MS"/>
                <a:cs typeface="Trebuchet MS"/>
              </a:rPr>
              <a:t>buys_computer</a:t>
            </a:r>
            <a:r>
              <a:rPr sz="1800" b="1" spc="-10" dirty="0">
                <a:solidFill>
                  <a:srgbClr val="FF3300"/>
                </a:solidFill>
                <a:latin typeface="Trebuchet MS"/>
                <a:cs typeface="Trebuchet MS"/>
              </a:rPr>
              <a:t> </a:t>
            </a:r>
            <a:r>
              <a:rPr sz="1800" b="1" dirty="0">
                <a:solidFill>
                  <a:srgbClr val="FF3300"/>
                </a:solidFill>
                <a:latin typeface="Trebuchet MS"/>
                <a:cs typeface="Trebuchet MS"/>
              </a:rPr>
              <a:t>=</a:t>
            </a:r>
            <a:r>
              <a:rPr sz="1800" b="1" spc="-5" dirty="0">
                <a:solidFill>
                  <a:srgbClr val="FF3300"/>
                </a:solidFill>
                <a:latin typeface="Trebuchet MS"/>
                <a:cs typeface="Trebuchet MS"/>
              </a:rPr>
              <a:t> ‘yes’</a:t>
            </a:r>
            <a:endParaRPr sz="1800">
              <a:latin typeface="Trebuchet MS"/>
              <a:cs typeface="Trebuchet MS"/>
            </a:endParaRPr>
          </a:p>
          <a:p>
            <a:pPr marL="228600" indent="-228600">
              <a:lnSpc>
                <a:spcPct val="100000"/>
              </a:lnSpc>
              <a:spcBef>
                <a:spcPts val="1080"/>
              </a:spcBef>
              <a:buFont typeface="Trebuchet MS"/>
              <a:buChar char="•"/>
              <a:tabLst>
                <a:tab pos="228600" algn="l"/>
              </a:tabLst>
            </a:pPr>
            <a:r>
              <a:rPr sz="1800" b="1" spc="-5" dirty="0">
                <a:latin typeface="Trebuchet MS"/>
                <a:cs typeface="Trebuchet MS"/>
              </a:rPr>
              <a:t>If</a:t>
            </a:r>
            <a:r>
              <a:rPr sz="1800" b="1" spc="-15" dirty="0">
                <a:latin typeface="Trebuchet MS"/>
                <a:cs typeface="Trebuchet MS"/>
              </a:rPr>
              <a:t> </a:t>
            </a:r>
            <a:r>
              <a:rPr sz="1800" b="1" spc="-5" dirty="0">
                <a:latin typeface="Trebuchet MS"/>
                <a:cs typeface="Trebuchet MS"/>
              </a:rPr>
              <a:t>‘age</a:t>
            </a:r>
            <a:r>
              <a:rPr sz="1800" b="1" spc="-15" dirty="0">
                <a:latin typeface="Trebuchet MS"/>
                <a:cs typeface="Trebuchet MS"/>
              </a:rPr>
              <a:t> </a:t>
            </a:r>
            <a:r>
              <a:rPr sz="1800" b="1" dirty="0">
                <a:latin typeface="Trebuchet MS"/>
                <a:cs typeface="Trebuchet MS"/>
              </a:rPr>
              <a:t>&gt;</a:t>
            </a:r>
            <a:r>
              <a:rPr sz="1800" b="1" spc="-5" dirty="0">
                <a:latin typeface="Trebuchet MS"/>
                <a:cs typeface="Trebuchet MS"/>
              </a:rPr>
              <a:t> </a:t>
            </a:r>
            <a:r>
              <a:rPr sz="1800" b="1" dirty="0">
                <a:latin typeface="Trebuchet MS"/>
                <a:cs typeface="Trebuchet MS"/>
              </a:rPr>
              <a:t>40’</a:t>
            </a:r>
            <a:r>
              <a:rPr sz="1800" b="1" spc="-95" dirty="0">
                <a:latin typeface="Trebuchet MS"/>
                <a:cs typeface="Trebuchet MS"/>
              </a:rPr>
              <a:t> </a:t>
            </a:r>
            <a:r>
              <a:rPr sz="1800" b="1" dirty="0">
                <a:latin typeface="Trebuchet MS"/>
                <a:cs typeface="Trebuchet MS"/>
              </a:rPr>
              <a:t>and</a:t>
            </a:r>
            <a:r>
              <a:rPr sz="1800" b="1" spc="-5" dirty="0">
                <a:latin typeface="Trebuchet MS"/>
                <a:cs typeface="Trebuchet MS"/>
              </a:rPr>
              <a:t> </a:t>
            </a:r>
            <a:r>
              <a:rPr sz="1800" b="1" dirty="0">
                <a:latin typeface="Trebuchet MS"/>
                <a:cs typeface="Trebuchet MS"/>
              </a:rPr>
              <a:t>income</a:t>
            </a:r>
            <a:r>
              <a:rPr sz="1800" b="1" spc="-25" dirty="0">
                <a:latin typeface="Trebuchet MS"/>
                <a:cs typeface="Trebuchet MS"/>
              </a:rPr>
              <a:t> </a:t>
            </a:r>
            <a:r>
              <a:rPr sz="1800" b="1" dirty="0">
                <a:latin typeface="Trebuchet MS"/>
                <a:cs typeface="Trebuchet MS"/>
              </a:rPr>
              <a:t>= </a:t>
            </a:r>
            <a:r>
              <a:rPr sz="1800" b="1" spc="-5" dirty="0">
                <a:latin typeface="Trebuchet MS"/>
                <a:cs typeface="Trebuchet MS"/>
              </a:rPr>
              <a:t>‘medium’</a:t>
            </a:r>
            <a:r>
              <a:rPr sz="1800" b="1" spc="-70" dirty="0">
                <a:latin typeface="Trebuchet MS"/>
                <a:cs typeface="Trebuchet MS"/>
              </a:rPr>
              <a:t> </a:t>
            </a:r>
            <a:r>
              <a:rPr sz="1800" b="1" spc="-5" dirty="0">
                <a:latin typeface="Trebuchet MS"/>
                <a:cs typeface="Trebuchet MS"/>
              </a:rPr>
              <a:t>then</a:t>
            </a:r>
            <a:endParaRPr sz="1800">
              <a:latin typeface="Trebuchet MS"/>
              <a:cs typeface="Trebuchet MS"/>
            </a:endParaRPr>
          </a:p>
          <a:p>
            <a:pPr marL="228600">
              <a:lnSpc>
                <a:spcPct val="100000"/>
              </a:lnSpc>
            </a:pPr>
            <a:r>
              <a:rPr sz="1800" b="1" spc="-5" dirty="0">
                <a:solidFill>
                  <a:srgbClr val="FF3300"/>
                </a:solidFill>
                <a:latin typeface="Trebuchet MS"/>
                <a:cs typeface="Trebuchet MS"/>
              </a:rPr>
              <a:t>buys_computer</a:t>
            </a:r>
            <a:r>
              <a:rPr sz="1800" b="1" spc="-20" dirty="0">
                <a:solidFill>
                  <a:srgbClr val="FF3300"/>
                </a:solidFill>
                <a:latin typeface="Trebuchet MS"/>
                <a:cs typeface="Trebuchet MS"/>
              </a:rPr>
              <a:t> </a:t>
            </a:r>
            <a:r>
              <a:rPr sz="1800" b="1" dirty="0">
                <a:solidFill>
                  <a:srgbClr val="FF3300"/>
                </a:solidFill>
                <a:latin typeface="Trebuchet MS"/>
                <a:cs typeface="Trebuchet MS"/>
              </a:rPr>
              <a:t>=</a:t>
            </a:r>
            <a:r>
              <a:rPr sz="1800" b="1" spc="-20" dirty="0">
                <a:solidFill>
                  <a:srgbClr val="FF3300"/>
                </a:solidFill>
                <a:latin typeface="Trebuchet MS"/>
                <a:cs typeface="Trebuchet MS"/>
              </a:rPr>
              <a:t> </a:t>
            </a:r>
            <a:r>
              <a:rPr sz="1800" b="1" spc="-5" dirty="0">
                <a:solidFill>
                  <a:srgbClr val="FF3300"/>
                </a:solidFill>
                <a:latin typeface="Trebuchet MS"/>
                <a:cs typeface="Trebuchet MS"/>
              </a:rPr>
              <a:t>‘no’</a:t>
            </a:r>
            <a:endParaRPr sz="1800">
              <a:latin typeface="Trebuchet MS"/>
              <a:cs typeface="Trebuchet MS"/>
            </a:endParaRPr>
          </a:p>
        </p:txBody>
      </p:sp>
      <p:sp>
        <p:nvSpPr>
          <p:cNvPr id="18" name="object 18"/>
          <p:cNvSpPr txBox="1"/>
          <p:nvPr/>
        </p:nvSpPr>
        <p:spPr>
          <a:xfrm>
            <a:off x="7799958" y="1346708"/>
            <a:ext cx="2167255" cy="1123315"/>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0000FF"/>
                </a:solidFill>
                <a:latin typeface="Trebuchet MS"/>
                <a:cs typeface="Trebuchet MS"/>
              </a:rPr>
              <a:t>Discover </a:t>
            </a:r>
            <a:r>
              <a:rPr sz="1800" b="1" dirty="0">
                <a:solidFill>
                  <a:srgbClr val="0000FF"/>
                </a:solidFill>
                <a:latin typeface="Trebuchet MS"/>
                <a:cs typeface="Trebuchet MS"/>
              </a:rPr>
              <a:t>only </a:t>
            </a:r>
            <a:r>
              <a:rPr sz="1800" b="1" spc="-5" dirty="0">
                <a:solidFill>
                  <a:srgbClr val="0000FF"/>
                </a:solidFill>
                <a:latin typeface="Trebuchet MS"/>
                <a:cs typeface="Trebuchet MS"/>
              </a:rPr>
              <a:t>those </a:t>
            </a:r>
            <a:r>
              <a:rPr sz="1800" b="1" spc="-530" dirty="0">
                <a:solidFill>
                  <a:srgbClr val="0000FF"/>
                </a:solidFill>
                <a:latin typeface="Trebuchet MS"/>
                <a:cs typeface="Trebuchet MS"/>
              </a:rPr>
              <a:t> </a:t>
            </a:r>
            <a:r>
              <a:rPr sz="1800" b="1" spc="-5" dirty="0">
                <a:solidFill>
                  <a:srgbClr val="0000FF"/>
                </a:solidFill>
                <a:latin typeface="Trebuchet MS"/>
                <a:cs typeface="Trebuchet MS"/>
              </a:rPr>
              <a:t>rules which contain </a:t>
            </a:r>
            <a:r>
              <a:rPr sz="1800" b="1" spc="-530" dirty="0">
                <a:solidFill>
                  <a:srgbClr val="0000FF"/>
                </a:solidFill>
                <a:latin typeface="Trebuchet MS"/>
                <a:cs typeface="Trebuchet MS"/>
              </a:rPr>
              <a:t> </a:t>
            </a:r>
            <a:r>
              <a:rPr sz="1800" b="1" spc="-5" dirty="0">
                <a:solidFill>
                  <a:srgbClr val="0000FF"/>
                </a:solidFill>
                <a:latin typeface="Trebuchet MS"/>
                <a:cs typeface="Trebuchet MS"/>
              </a:rPr>
              <a:t>support (frequency) </a:t>
            </a:r>
            <a:r>
              <a:rPr sz="1800" b="1" spc="-535" dirty="0">
                <a:solidFill>
                  <a:srgbClr val="0000FF"/>
                </a:solidFill>
                <a:latin typeface="Trebuchet MS"/>
                <a:cs typeface="Trebuchet MS"/>
              </a:rPr>
              <a:t> </a:t>
            </a:r>
            <a:r>
              <a:rPr sz="1800" b="1" spc="-5" dirty="0">
                <a:solidFill>
                  <a:srgbClr val="0000FF"/>
                </a:solidFill>
                <a:latin typeface="Trebuchet MS"/>
                <a:cs typeface="Trebuchet MS"/>
              </a:rPr>
              <a:t>greater</a:t>
            </a:r>
            <a:r>
              <a:rPr sz="1800" b="1" spc="5" dirty="0">
                <a:solidFill>
                  <a:srgbClr val="0000FF"/>
                </a:solidFill>
                <a:latin typeface="Trebuchet MS"/>
                <a:cs typeface="Trebuchet MS"/>
              </a:rPr>
              <a:t> </a:t>
            </a:r>
            <a:r>
              <a:rPr sz="1800" b="1" dirty="0">
                <a:solidFill>
                  <a:srgbClr val="0000FF"/>
                </a:solidFill>
                <a:latin typeface="Trebuchet MS"/>
                <a:cs typeface="Trebuchet MS"/>
              </a:rPr>
              <a:t>&gt;=</a:t>
            </a:r>
            <a:r>
              <a:rPr sz="1800" b="1" spc="-20" dirty="0">
                <a:solidFill>
                  <a:srgbClr val="0000FF"/>
                </a:solidFill>
                <a:latin typeface="Trebuchet MS"/>
                <a:cs typeface="Trebuchet MS"/>
              </a:rPr>
              <a:t> </a:t>
            </a:r>
            <a:r>
              <a:rPr sz="1800" b="1" dirty="0">
                <a:solidFill>
                  <a:srgbClr val="0000FF"/>
                </a:solidFill>
                <a:latin typeface="Trebuchet MS"/>
                <a:cs typeface="Trebuchet MS"/>
              </a:rPr>
              <a:t>2</a:t>
            </a:r>
            <a:endParaRPr sz="1800">
              <a:latin typeface="Trebuchet MS"/>
              <a:cs typeface="Trebuchet MS"/>
            </a:endParaRPr>
          </a:p>
        </p:txBody>
      </p:sp>
      <p:sp>
        <p:nvSpPr>
          <p:cNvPr id="19" name="object 19"/>
          <p:cNvSpPr/>
          <p:nvPr/>
        </p:nvSpPr>
        <p:spPr>
          <a:xfrm>
            <a:off x="3758946" y="2844545"/>
            <a:ext cx="1307465" cy="1913255"/>
          </a:xfrm>
          <a:custGeom>
            <a:avLst/>
            <a:gdLst/>
            <a:ahLst/>
            <a:cxnLst/>
            <a:rect l="l" t="t" r="r" b="b"/>
            <a:pathLst>
              <a:path w="1307464" h="1913254">
                <a:moveTo>
                  <a:pt x="59972" y="62861"/>
                </a:moveTo>
                <a:lnTo>
                  <a:pt x="36376" y="78901"/>
                </a:lnTo>
                <a:lnTo>
                  <a:pt x="1283589" y="1913001"/>
                </a:lnTo>
                <a:lnTo>
                  <a:pt x="1307211" y="1896998"/>
                </a:lnTo>
                <a:lnTo>
                  <a:pt x="59972" y="62861"/>
                </a:lnTo>
                <a:close/>
              </a:path>
              <a:path w="1307464" h="1913254">
                <a:moveTo>
                  <a:pt x="0" y="0"/>
                </a:moveTo>
                <a:lnTo>
                  <a:pt x="12700" y="94995"/>
                </a:lnTo>
                <a:lnTo>
                  <a:pt x="36376" y="78901"/>
                </a:lnTo>
                <a:lnTo>
                  <a:pt x="28320" y="67055"/>
                </a:lnTo>
                <a:lnTo>
                  <a:pt x="51942" y="51053"/>
                </a:lnTo>
                <a:lnTo>
                  <a:pt x="77340" y="51053"/>
                </a:lnTo>
                <a:lnTo>
                  <a:pt x="83692" y="46736"/>
                </a:lnTo>
                <a:lnTo>
                  <a:pt x="0" y="0"/>
                </a:lnTo>
                <a:close/>
              </a:path>
              <a:path w="1307464" h="1913254">
                <a:moveTo>
                  <a:pt x="51942" y="51053"/>
                </a:moveTo>
                <a:lnTo>
                  <a:pt x="28320" y="67055"/>
                </a:lnTo>
                <a:lnTo>
                  <a:pt x="36376" y="78901"/>
                </a:lnTo>
                <a:lnTo>
                  <a:pt x="59972" y="62861"/>
                </a:lnTo>
                <a:lnTo>
                  <a:pt x="51942" y="51053"/>
                </a:lnTo>
                <a:close/>
              </a:path>
              <a:path w="1307464" h="1913254">
                <a:moveTo>
                  <a:pt x="77340" y="51053"/>
                </a:moveTo>
                <a:lnTo>
                  <a:pt x="51942" y="51053"/>
                </a:lnTo>
                <a:lnTo>
                  <a:pt x="59972" y="62861"/>
                </a:lnTo>
                <a:lnTo>
                  <a:pt x="77340" y="51053"/>
                </a:lnTo>
                <a:close/>
              </a:path>
            </a:pathLst>
          </a:custGeom>
          <a:solidFill>
            <a:srgbClr val="000000"/>
          </a:solidFill>
        </p:spPr>
        <p:txBody>
          <a:bodyPr wrap="square" lIns="0" tIns="0" rIns="0" bIns="0" rtlCol="0"/>
          <a:lstStyle/>
          <a:p>
            <a:endParaRPr/>
          </a:p>
        </p:txBody>
      </p:sp>
      <p:sp>
        <p:nvSpPr>
          <p:cNvPr id="20" name="object 20"/>
          <p:cNvSpPr txBox="1"/>
          <p:nvPr/>
        </p:nvSpPr>
        <p:spPr>
          <a:xfrm>
            <a:off x="1322324" y="5309996"/>
            <a:ext cx="3806825" cy="848994"/>
          </a:xfrm>
          <a:prstGeom prst="rect">
            <a:avLst/>
          </a:prstGeom>
        </p:spPr>
        <p:txBody>
          <a:bodyPr vert="horz" wrap="square" lIns="0" tIns="12700" rIns="0" bIns="0" rtlCol="0">
            <a:spAutoFit/>
          </a:bodyPr>
          <a:lstStyle/>
          <a:p>
            <a:pPr marL="12700" marR="5080" algn="just">
              <a:lnSpc>
                <a:spcPct val="100000"/>
              </a:lnSpc>
              <a:spcBef>
                <a:spcPts val="100"/>
              </a:spcBef>
            </a:pPr>
            <a:r>
              <a:rPr sz="1800" b="1" spc="-5" dirty="0">
                <a:solidFill>
                  <a:srgbClr val="0000FF"/>
                </a:solidFill>
                <a:latin typeface="Trebuchet MS"/>
                <a:cs typeface="Trebuchet MS"/>
              </a:rPr>
              <a:t>Due to the missing value in </a:t>
            </a:r>
            <a:r>
              <a:rPr sz="1800" b="1" spc="-10" dirty="0">
                <a:solidFill>
                  <a:srgbClr val="0000FF"/>
                </a:solidFill>
                <a:latin typeface="Trebuchet MS"/>
                <a:cs typeface="Trebuchet MS"/>
              </a:rPr>
              <a:t>training </a:t>
            </a:r>
            <a:r>
              <a:rPr sz="1800" b="1" spc="-530" dirty="0">
                <a:solidFill>
                  <a:srgbClr val="0000FF"/>
                </a:solidFill>
                <a:latin typeface="Trebuchet MS"/>
                <a:cs typeface="Trebuchet MS"/>
              </a:rPr>
              <a:t> </a:t>
            </a:r>
            <a:r>
              <a:rPr sz="1800" b="1" spc="-5" dirty="0">
                <a:solidFill>
                  <a:srgbClr val="0000FF"/>
                </a:solidFill>
                <a:latin typeface="Trebuchet MS"/>
                <a:cs typeface="Trebuchet MS"/>
              </a:rPr>
              <a:t>dataset, the </a:t>
            </a:r>
            <a:r>
              <a:rPr sz="1800" b="1" spc="-10" dirty="0">
                <a:solidFill>
                  <a:srgbClr val="0000FF"/>
                </a:solidFill>
                <a:latin typeface="Trebuchet MS"/>
                <a:cs typeface="Trebuchet MS"/>
              </a:rPr>
              <a:t>accuracy </a:t>
            </a:r>
            <a:r>
              <a:rPr sz="1800" b="1" dirty="0">
                <a:solidFill>
                  <a:srgbClr val="0000FF"/>
                </a:solidFill>
                <a:latin typeface="Trebuchet MS"/>
                <a:cs typeface="Trebuchet MS"/>
              </a:rPr>
              <a:t>of </a:t>
            </a:r>
            <a:r>
              <a:rPr sz="1800" b="1" spc="-5" dirty="0">
                <a:solidFill>
                  <a:srgbClr val="0000FF"/>
                </a:solidFill>
                <a:latin typeface="Trebuchet MS"/>
                <a:cs typeface="Trebuchet MS"/>
              </a:rPr>
              <a:t>prediction </a:t>
            </a:r>
            <a:r>
              <a:rPr sz="1800" b="1" spc="-530" dirty="0">
                <a:solidFill>
                  <a:srgbClr val="0000FF"/>
                </a:solidFill>
                <a:latin typeface="Trebuchet MS"/>
                <a:cs typeface="Trebuchet MS"/>
              </a:rPr>
              <a:t> </a:t>
            </a:r>
            <a:r>
              <a:rPr sz="1800" b="1" spc="-5" dirty="0">
                <a:solidFill>
                  <a:srgbClr val="0000FF"/>
                </a:solidFill>
                <a:latin typeface="Trebuchet MS"/>
                <a:cs typeface="Trebuchet MS"/>
              </a:rPr>
              <a:t>decreases</a:t>
            </a:r>
            <a:r>
              <a:rPr sz="1800" b="1" spc="15" dirty="0">
                <a:solidFill>
                  <a:srgbClr val="0000FF"/>
                </a:solidFill>
                <a:latin typeface="Trebuchet MS"/>
                <a:cs typeface="Trebuchet MS"/>
              </a:rPr>
              <a:t> </a:t>
            </a:r>
            <a:r>
              <a:rPr sz="1800" b="1" dirty="0">
                <a:solidFill>
                  <a:srgbClr val="0000FF"/>
                </a:solidFill>
                <a:latin typeface="Trebuchet MS"/>
                <a:cs typeface="Trebuchet MS"/>
              </a:rPr>
              <a:t>and </a:t>
            </a:r>
            <a:r>
              <a:rPr sz="1800" b="1" spc="-5" dirty="0">
                <a:solidFill>
                  <a:srgbClr val="0000FF"/>
                </a:solidFill>
                <a:latin typeface="Trebuchet MS"/>
                <a:cs typeface="Trebuchet MS"/>
              </a:rPr>
              <a:t>becomes</a:t>
            </a:r>
            <a:r>
              <a:rPr sz="1800" b="1" dirty="0">
                <a:solidFill>
                  <a:srgbClr val="0000FF"/>
                </a:solidFill>
                <a:latin typeface="Trebuchet MS"/>
                <a:cs typeface="Trebuchet MS"/>
              </a:rPr>
              <a:t> </a:t>
            </a:r>
            <a:r>
              <a:rPr sz="1800" b="1" spc="-5" dirty="0">
                <a:solidFill>
                  <a:srgbClr val="0000FF"/>
                </a:solidFill>
                <a:latin typeface="Trebuchet MS"/>
                <a:cs typeface="Trebuchet MS"/>
              </a:rPr>
              <a:t>“66.7%”</a:t>
            </a:r>
            <a:endParaRPr sz="1800">
              <a:latin typeface="Trebuchet MS"/>
              <a:cs typeface="Trebuchet MS"/>
            </a:endParaRPr>
          </a:p>
        </p:txBody>
      </p:sp>
      <p:sp>
        <p:nvSpPr>
          <p:cNvPr id="21" name="object 21"/>
          <p:cNvSpPr/>
          <p:nvPr/>
        </p:nvSpPr>
        <p:spPr>
          <a:xfrm>
            <a:off x="2379979" y="3606546"/>
            <a:ext cx="769620" cy="469900"/>
          </a:xfrm>
          <a:custGeom>
            <a:avLst/>
            <a:gdLst/>
            <a:ahLst/>
            <a:cxnLst/>
            <a:rect l="l" t="t" r="r" b="b"/>
            <a:pathLst>
              <a:path w="769619" h="469900">
                <a:moveTo>
                  <a:pt x="688540" y="31858"/>
                </a:moveTo>
                <a:lnTo>
                  <a:pt x="0" y="445007"/>
                </a:lnTo>
                <a:lnTo>
                  <a:pt x="14731" y="469391"/>
                </a:lnTo>
                <a:lnTo>
                  <a:pt x="703240" y="56386"/>
                </a:lnTo>
                <a:lnTo>
                  <a:pt x="688540" y="31858"/>
                </a:lnTo>
                <a:close/>
              </a:path>
              <a:path w="769619" h="469900">
                <a:moveTo>
                  <a:pt x="753782" y="24510"/>
                </a:moveTo>
                <a:lnTo>
                  <a:pt x="700786" y="24510"/>
                </a:lnTo>
                <a:lnTo>
                  <a:pt x="715518" y="49021"/>
                </a:lnTo>
                <a:lnTo>
                  <a:pt x="703240" y="56386"/>
                </a:lnTo>
                <a:lnTo>
                  <a:pt x="717931" y="80898"/>
                </a:lnTo>
                <a:lnTo>
                  <a:pt x="753782" y="24510"/>
                </a:lnTo>
                <a:close/>
              </a:path>
              <a:path w="769619" h="469900">
                <a:moveTo>
                  <a:pt x="700786" y="24510"/>
                </a:moveTo>
                <a:lnTo>
                  <a:pt x="688540" y="31858"/>
                </a:lnTo>
                <a:lnTo>
                  <a:pt x="703240" y="56386"/>
                </a:lnTo>
                <a:lnTo>
                  <a:pt x="715518" y="49021"/>
                </a:lnTo>
                <a:lnTo>
                  <a:pt x="700786" y="24510"/>
                </a:lnTo>
                <a:close/>
              </a:path>
              <a:path w="769619" h="469900">
                <a:moveTo>
                  <a:pt x="769365" y="0"/>
                </a:moveTo>
                <a:lnTo>
                  <a:pt x="673862" y="7365"/>
                </a:lnTo>
                <a:lnTo>
                  <a:pt x="688540" y="31858"/>
                </a:lnTo>
                <a:lnTo>
                  <a:pt x="700786" y="24510"/>
                </a:lnTo>
                <a:lnTo>
                  <a:pt x="753782" y="24510"/>
                </a:lnTo>
                <a:lnTo>
                  <a:pt x="769365" y="0"/>
                </a:lnTo>
                <a:close/>
              </a:path>
            </a:pathLst>
          </a:custGeom>
          <a:solidFill>
            <a:srgbClr val="000000"/>
          </a:solidFill>
        </p:spPr>
        <p:txBody>
          <a:bodyPr wrap="square" lIns="0" tIns="0" rIns="0" bIns="0" rtlCol="0"/>
          <a:lstStyle/>
          <a:p>
            <a:endParaRPr/>
          </a:p>
        </p:txBody>
      </p:sp>
      <p:sp>
        <p:nvSpPr>
          <p:cNvPr id="22" name="object 22"/>
          <p:cNvSpPr/>
          <p:nvPr/>
        </p:nvSpPr>
        <p:spPr>
          <a:xfrm>
            <a:off x="1472183" y="4062984"/>
            <a:ext cx="1752600" cy="376555"/>
          </a:xfrm>
          <a:custGeom>
            <a:avLst/>
            <a:gdLst/>
            <a:ahLst/>
            <a:cxnLst/>
            <a:rect l="l" t="t" r="r" b="b"/>
            <a:pathLst>
              <a:path w="1752600" h="376554">
                <a:moveTo>
                  <a:pt x="1752600" y="0"/>
                </a:moveTo>
                <a:lnTo>
                  <a:pt x="0" y="0"/>
                </a:lnTo>
                <a:lnTo>
                  <a:pt x="0" y="376427"/>
                </a:lnTo>
                <a:lnTo>
                  <a:pt x="1752600" y="376427"/>
                </a:lnTo>
                <a:lnTo>
                  <a:pt x="1752600" y="0"/>
                </a:lnTo>
                <a:close/>
              </a:path>
            </a:pathLst>
          </a:custGeom>
          <a:solidFill>
            <a:srgbClr val="FFFFFF"/>
          </a:solidFill>
        </p:spPr>
        <p:txBody>
          <a:bodyPr wrap="square" lIns="0" tIns="0" rIns="0" bIns="0" rtlCol="0"/>
          <a:lstStyle/>
          <a:p>
            <a:endParaRPr/>
          </a:p>
        </p:txBody>
      </p:sp>
      <p:sp>
        <p:nvSpPr>
          <p:cNvPr id="23" name="object 23"/>
          <p:cNvSpPr txBox="1"/>
          <p:nvPr/>
        </p:nvSpPr>
        <p:spPr>
          <a:xfrm>
            <a:off x="1472183" y="4062984"/>
            <a:ext cx="1752600" cy="376555"/>
          </a:xfrm>
          <a:prstGeom prst="rect">
            <a:avLst/>
          </a:prstGeom>
          <a:ln w="9525">
            <a:solidFill>
              <a:srgbClr val="000000"/>
            </a:solidFill>
          </a:ln>
        </p:spPr>
        <p:txBody>
          <a:bodyPr vert="horz" wrap="square" lIns="0" tIns="40005" rIns="0" bIns="0" rtlCol="0">
            <a:spAutoFit/>
          </a:bodyPr>
          <a:lstStyle/>
          <a:p>
            <a:pPr marL="91440">
              <a:lnSpc>
                <a:spcPct val="100000"/>
              </a:lnSpc>
              <a:spcBef>
                <a:spcPts val="315"/>
              </a:spcBef>
            </a:pPr>
            <a:r>
              <a:rPr sz="1800" b="1" spc="-30" dirty="0">
                <a:solidFill>
                  <a:srgbClr val="FF3300"/>
                </a:solidFill>
                <a:latin typeface="Trebuchet MS"/>
                <a:cs typeface="Trebuchet MS"/>
              </a:rPr>
              <a:t>Training</a:t>
            </a:r>
            <a:r>
              <a:rPr sz="1800" b="1" spc="-60" dirty="0">
                <a:solidFill>
                  <a:srgbClr val="FF3300"/>
                </a:solidFill>
                <a:latin typeface="Trebuchet MS"/>
                <a:cs typeface="Trebuchet MS"/>
              </a:rPr>
              <a:t> </a:t>
            </a:r>
            <a:r>
              <a:rPr sz="1800" b="1" spc="-5" dirty="0">
                <a:solidFill>
                  <a:srgbClr val="FF3300"/>
                </a:solidFill>
                <a:latin typeface="Trebuchet MS"/>
                <a:cs typeface="Trebuchet MS"/>
              </a:rPr>
              <a:t>data</a:t>
            </a:r>
            <a:endParaRPr sz="1800">
              <a:latin typeface="Trebuchet MS"/>
              <a:cs typeface="Trebuchet MS"/>
            </a:endParaRPr>
          </a:p>
        </p:txBody>
      </p:sp>
      <p:grpSp>
        <p:nvGrpSpPr>
          <p:cNvPr id="24" name="object 24"/>
          <p:cNvGrpSpPr/>
          <p:nvPr/>
        </p:nvGrpSpPr>
        <p:grpSpPr>
          <a:xfrm>
            <a:off x="2234183" y="6162179"/>
            <a:ext cx="3506470" cy="639445"/>
            <a:chOff x="2234183" y="6162179"/>
            <a:chExt cx="3506470" cy="639445"/>
          </a:xfrm>
        </p:grpSpPr>
        <p:sp>
          <p:nvSpPr>
            <p:cNvPr id="25" name="object 25"/>
            <p:cNvSpPr/>
            <p:nvPr/>
          </p:nvSpPr>
          <p:spPr>
            <a:xfrm>
              <a:off x="3148075" y="6162179"/>
              <a:ext cx="2592070" cy="278130"/>
            </a:xfrm>
            <a:custGeom>
              <a:avLst/>
              <a:gdLst/>
              <a:ahLst/>
              <a:cxnLst/>
              <a:rect l="l" t="t" r="r" b="b"/>
              <a:pathLst>
                <a:path w="2592070" h="278129">
                  <a:moveTo>
                    <a:pt x="2505414" y="28474"/>
                  </a:moveTo>
                  <a:lnTo>
                    <a:pt x="0" y="249529"/>
                  </a:lnTo>
                  <a:lnTo>
                    <a:pt x="2540" y="278002"/>
                  </a:lnTo>
                  <a:lnTo>
                    <a:pt x="2507912" y="56939"/>
                  </a:lnTo>
                  <a:lnTo>
                    <a:pt x="2505414" y="28474"/>
                  </a:lnTo>
                  <a:close/>
                </a:path>
                <a:path w="2592070" h="278129">
                  <a:moveTo>
                    <a:pt x="2571914" y="27216"/>
                  </a:moveTo>
                  <a:lnTo>
                    <a:pt x="2519679" y="27216"/>
                  </a:lnTo>
                  <a:lnTo>
                    <a:pt x="2522220" y="55676"/>
                  </a:lnTo>
                  <a:lnTo>
                    <a:pt x="2507912" y="56939"/>
                  </a:lnTo>
                  <a:lnTo>
                    <a:pt x="2510409" y="85394"/>
                  </a:lnTo>
                  <a:lnTo>
                    <a:pt x="2592070" y="35166"/>
                  </a:lnTo>
                  <a:lnTo>
                    <a:pt x="2571914" y="27216"/>
                  </a:lnTo>
                  <a:close/>
                </a:path>
                <a:path w="2592070" h="278129">
                  <a:moveTo>
                    <a:pt x="2519679" y="27216"/>
                  </a:moveTo>
                  <a:lnTo>
                    <a:pt x="2505414" y="28474"/>
                  </a:lnTo>
                  <a:lnTo>
                    <a:pt x="2507912" y="56939"/>
                  </a:lnTo>
                  <a:lnTo>
                    <a:pt x="2522220" y="55676"/>
                  </a:lnTo>
                  <a:lnTo>
                    <a:pt x="2519679" y="27216"/>
                  </a:lnTo>
                  <a:close/>
                </a:path>
                <a:path w="2592070" h="278129">
                  <a:moveTo>
                    <a:pt x="2502916" y="0"/>
                  </a:moveTo>
                  <a:lnTo>
                    <a:pt x="2505414" y="28474"/>
                  </a:lnTo>
                  <a:lnTo>
                    <a:pt x="2519679" y="27216"/>
                  </a:lnTo>
                  <a:lnTo>
                    <a:pt x="2571914" y="27216"/>
                  </a:lnTo>
                  <a:lnTo>
                    <a:pt x="2502916" y="0"/>
                  </a:lnTo>
                  <a:close/>
                </a:path>
              </a:pathLst>
            </a:custGeom>
            <a:solidFill>
              <a:srgbClr val="000000"/>
            </a:solidFill>
          </p:spPr>
          <p:txBody>
            <a:bodyPr wrap="square" lIns="0" tIns="0" rIns="0" bIns="0" rtlCol="0"/>
            <a:lstStyle/>
            <a:p>
              <a:endParaRPr/>
            </a:p>
          </p:txBody>
        </p:sp>
        <p:sp>
          <p:nvSpPr>
            <p:cNvPr id="26" name="object 26"/>
            <p:cNvSpPr/>
            <p:nvPr/>
          </p:nvSpPr>
          <p:spPr>
            <a:xfrm>
              <a:off x="2234183" y="6425183"/>
              <a:ext cx="3200400" cy="376555"/>
            </a:xfrm>
            <a:custGeom>
              <a:avLst/>
              <a:gdLst/>
              <a:ahLst/>
              <a:cxnLst/>
              <a:rect l="l" t="t" r="r" b="b"/>
              <a:pathLst>
                <a:path w="3200400" h="376554">
                  <a:moveTo>
                    <a:pt x="3200399" y="0"/>
                  </a:moveTo>
                  <a:lnTo>
                    <a:pt x="0" y="0"/>
                  </a:lnTo>
                  <a:lnTo>
                    <a:pt x="0" y="376427"/>
                  </a:lnTo>
                  <a:lnTo>
                    <a:pt x="3200399" y="376427"/>
                  </a:lnTo>
                  <a:lnTo>
                    <a:pt x="3200399"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2234183" y="6425184"/>
            <a:ext cx="3200400" cy="376555"/>
          </a:xfrm>
          <a:prstGeom prst="rect">
            <a:avLst/>
          </a:prstGeom>
          <a:ln w="9525">
            <a:solidFill>
              <a:srgbClr val="000000"/>
            </a:solidFill>
          </a:ln>
        </p:spPr>
        <p:txBody>
          <a:bodyPr vert="horz" wrap="square" lIns="0" tIns="40640" rIns="0" bIns="0" rtlCol="0">
            <a:spAutoFit/>
          </a:bodyPr>
          <a:lstStyle/>
          <a:p>
            <a:pPr marL="91440">
              <a:lnSpc>
                <a:spcPct val="100000"/>
              </a:lnSpc>
              <a:spcBef>
                <a:spcPts val="320"/>
              </a:spcBef>
            </a:pPr>
            <a:r>
              <a:rPr sz="1800" b="1" spc="-30" dirty="0">
                <a:solidFill>
                  <a:srgbClr val="FF3300"/>
                </a:solidFill>
                <a:latin typeface="Trebuchet MS"/>
                <a:cs typeface="Trebuchet MS"/>
              </a:rPr>
              <a:t>Testing</a:t>
            </a:r>
            <a:r>
              <a:rPr sz="1800" b="1" spc="-20" dirty="0">
                <a:solidFill>
                  <a:srgbClr val="FF3300"/>
                </a:solidFill>
                <a:latin typeface="Trebuchet MS"/>
                <a:cs typeface="Trebuchet MS"/>
              </a:rPr>
              <a:t> </a:t>
            </a:r>
            <a:r>
              <a:rPr sz="1800" b="1" spc="-5" dirty="0">
                <a:solidFill>
                  <a:srgbClr val="FF3300"/>
                </a:solidFill>
                <a:latin typeface="Trebuchet MS"/>
                <a:cs typeface="Trebuchet MS"/>
              </a:rPr>
              <a:t>data</a:t>
            </a:r>
            <a:r>
              <a:rPr sz="1800" b="1" spc="-10" dirty="0">
                <a:solidFill>
                  <a:srgbClr val="FF3300"/>
                </a:solidFill>
                <a:latin typeface="Trebuchet MS"/>
                <a:cs typeface="Trebuchet MS"/>
              </a:rPr>
              <a:t> </a:t>
            </a:r>
            <a:r>
              <a:rPr sz="1800" b="1" dirty="0">
                <a:solidFill>
                  <a:srgbClr val="FF3300"/>
                </a:solidFill>
                <a:latin typeface="Trebuchet MS"/>
                <a:cs typeface="Trebuchet MS"/>
              </a:rPr>
              <a:t>or</a:t>
            </a:r>
            <a:r>
              <a:rPr sz="1800" b="1" spc="-30" dirty="0">
                <a:solidFill>
                  <a:srgbClr val="FF3300"/>
                </a:solidFill>
                <a:latin typeface="Trebuchet MS"/>
                <a:cs typeface="Trebuchet MS"/>
              </a:rPr>
              <a:t> </a:t>
            </a:r>
            <a:r>
              <a:rPr sz="1800" b="1" dirty="0">
                <a:solidFill>
                  <a:srgbClr val="FF3300"/>
                </a:solidFill>
                <a:latin typeface="Trebuchet MS"/>
                <a:cs typeface="Trebuchet MS"/>
              </a:rPr>
              <a:t>actual</a:t>
            </a:r>
            <a:r>
              <a:rPr sz="1800" b="1" spc="-15" dirty="0">
                <a:solidFill>
                  <a:srgbClr val="FF3300"/>
                </a:solidFill>
                <a:latin typeface="Trebuchet MS"/>
                <a:cs typeface="Trebuchet MS"/>
              </a:rPr>
              <a:t> </a:t>
            </a:r>
            <a:r>
              <a:rPr sz="1800" b="1" spc="-5" dirty="0">
                <a:solidFill>
                  <a:srgbClr val="FF3300"/>
                </a:solidFill>
                <a:latin typeface="Trebuchet MS"/>
                <a:cs typeface="Trebuchet MS"/>
              </a:rPr>
              <a:t>data</a:t>
            </a:r>
            <a:endParaRPr sz="1800">
              <a:latin typeface="Trebuchet MS"/>
              <a:cs typeface="Trebuchet MS"/>
            </a:endParaRPr>
          </a:p>
        </p:txBody>
      </p:sp>
      <p:grpSp>
        <p:nvGrpSpPr>
          <p:cNvPr id="28" name="object 28"/>
          <p:cNvGrpSpPr/>
          <p:nvPr/>
        </p:nvGrpSpPr>
        <p:grpSpPr>
          <a:xfrm>
            <a:off x="6277355" y="1412517"/>
            <a:ext cx="1139825" cy="938530"/>
            <a:chOff x="6277355" y="1412517"/>
            <a:chExt cx="1139825" cy="938530"/>
          </a:xfrm>
        </p:grpSpPr>
        <p:pic>
          <p:nvPicPr>
            <p:cNvPr id="29" name="object 29"/>
            <p:cNvPicPr/>
            <p:nvPr/>
          </p:nvPicPr>
          <p:blipFill>
            <a:blip r:embed="rId2" cstate="print"/>
            <a:stretch>
              <a:fillRect/>
            </a:stretch>
          </p:blipFill>
          <p:spPr>
            <a:xfrm>
              <a:off x="6845613" y="1412517"/>
              <a:ext cx="571177" cy="473645"/>
            </a:xfrm>
            <a:prstGeom prst="rect">
              <a:avLst/>
            </a:prstGeom>
          </p:spPr>
        </p:pic>
        <p:pic>
          <p:nvPicPr>
            <p:cNvPr id="30" name="object 30"/>
            <p:cNvPicPr/>
            <p:nvPr/>
          </p:nvPicPr>
          <p:blipFill>
            <a:blip r:embed="rId3" cstate="print"/>
            <a:stretch>
              <a:fillRect/>
            </a:stretch>
          </p:blipFill>
          <p:spPr>
            <a:xfrm>
              <a:off x="6277355" y="1490459"/>
              <a:ext cx="700277" cy="662190"/>
            </a:xfrm>
            <a:prstGeom prst="rect">
              <a:avLst/>
            </a:prstGeom>
          </p:spPr>
        </p:pic>
        <p:pic>
          <p:nvPicPr>
            <p:cNvPr id="31" name="object 31"/>
            <p:cNvPicPr/>
            <p:nvPr/>
          </p:nvPicPr>
          <p:blipFill>
            <a:blip r:embed="rId4" cstate="print"/>
            <a:stretch>
              <a:fillRect/>
            </a:stretch>
          </p:blipFill>
          <p:spPr>
            <a:xfrm>
              <a:off x="6623303" y="1638287"/>
              <a:ext cx="753630" cy="712482"/>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C390-AE94-4D3A-BCC1-A4232458E0A0}"/>
              </a:ext>
            </a:extLst>
          </p:cNvPr>
          <p:cNvSpPr>
            <a:spLocks noGrp="1"/>
          </p:cNvSpPr>
          <p:nvPr>
            <p:ph type="title"/>
          </p:nvPr>
        </p:nvSpPr>
        <p:spPr/>
        <p:txBody>
          <a:bodyPr/>
          <a:lstStyle/>
          <a:p>
            <a:r>
              <a:rPr lang="en-US" dirty="0"/>
              <a:t>Python Implementation</a:t>
            </a:r>
          </a:p>
        </p:txBody>
      </p:sp>
      <p:pic>
        <p:nvPicPr>
          <p:cNvPr id="5" name="Picture 4">
            <a:extLst>
              <a:ext uri="{FF2B5EF4-FFF2-40B4-BE49-F238E27FC236}">
                <a16:creationId xmlns:a16="http://schemas.microsoft.com/office/drawing/2014/main" id="{B04300CB-1FF6-45E1-B8AE-E43ABD8C20A5}"/>
              </a:ext>
            </a:extLst>
          </p:cNvPr>
          <p:cNvPicPr>
            <a:picLocks noChangeAspect="1"/>
          </p:cNvPicPr>
          <p:nvPr/>
        </p:nvPicPr>
        <p:blipFill>
          <a:blip r:embed="rId2"/>
          <a:stretch>
            <a:fillRect/>
          </a:stretch>
        </p:blipFill>
        <p:spPr>
          <a:xfrm>
            <a:off x="2438401" y="1385887"/>
            <a:ext cx="6677404" cy="4999313"/>
          </a:xfrm>
          <a:prstGeom prst="rect">
            <a:avLst/>
          </a:prstGeom>
        </p:spPr>
      </p:pic>
    </p:spTree>
    <p:extLst>
      <p:ext uri="{BB962C8B-B14F-4D97-AF65-F5344CB8AC3E}">
        <p14:creationId xmlns:p14="http://schemas.microsoft.com/office/powerpoint/2010/main" val="274825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37E70-F5DA-4358-8C10-A5091B33631F}"/>
              </a:ext>
            </a:extLst>
          </p:cNvPr>
          <p:cNvPicPr>
            <a:picLocks noChangeAspect="1"/>
          </p:cNvPicPr>
          <p:nvPr/>
        </p:nvPicPr>
        <p:blipFill>
          <a:blip r:embed="rId2"/>
          <a:stretch>
            <a:fillRect/>
          </a:stretch>
        </p:blipFill>
        <p:spPr>
          <a:xfrm>
            <a:off x="2286000" y="1045704"/>
            <a:ext cx="7315200" cy="1713847"/>
          </a:xfrm>
          <a:prstGeom prst="rect">
            <a:avLst/>
          </a:prstGeom>
        </p:spPr>
      </p:pic>
      <p:pic>
        <p:nvPicPr>
          <p:cNvPr id="7" name="Picture 6">
            <a:extLst>
              <a:ext uri="{FF2B5EF4-FFF2-40B4-BE49-F238E27FC236}">
                <a16:creationId xmlns:a16="http://schemas.microsoft.com/office/drawing/2014/main" id="{797AA5AA-B840-4E58-A6C6-442648EA2276}"/>
              </a:ext>
            </a:extLst>
          </p:cNvPr>
          <p:cNvPicPr>
            <a:picLocks noChangeAspect="1"/>
          </p:cNvPicPr>
          <p:nvPr/>
        </p:nvPicPr>
        <p:blipFill>
          <a:blip r:embed="rId3"/>
          <a:stretch>
            <a:fillRect/>
          </a:stretch>
        </p:blipFill>
        <p:spPr>
          <a:xfrm>
            <a:off x="2275002" y="4067813"/>
            <a:ext cx="2971800" cy="770927"/>
          </a:xfrm>
          <a:prstGeom prst="rect">
            <a:avLst/>
          </a:prstGeom>
        </p:spPr>
      </p:pic>
      <p:sp>
        <p:nvSpPr>
          <p:cNvPr id="9" name="TextBox 8">
            <a:extLst>
              <a:ext uri="{FF2B5EF4-FFF2-40B4-BE49-F238E27FC236}">
                <a16:creationId xmlns:a16="http://schemas.microsoft.com/office/drawing/2014/main" id="{D8010B1A-FE1F-4C8E-8A3F-90DD846CAF00}"/>
              </a:ext>
            </a:extLst>
          </p:cNvPr>
          <p:cNvSpPr txBox="1"/>
          <p:nvPr/>
        </p:nvSpPr>
        <p:spPr>
          <a:xfrm>
            <a:off x="1524000" y="2969691"/>
            <a:ext cx="10363200" cy="646331"/>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inter-bold"/>
              </a:rPr>
              <a:t>Predicting the Test Result:</a:t>
            </a:r>
            <a:r>
              <a:rPr lang="en-US" b="0" i="0" dirty="0">
                <a:solidFill>
                  <a:srgbClr val="000000"/>
                </a:solidFill>
                <a:effectLst/>
                <a:latin typeface="inter-regular"/>
              </a:rPr>
              <a:t> To predict the test set result, we will create a </a:t>
            </a:r>
            <a:r>
              <a:rPr lang="en-US" b="1" i="0" dirty="0" err="1">
                <a:solidFill>
                  <a:srgbClr val="000000"/>
                </a:solidFill>
                <a:effectLst/>
                <a:latin typeface="inter-bold"/>
              </a:rPr>
              <a:t>y_pred</a:t>
            </a:r>
            <a:r>
              <a:rPr lang="en-US" b="0" i="0" dirty="0">
                <a:solidFill>
                  <a:srgbClr val="000000"/>
                </a:solidFill>
                <a:effectLst/>
                <a:latin typeface="inter-regular"/>
              </a:rPr>
              <a:t> vector as we did in Logistic Regression. Below is the code for it:</a:t>
            </a:r>
          </a:p>
        </p:txBody>
      </p:sp>
      <p:pic>
        <p:nvPicPr>
          <p:cNvPr id="11" name="Picture 10">
            <a:extLst>
              <a:ext uri="{FF2B5EF4-FFF2-40B4-BE49-F238E27FC236}">
                <a16:creationId xmlns:a16="http://schemas.microsoft.com/office/drawing/2014/main" id="{B0AA0DC8-BB87-49A2-8BE2-89F2DC6AC4E0}"/>
              </a:ext>
            </a:extLst>
          </p:cNvPr>
          <p:cNvPicPr>
            <a:picLocks noChangeAspect="1"/>
          </p:cNvPicPr>
          <p:nvPr/>
        </p:nvPicPr>
        <p:blipFill>
          <a:blip r:embed="rId4"/>
          <a:stretch>
            <a:fillRect/>
          </a:stretch>
        </p:blipFill>
        <p:spPr>
          <a:xfrm>
            <a:off x="2168951" y="5486400"/>
            <a:ext cx="3810000" cy="990600"/>
          </a:xfrm>
          <a:prstGeom prst="rect">
            <a:avLst/>
          </a:prstGeom>
        </p:spPr>
      </p:pic>
      <p:sp>
        <p:nvSpPr>
          <p:cNvPr id="13" name="TextBox 12">
            <a:extLst>
              <a:ext uri="{FF2B5EF4-FFF2-40B4-BE49-F238E27FC236}">
                <a16:creationId xmlns:a16="http://schemas.microsoft.com/office/drawing/2014/main" id="{8162C00A-B7A4-4E1B-A904-531BEEB11BA3}"/>
              </a:ext>
            </a:extLst>
          </p:cNvPr>
          <p:cNvSpPr txBox="1"/>
          <p:nvPr/>
        </p:nvSpPr>
        <p:spPr>
          <a:xfrm>
            <a:off x="1600200" y="4977904"/>
            <a:ext cx="6094428" cy="369332"/>
          </a:xfrm>
          <a:prstGeom prst="rect">
            <a:avLst/>
          </a:prstGeom>
          <a:noFill/>
        </p:spPr>
        <p:txBody>
          <a:bodyPr wrap="square">
            <a:spAutoFit/>
          </a:bodyPr>
          <a:lstStyle/>
          <a:p>
            <a:r>
              <a:rPr lang="en-US" b="1" i="0" dirty="0">
                <a:solidFill>
                  <a:srgbClr val="000000"/>
                </a:solidFill>
                <a:effectLst/>
                <a:latin typeface="inter-bold"/>
              </a:rPr>
              <a:t>Creating the Confusion Matrix:</a:t>
            </a:r>
            <a:endParaRPr lang="en-US" dirty="0"/>
          </a:p>
        </p:txBody>
      </p:sp>
    </p:spTree>
    <p:extLst>
      <p:ext uri="{BB962C8B-B14F-4D97-AF65-F5344CB8AC3E}">
        <p14:creationId xmlns:p14="http://schemas.microsoft.com/office/powerpoint/2010/main" val="218512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5707" y="1225278"/>
            <a:ext cx="9240520" cy="3103245"/>
            <a:chOff x="1505707" y="1225278"/>
            <a:chExt cx="9240520" cy="3103245"/>
          </a:xfrm>
        </p:grpSpPr>
        <p:pic>
          <p:nvPicPr>
            <p:cNvPr id="3" name="object 3"/>
            <p:cNvPicPr/>
            <p:nvPr/>
          </p:nvPicPr>
          <p:blipFill>
            <a:blip r:embed="rId2" cstate="print"/>
            <a:stretch>
              <a:fillRect/>
            </a:stretch>
          </p:blipFill>
          <p:spPr>
            <a:xfrm>
              <a:off x="1505707" y="1225278"/>
              <a:ext cx="9240021" cy="3102899"/>
            </a:xfrm>
            <a:prstGeom prst="rect">
              <a:avLst/>
            </a:prstGeom>
          </p:spPr>
        </p:pic>
        <p:sp>
          <p:nvSpPr>
            <p:cNvPr id="4" name="object 4"/>
            <p:cNvSpPr/>
            <p:nvPr/>
          </p:nvSpPr>
          <p:spPr>
            <a:xfrm>
              <a:off x="1528572" y="1248155"/>
              <a:ext cx="9144000" cy="3007360"/>
            </a:xfrm>
            <a:custGeom>
              <a:avLst/>
              <a:gdLst/>
              <a:ahLst/>
              <a:cxnLst/>
              <a:rect l="l" t="t" r="r" b="b"/>
              <a:pathLst>
                <a:path w="9144000" h="3007360">
                  <a:moveTo>
                    <a:pt x="9144000" y="0"/>
                  </a:moveTo>
                  <a:lnTo>
                    <a:pt x="0" y="0"/>
                  </a:lnTo>
                  <a:lnTo>
                    <a:pt x="0" y="2663952"/>
                  </a:lnTo>
                  <a:lnTo>
                    <a:pt x="0" y="3006852"/>
                  </a:lnTo>
                  <a:lnTo>
                    <a:pt x="9144000" y="3006852"/>
                  </a:lnTo>
                  <a:lnTo>
                    <a:pt x="9144000" y="2663952"/>
                  </a:lnTo>
                  <a:lnTo>
                    <a:pt x="9144000"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528572" y="1248155"/>
            <a:ext cx="9144000" cy="3007360"/>
          </a:xfrm>
          <a:prstGeom prst="rect">
            <a:avLst/>
          </a:prstGeom>
          <a:ln w="12700">
            <a:solidFill>
              <a:srgbClr val="E0E0E0"/>
            </a:solidFill>
          </a:ln>
        </p:spPr>
        <p:txBody>
          <a:bodyPr vert="horz" wrap="square" lIns="0" tIns="676275" rIns="0" bIns="0" rtlCol="0">
            <a:spAutoFit/>
          </a:bodyPr>
          <a:lstStyle/>
          <a:p>
            <a:pPr algn="ctr">
              <a:lnSpc>
                <a:spcPct val="100000"/>
              </a:lnSpc>
              <a:spcBef>
                <a:spcPts val="5325"/>
              </a:spcBef>
            </a:pPr>
            <a:r>
              <a:rPr sz="6600" spc="-45" dirty="0"/>
              <a:t>Thank</a:t>
            </a:r>
            <a:r>
              <a:rPr sz="6600" spc="-170" dirty="0"/>
              <a:t> </a:t>
            </a:r>
            <a:r>
              <a:rPr sz="6600" spc="-190" dirty="0"/>
              <a:t>You</a:t>
            </a:r>
            <a:endParaRPr sz="6600"/>
          </a:p>
        </p:txBody>
      </p:sp>
      <p:sp>
        <p:nvSpPr>
          <p:cNvPr id="6" name="object 6"/>
          <p:cNvSpPr/>
          <p:nvPr/>
        </p:nvSpPr>
        <p:spPr>
          <a:xfrm>
            <a:off x="2487167" y="3912108"/>
            <a:ext cx="7226934" cy="685800"/>
          </a:xfrm>
          <a:custGeom>
            <a:avLst/>
            <a:gdLst/>
            <a:ahLst/>
            <a:cxnLst/>
            <a:rect l="l" t="t" r="r" b="b"/>
            <a:pathLst>
              <a:path w="7226934" h="685800">
                <a:moveTo>
                  <a:pt x="7226808" y="0"/>
                </a:moveTo>
                <a:lnTo>
                  <a:pt x="0" y="0"/>
                </a:lnTo>
                <a:lnTo>
                  <a:pt x="0" y="685800"/>
                </a:lnTo>
                <a:lnTo>
                  <a:pt x="7226808" y="685800"/>
                </a:lnTo>
                <a:lnTo>
                  <a:pt x="7226808" y="0"/>
                </a:lnTo>
                <a:close/>
              </a:path>
            </a:pathLst>
          </a:custGeom>
          <a:solidFill>
            <a:srgbClr val="EC7C30"/>
          </a:solid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79F9-542C-48FA-80E6-1B1AEF0FE2BC}"/>
              </a:ext>
            </a:extLst>
          </p:cNvPr>
          <p:cNvSpPr>
            <a:spLocks noGrp="1"/>
          </p:cNvSpPr>
          <p:nvPr>
            <p:ph type="title"/>
          </p:nvPr>
        </p:nvSpPr>
        <p:spPr>
          <a:xfrm>
            <a:off x="4724400" y="457200"/>
            <a:ext cx="6039611" cy="696594"/>
          </a:xfrm>
        </p:spPr>
        <p:txBody>
          <a:bodyPr/>
          <a:lstStyle/>
          <a:p>
            <a:r>
              <a:rPr lang="en-US" dirty="0"/>
              <a:t>Question 1</a:t>
            </a:r>
          </a:p>
        </p:txBody>
      </p:sp>
      <p:sp>
        <p:nvSpPr>
          <p:cNvPr id="3" name="Text Placeholder 2">
            <a:extLst>
              <a:ext uri="{FF2B5EF4-FFF2-40B4-BE49-F238E27FC236}">
                <a16:creationId xmlns:a16="http://schemas.microsoft.com/office/drawing/2014/main" id="{64C6F8F2-F97E-4A84-979C-589B383EB656}"/>
              </a:ext>
            </a:extLst>
          </p:cNvPr>
          <p:cNvSpPr>
            <a:spLocks noGrp="1"/>
          </p:cNvSpPr>
          <p:nvPr>
            <p:ph type="body" idx="1"/>
          </p:nvPr>
        </p:nvSpPr>
        <p:spPr>
          <a:xfrm>
            <a:off x="1600200" y="1524000"/>
            <a:ext cx="8460232" cy="1231106"/>
          </a:xfrm>
        </p:spPr>
        <p:txBody>
          <a:bodyPr/>
          <a:lstStyle/>
          <a:p>
            <a:r>
              <a:rPr lang="en-US" dirty="0"/>
              <a:t>A company wants to classify a </a:t>
            </a:r>
            <a:r>
              <a:rPr lang="en-US" b="1" dirty="0"/>
              <a:t>new customer</a:t>
            </a:r>
            <a:r>
              <a:rPr lang="en-US" dirty="0"/>
              <a:t> based on their </a:t>
            </a:r>
            <a:r>
              <a:rPr lang="en-US" b="1" dirty="0"/>
              <a:t>annual income and spending score</a:t>
            </a:r>
            <a:r>
              <a:rPr lang="en-US" dirty="0"/>
              <a:t>. The existing dataset consists of customers labeled as </a:t>
            </a:r>
            <a:r>
              <a:rPr lang="en-US" b="1" dirty="0"/>
              <a:t>"Low Spender"</a:t>
            </a:r>
            <a:r>
              <a:rPr lang="en-US" dirty="0"/>
              <a:t> or </a:t>
            </a:r>
            <a:r>
              <a:rPr lang="en-US" b="1" dirty="0"/>
              <a:t>"High Spender"</a:t>
            </a:r>
            <a:r>
              <a:rPr lang="en-US" dirty="0"/>
              <a:t>. The given dataset includes five existing customers, and we will classify a new customer using </a:t>
            </a:r>
            <a:r>
              <a:rPr lang="en-US" b="1" dirty="0"/>
              <a:t>KNN with k=3. </a:t>
            </a:r>
            <a:endParaRPr lang="en-US" dirty="0"/>
          </a:p>
        </p:txBody>
      </p:sp>
      <p:pic>
        <p:nvPicPr>
          <p:cNvPr id="5" name="Picture 4">
            <a:extLst>
              <a:ext uri="{FF2B5EF4-FFF2-40B4-BE49-F238E27FC236}">
                <a16:creationId xmlns:a16="http://schemas.microsoft.com/office/drawing/2014/main" id="{166260BD-5956-4402-941B-D85A4BF70186}"/>
              </a:ext>
            </a:extLst>
          </p:cNvPr>
          <p:cNvPicPr>
            <a:picLocks noChangeAspect="1"/>
          </p:cNvPicPr>
          <p:nvPr/>
        </p:nvPicPr>
        <p:blipFill>
          <a:blip r:embed="rId2"/>
          <a:stretch>
            <a:fillRect/>
          </a:stretch>
        </p:blipFill>
        <p:spPr>
          <a:xfrm>
            <a:off x="1600200" y="3200400"/>
            <a:ext cx="8010525" cy="2609850"/>
          </a:xfrm>
          <a:prstGeom prst="rect">
            <a:avLst/>
          </a:prstGeom>
        </p:spPr>
      </p:pic>
    </p:spTree>
    <p:extLst>
      <p:ext uri="{BB962C8B-B14F-4D97-AF65-F5344CB8AC3E}">
        <p14:creationId xmlns:p14="http://schemas.microsoft.com/office/powerpoint/2010/main" val="1403910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94D9-CC39-430C-82FB-C7CE6033D411}"/>
              </a:ext>
            </a:extLst>
          </p:cNvPr>
          <p:cNvSpPr>
            <a:spLocks noGrp="1"/>
          </p:cNvSpPr>
          <p:nvPr>
            <p:ph type="title"/>
          </p:nvPr>
        </p:nvSpPr>
        <p:spPr>
          <a:xfrm>
            <a:off x="4343400" y="478663"/>
            <a:ext cx="6039611" cy="696594"/>
          </a:xfrm>
        </p:spPr>
        <p:txBody>
          <a:bodyPr/>
          <a:lstStyle/>
          <a:p>
            <a:r>
              <a:rPr lang="en-US" dirty="0"/>
              <a:t>Question 2</a:t>
            </a:r>
          </a:p>
        </p:txBody>
      </p:sp>
      <p:sp>
        <p:nvSpPr>
          <p:cNvPr id="3" name="Text Placeholder 2">
            <a:extLst>
              <a:ext uri="{FF2B5EF4-FFF2-40B4-BE49-F238E27FC236}">
                <a16:creationId xmlns:a16="http://schemas.microsoft.com/office/drawing/2014/main" id="{721AC4CF-2011-415F-A230-A8584581FF67}"/>
              </a:ext>
            </a:extLst>
          </p:cNvPr>
          <p:cNvSpPr>
            <a:spLocks noGrp="1"/>
          </p:cNvSpPr>
          <p:nvPr>
            <p:ph type="body" idx="1"/>
          </p:nvPr>
        </p:nvSpPr>
        <p:spPr>
          <a:xfrm>
            <a:off x="1524000" y="1752600"/>
            <a:ext cx="8460232" cy="923330"/>
          </a:xfrm>
        </p:spPr>
        <p:txBody>
          <a:bodyPr/>
          <a:lstStyle/>
          <a:p>
            <a:r>
              <a:rPr lang="en-US" dirty="0"/>
              <a:t>A doctor wants to classify a new patient as </a:t>
            </a:r>
            <a:r>
              <a:rPr lang="en-US" b="1" dirty="0"/>
              <a:t>Diabetic (1)</a:t>
            </a:r>
            <a:r>
              <a:rPr lang="en-US" dirty="0"/>
              <a:t> or </a:t>
            </a:r>
            <a:r>
              <a:rPr lang="en-US" b="1" dirty="0"/>
              <a:t>Non-Diabetic (0)</a:t>
            </a:r>
            <a:r>
              <a:rPr lang="en-US" dirty="0"/>
              <a:t> based on their </a:t>
            </a:r>
            <a:r>
              <a:rPr lang="en-US" b="1" dirty="0"/>
              <a:t>Glucose Level</a:t>
            </a:r>
            <a:r>
              <a:rPr lang="en-US" dirty="0"/>
              <a:t> and </a:t>
            </a:r>
            <a:r>
              <a:rPr lang="en-US" b="1" dirty="0"/>
              <a:t>BMI</a:t>
            </a:r>
            <a:r>
              <a:rPr lang="en-US" dirty="0"/>
              <a:t>. The dataset consists of </a:t>
            </a:r>
            <a:r>
              <a:rPr lang="en-US" b="1" dirty="0"/>
              <a:t>five patients</a:t>
            </a:r>
            <a:r>
              <a:rPr lang="en-US" dirty="0"/>
              <a:t>, and we will classify a new patient using </a:t>
            </a:r>
            <a:r>
              <a:rPr lang="en-US" b="1" dirty="0"/>
              <a:t>KNN with k=3. </a:t>
            </a:r>
            <a:endParaRPr lang="en-US" dirty="0"/>
          </a:p>
        </p:txBody>
      </p:sp>
      <p:pic>
        <p:nvPicPr>
          <p:cNvPr id="5" name="Picture 4">
            <a:extLst>
              <a:ext uri="{FF2B5EF4-FFF2-40B4-BE49-F238E27FC236}">
                <a16:creationId xmlns:a16="http://schemas.microsoft.com/office/drawing/2014/main" id="{5DF1A920-C193-4EE8-8A65-AD42CEB3CD6D}"/>
              </a:ext>
            </a:extLst>
          </p:cNvPr>
          <p:cNvPicPr>
            <a:picLocks noChangeAspect="1"/>
          </p:cNvPicPr>
          <p:nvPr/>
        </p:nvPicPr>
        <p:blipFill>
          <a:blip r:embed="rId2"/>
          <a:stretch>
            <a:fillRect/>
          </a:stretch>
        </p:blipFill>
        <p:spPr>
          <a:xfrm>
            <a:off x="1905000" y="3253273"/>
            <a:ext cx="8001000" cy="2600325"/>
          </a:xfrm>
          <a:prstGeom prst="rect">
            <a:avLst/>
          </a:prstGeom>
        </p:spPr>
      </p:pic>
    </p:spTree>
    <p:extLst>
      <p:ext uri="{BB962C8B-B14F-4D97-AF65-F5344CB8AC3E}">
        <p14:creationId xmlns:p14="http://schemas.microsoft.com/office/powerpoint/2010/main" val="995677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05C8-BA54-493F-BC36-6F5C43C7AC75}"/>
              </a:ext>
            </a:extLst>
          </p:cNvPr>
          <p:cNvSpPr>
            <a:spLocks noGrp="1"/>
          </p:cNvSpPr>
          <p:nvPr>
            <p:ph type="title"/>
          </p:nvPr>
        </p:nvSpPr>
        <p:spPr>
          <a:xfrm>
            <a:off x="304800" y="326709"/>
            <a:ext cx="6039611" cy="696594"/>
          </a:xfrm>
        </p:spPr>
        <p:txBody>
          <a:bodyPr/>
          <a:lstStyle/>
          <a:p>
            <a:r>
              <a:rPr lang="en-US" dirty="0" err="1"/>
              <a:t>Solution_Qus</a:t>
            </a:r>
            <a:r>
              <a:rPr lang="en-US" dirty="0"/>
              <a:t> 1</a:t>
            </a:r>
          </a:p>
        </p:txBody>
      </p:sp>
      <p:pic>
        <p:nvPicPr>
          <p:cNvPr id="5" name="Picture 4">
            <a:extLst>
              <a:ext uri="{FF2B5EF4-FFF2-40B4-BE49-F238E27FC236}">
                <a16:creationId xmlns:a16="http://schemas.microsoft.com/office/drawing/2014/main" id="{E0165C1A-01CC-4535-9F96-B519B1AB438E}"/>
              </a:ext>
            </a:extLst>
          </p:cNvPr>
          <p:cNvPicPr>
            <a:picLocks noChangeAspect="1"/>
          </p:cNvPicPr>
          <p:nvPr/>
        </p:nvPicPr>
        <p:blipFill>
          <a:blip r:embed="rId2"/>
          <a:stretch>
            <a:fillRect/>
          </a:stretch>
        </p:blipFill>
        <p:spPr>
          <a:xfrm>
            <a:off x="2819400" y="1241623"/>
            <a:ext cx="6858000" cy="1970804"/>
          </a:xfrm>
          <a:prstGeom prst="rect">
            <a:avLst/>
          </a:prstGeom>
        </p:spPr>
      </p:pic>
      <p:pic>
        <p:nvPicPr>
          <p:cNvPr id="7" name="Picture 6">
            <a:extLst>
              <a:ext uri="{FF2B5EF4-FFF2-40B4-BE49-F238E27FC236}">
                <a16:creationId xmlns:a16="http://schemas.microsoft.com/office/drawing/2014/main" id="{E0555780-B98D-44C9-8751-22573F31107A}"/>
              </a:ext>
            </a:extLst>
          </p:cNvPr>
          <p:cNvPicPr>
            <a:picLocks noChangeAspect="1"/>
          </p:cNvPicPr>
          <p:nvPr/>
        </p:nvPicPr>
        <p:blipFill>
          <a:blip r:embed="rId3"/>
          <a:stretch>
            <a:fillRect/>
          </a:stretch>
        </p:blipFill>
        <p:spPr>
          <a:xfrm>
            <a:off x="2819400" y="4298952"/>
            <a:ext cx="6934200" cy="2028512"/>
          </a:xfrm>
          <a:prstGeom prst="rect">
            <a:avLst/>
          </a:prstGeom>
        </p:spPr>
      </p:pic>
      <p:sp>
        <p:nvSpPr>
          <p:cNvPr id="8" name="Title 1">
            <a:extLst>
              <a:ext uri="{FF2B5EF4-FFF2-40B4-BE49-F238E27FC236}">
                <a16:creationId xmlns:a16="http://schemas.microsoft.com/office/drawing/2014/main" id="{DE5F99E4-750A-46C6-AA4B-7C5D960E6CEA}"/>
              </a:ext>
            </a:extLst>
          </p:cNvPr>
          <p:cNvSpPr txBox="1">
            <a:spLocks/>
          </p:cNvSpPr>
          <p:nvPr/>
        </p:nvSpPr>
        <p:spPr>
          <a:xfrm>
            <a:off x="304799" y="3297277"/>
            <a:ext cx="6039611" cy="696594"/>
          </a:xfrm>
          <a:prstGeom prst="rect">
            <a:avLst/>
          </a:prstGeom>
        </p:spPr>
        <p:txBody>
          <a:bodyPr wrap="square" lIns="0" tIns="0" rIns="0" bIns="0">
            <a:spAutoFit/>
          </a:bodyPr>
          <a:lstStyle>
            <a:lvl1pPr>
              <a:defRPr sz="4400" b="0" i="0">
                <a:solidFill>
                  <a:schemeClr val="tx1"/>
                </a:solidFill>
                <a:latin typeface="Calibri Light"/>
                <a:ea typeface="+mj-ea"/>
                <a:cs typeface="Calibri Light"/>
              </a:defRPr>
            </a:lvl1pPr>
          </a:lstStyle>
          <a:p>
            <a:r>
              <a:rPr lang="en-US" kern="0" dirty="0" err="1"/>
              <a:t>Solution_Qus</a:t>
            </a:r>
            <a:r>
              <a:rPr lang="en-US" kern="0" dirty="0"/>
              <a:t> 2</a:t>
            </a:r>
          </a:p>
        </p:txBody>
      </p:sp>
    </p:spTree>
    <p:extLst>
      <p:ext uri="{BB962C8B-B14F-4D97-AF65-F5344CB8AC3E}">
        <p14:creationId xmlns:p14="http://schemas.microsoft.com/office/powerpoint/2010/main" val="73310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4480" y="85470"/>
            <a:ext cx="7546975" cy="696595"/>
          </a:xfrm>
          <a:prstGeom prst="rect">
            <a:avLst/>
          </a:prstGeom>
        </p:spPr>
        <p:txBody>
          <a:bodyPr vert="horz" wrap="square" lIns="0" tIns="12700" rIns="0" bIns="0" rtlCol="0">
            <a:spAutoFit/>
          </a:bodyPr>
          <a:lstStyle/>
          <a:p>
            <a:pPr marL="12700">
              <a:lnSpc>
                <a:spcPct val="100000"/>
              </a:lnSpc>
              <a:spcBef>
                <a:spcPts val="100"/>
              </a:spcBef>
            </a:pPr>
            <a:r>
              <a:rPr spc="-45" dirty="0"/>
              <a:t>Imputation</a:t>
            </a:r>
            <a:r>
              <a:rPr spc="-114" dirty="0"/>
              <a:t> </a:t>
            </a:r>
            <a:r>
              <a:rPr spc="-15" dirty="0"/>
              <a:t>of</a:t>
            </a:r>
            <a:r>
              <a:rPr spc="-80" dirty="0"/>
              <a:t> </a:t>
            </a:r>
            <a:r>
              <a:rPr spc="-30" dirty="0"/>
              <a:t>Missing</a:t>
            </a:r>
            <a:r>
              <a:rPr spc="-110" dirty="0"/>
              <a:t> </a:t>
            </a:r>
            <a:r>
              <a:rPr spc="-50" dirty="0"/>
              <a:t>Data</a:t>
            </a:r>
            <a:r>
              <a:rPr spc="-95" dirty="0"/>
              <a:t> </a:t>
            </a:r>
            <a:r>
              <a:rPr spc="-25" dirty="0"/>
              <a:t>(Basic)</a:t>
            </a:r>
          </a:p>
        </p:txBody>
      </p:sp>
      <p:sp>
        <p:nvSpPr>
          <p:cNvPr id="3" name="object 3"/>
          <p:cNvSpPr txBox="1"/>
          <p:nvPr/>
        </p:nvSpPr>
        <p:spPr>
          <a:xfrm>
            <a:off x="1233932" y="914146"/>
            <a:ext cx="8889365" cy="1668145"/>
          </a:xfrm>
          <a:prstGeom prst="rect">
            <a:avLst/>
          </a:prstGeom>
        </p:spPr>
        <p:txBody>
          <a:bodyPr vert="horz" wrap="square" lIns="0" tIns="60960" rIns="0" bIns="0" rtlCol="0">
            <a:spAutoFit/>
          </a:bodyPr>
          <a:lstStyle/>
          <a:p>
            <a:pPr marL="241300" marR="5080" indent="-228600">
              <a:lnSpc>
                <a:spcPts val="3020"/>
              </a:lnSpc>
              <a:spcBef>
                <a:spcPts val="480"/>
              </a:spcBef>
              <a:buFont typeface="Arial MT"/>
              <a:buChar char="•"/>
              <a:tabLst>
                <a:tab pos="241300" algn="l"/>
              </a:tabLst>
            </a:pPr>
            <a:r>
              <a:rPr sz="2800" u="heavy" spc="-10" dirty="0">
                <a:uFill>
                  <a:solidFill>
                    <a:srgbClr val="000000"/>
                  </a:solidFill>
                </a:uFill>
                <a:latin typeface="Calibri"/>
                <a:cs typeface="Calibri"/>
              </a:rPr>
              <a:t>Imputation</a:t>
            </a:r>
            <a:r>
              <a:rPr sz="2800" spc="15" dirty="0">
                <a:latin typeface="Calibri"/>
                <a:cs typeface="Calibri"/>
              </a:rPr>
              <a:t> </a:t>
            </a:r>
            <a:r>
              <a:rPr sz="2800" spc="-5" dirty="0">
                <a:latin typeface="Calibri"/>
                <a:cs typeface="Calibri"/>
              </a:rPr>
              <a:t>is</a:t>
            </a:r>
            <a:r>
              <a:rPr sz="2800" dirty="0">
                <a:latin typeface="Calibri"/>
                <a:cs typeface="Calibri"/>
              </a:rPr>
              <a:t> </a:t>
            </a:r>
            <a:r>
              <a:rPr sz="2800" spc="-5" dirty="0">
                <a:latin typeface="Calibri"/>
                <a:cs typeface="Calibri"/>
              </a:rPr>
              <a:t>a</a:t>
            </a:r>
            <a:r>
              <a:rPr sz="2800" spc="5" dirty="0">
                <a:latin typeface="Calibri"/>
                <a:cs typeface="Calibri"/>
              </a:rPr>
              <a:t> </a:t>
            </a:r>
            <a:r>
              <a:rPr sz="2800" spc="-10" dirty="0">
                <a:latin typeface="Calibri"/>
                <a:cs typeface="Calibri"/>
              </a:rPr>
              <a:t>term</a:t>
            </a:r>
            <a:r>
              <a:rPr sz="2800" dirty="0">
                <a:latin typeface="Calibri"/>
                <a:cs typeface="Calibri"/>
              </a:rPr>
              <a:t> </a:t>
            </a:r>
            <a:r>
              <a:rPr sz="2800" spc="-10" dirty="0">
                <a:latin typeface="Calibri"/>
                <a:cs typeface="Calibri"/>
              </a:rPr>
              <a:t>that</a:t>
            </a:r>
            <a:r>
              <a:rPr sz="2800" spc="10" dirty="0">
                <a:latin typeface="Calibri"/>
                <a:cs typeface="Calibri"/>
              </a:rPr>
              <a:t> </a:t>
            </a:r>
            <a:r>
              <a:rPr sz="2800" spc="-10" dirty="0">
                <a:latin typeface="Calibri"/>
                <a:cs typeface="Calibri"/>
              </a:rPr>
              <a:t>denotes</a:t>
            </a:r>
            <a:r>
              <a:rPr sz="2800" spc="10" dirty="0">
                <a:latin typeface="Calibri"/>
                <a:cs typeface="Calibri"/>
              </a:rPr>
              <a:t> </a:t>
            </a:r>
            <a:r>
              <a:rPr sz="2800" spc="-5" dirty="0">
                <a:latin typeface="Calibri"/>
                <a:cs typeface="Calibri"/>
              </a:rPr>
              <a:t>a</a:t>
            </a:r>
            <a:r>
              <a:rPr sz="2800" dirty="0">
                <a:latin typeface="Calibri"/>
                <a:cs typeface="Calibri"/>
              </a:rPr>
              <a:t> </a:t>
            </a:r>
            <a:r>
              <a:rPr sz="2800" spc="-20" dirty="0">
                <a:latin typeface="Calibri"/>
                <a:cs typeface="Calibri"/>
              </a:rPr>
              <a:t>procedure</a:t>
            </a:r>
            <a:r>
              <a:rPr sz="2800" spc="25" dirty="0">
                <a:latin typeface="Calibri"/>
                <a:cs typeface="Calibri"/>
              </a:rPr>
              <a:t> </a:t>
            </a:r>
            <a:r>
              <a:rPr sz="2800" spc="-10" dirty="0">
                <a:latin typeface="Calibri"/>
                <a:cs typeface="Calibri"/>
              </a:rPr>
              <a:t>that</a:t>
            </a:r>
            <a:r>
              <a:rPr sz="2800" spc="10" dirty="0">
                <a:latin typeface="Calibri"/>
                <a:cs typeface="Calibri"/>
              </a:rPr>
              <a:t> </a:t>
            </a:r>
            <a:r>
              <a:rPr sz="2800" spc="-10" dirty="0">
                <a:latin typeface="Calibri"/>
                <a:cs typeface="Calibri"/>
              </a:rPr>
              <a:t>replaces </a:t>
            </a:r>
            <a:r>
              <a:rPr sz="2800" spc="-620" dirty="0">
                <a:latin typeface="Calibri"/>
                <a:cs typeface="Calibri"/>
              </a:rPr>
              <a:t> </a:t>
            </a:r>
            <a:r>
              <a:rPr sz="2800" spc="-5" dirty="0">
                <a:latin typeface="Calibri"/>
                <a:cs typeface="Calibri"/>
              </a:rPr>
              <a:t>the</a:t>
            </a:r>
            <a:r>
              <a:rPr sz="2800" spc="-10" dirty="0">
                <a:latin typeface="Calibri"/>
                <a:cs typeface="Calibri"/>
              </a:rPr>
              <a:t> </a:t>
            </a:r>
            <a:r>
              <a:rPr sz="2800" spc="-5" dirty="0">
                <a:latin typeface="Calibri"/>
                <a:cs typeface="Calibri"/>
              </a:rPr>
              <a:t>missing</a:t>
            </a:r>
            <a:r>
              <a:rPr sz="2800" spc="25" dirty="0">
                <a:latin typeface="Calibri"/>
                <a:cs typeface="Calibri"/>
              </a:rPr>
              <a:t> </a:t>
            </a:r>
            <a:r>
              <a:rPr sz="2800" spc="-10" dirty="0">
                <a:latin typeface="Calibri"/>
                <a:cs typeface="Calibri"/>
              </a:rPr>
              <a:t>values</a:t>
            </a:r>
            <a:r>
              <a:rPr sz="2800" spc="10" dirty="0">
                <a:latin typeface="Calibri"/>
                <a:cs typeface="Calibri"/>
              </a:rPr>
              <a:t> </a:t>
            </a:r>
            <a:r>
              <a:rPr sz="2800" spc="-5" dirty="0">
                <a:latin typeface="Calibri"/>
                <a:cs typeface="Calibri"/>
              </a:rPr>
              <a:t>in a </a:t>
            </a:r>
            <a:r>
              <a:rPr sz="2800" spc="-15" dirty="0">
                <a:latin typeface="Calibri"/>
                <a:cs typeface="Calibri"/>
              </a:rPr>
              <a:t>dataset</a:t>
            </a:r>
            <a:r>
              <a:rPr sz="2800" spc="-5" dirty="0">
                <a:latin typeface="Calibri"/>
                <a:cs typeface="Calibri"/>
              </a:rPr>
              <a:t> </a:t>
            </a:r>
            <a:r>
              <a:rPr sz="2800" spc="-15" dirty="0">
                <a:latin typeface="Calibri"/>
                <a:cs typeface="Calibri"/>
              </a:rPr>
              <a:t>by</a:t>
            </a:r>
            <a:r>
              <a:rPr sz="2800" dirty="0">
                <a:latin typeface="Calibri"/>
                <a:cs typeface="Calibri"/>
              </a:rPr>
              <a:t> </a:t>
            </a:r>
            <a:r>
              <a:rPr sz="2800" spc="-5" dirty="0">
                <a:latin typeface="Calibri"/>
                <a:cs typeface="Calibri"/>
              </a:rPr>
              <a:t>some</a:t>
            </a:r>
            <a:r>
              <a:rPr sz="2800" spc="5" dirty="0">
                <a:latin typeface="Calibri"/>
                <a:cs typeface="Calibri"/>
              </a:rPr>
              <a:t> </a:t>
            </a:r>
            <a:r>
              <a:rPr sz="2800" spc="-10" dirty="0">
                <a:latin typeface="Calibri"/>
                <a:cs typeface="Calibri"/>
              </a:rPr>
              <a:t>plausible</a:t>
            </a:r>
            <a:r>
              <a:rPr sz="2800" spc="35" dirty="0">
                <a:latin typeface="Calibri"/>
                <a:cs typeface="Calibri"/>
              </a:rPr>
              <a:t> </a:t>
            </a:r>
            <a:r>
              <a:rPr sz="2800" spc="-10" dirty="0">
                <a:latin typeface="Calibri"/>
                <a:cs typeface="Calibri"/>
              </a:rPr>
              <a:t>values</a:t>
            </a:r>
            <a:endParaRPr sz="2800">
              <a:latin typeface="Calibri"/>
              <a:cs typeface="Calibri"/>
            </a:endParaRPr>
          </a:p>
          <a:p>
            <a:pPr marL="698500" marR="62230" lvl="1" indent="-228600">
              <a:lnSpc>
                <a:spcPts val="3020"/>
              </a:lnSpc>
              <a:spcBef>
                <a:spcPts val="515"/>
              </a:spcBef>
              <a:buFont typeface="Arial MT"/>
              <a:buChar char="•"/>
              <a:tabLst>
                <a:tab pos="698500" algn="l"/>
              </a:tabLst>
            </a:pPr>
            <a:r>
              <a:rPr sz="2800" spc="-5" dirty="0">
                <a:latin typeface="Calibri"/>
                <a:cs typeface="Calibri"/>
              </a:rPr>
              <a:t>i.e.,</a:t>
            </a:r>
            <a:r>
              <a:rPr sz="2800" spc="15" dirty="0">
                <a:latin typeface="Calibri"/>
                <a:cs typeface="Calibri"/>
              </a:rPr>
              <a:t> </a:t>
            </a:r>
            <a:r>
              <a:rPr sz="2800" spc="-15" dirty="0">
                <a:latin typeface="Calibri"/>
                <a:cs typeface="Calibri"/>
              </a:rPr>
              <a:t>by</a:t>
            </a:r>
            <a:r>
              <a:rPr sz="2800" spc="15" dirty="0">
                <a:latin typeface="Calibri"/>
                <a:cs typeface="Calibri"/>
              </a:rPr>
              <a:t> </a:t>
            </a:r>
            <a:r>
              <a:rPr sz="2800" spc="-10" dirty="0">
                <a:latin typeface="Calibri"/>
                <a:cs typeface="Calibri"/>
              </a:rPr>
              <a:t>considering</a:t>
            </a:r>
            <a:r>
              <a:rPr sz="2800" spc="40" dirty="0">
                <a:latin typeface="Calibri"/>
                <a:cs typeface="Calibri"/>
              </a:rPr>
              <a:t> </a:t>
            </a:r>
            <a:r>
              <a:rPr sz="2800" spc="-15" dirty="0">
                <a:latin typeface="Calibri"/>
                <a:cs typeface="Calibri"/>
              </a:rPr>
              <a:t>relationship</a:t>
            </a:r>
            <a:r>
              <a:rPr sz="2800" spc="40" dirty="0">
                <a:latin typeface="Calibri"/>
                <a:cs typeface="Calibri"/>
              </a:rPr>
              <a:t> </a:t>
            </a:r>
            <a:r>
              <a:rPr sz="2800" spc="-5" dirty="0">
                <a:latin typeface="Calibri"/>
                <a:cs typeface="Calibri"/>
              </a:rPr>
              <a:t>among</a:t>
            </a:r>
            <a:r>
              <a:rPr sz="2800" spc="10" dirty="0">
                <a:latin typeface="Calibri"/>
                <a:cs typeface="Calibri"/>
              </a:rPr>
              <a:t> </a:t>
            </a:r>
            <a:r>
              <a:rPr sz="2800" spc="-20" dirty="0">
                <a:latin typeface="Calibri"/>
                <a:cs typeface="Calibri"/>
              </a:rPr>
              <a:t>correlated</a:t>
            </a:r>
            <a:r>
              <a:rPr sz="2800" spc="10" dirty="0">
                <a:latin typeface="Calibri"/>
                <a:cs typeface="Calibri"/>
              </a:rPr>
              <a:t> </a:t>
            </a:r>
            <a:r>
              <a:rPr sz="2800" spc="-10" dirty="0">
                <a:latin typeface="Calibri"/>
                <a:cs typeface="Calibri"/>
              </a:rPr>
              <a:t>values </a:t>
            </a:r>
            <a:r>
              <a:rPr sz="2800" spc="-620" dirty="0">
                <a:latin typeface="Calibri"/>
                <a:cs typeface="Calibri"/>
              </a:rPr>
              <a:t> </a:t>
            </a:r>
            <a:r>
              <a:rPr sz="2800" spc="-5" dirty="0">
                <a:latin typeface="Calibri"/>
                <a:cs typeface="Calibri"/>
              </a:rPr>
              <a:t>among the</a:t>
            </a:r>
            <a:r>
              <a:rPr sz="2800" spc="5" dirty="0">
                <a:latin typeface="Calibri"/>
                <a:cs typeface="Calibri"/>
              </a:rPr>
              <a:t> </a:t>
            </a:r>
            <a:r>
              <a:rPr sz="2800" spc="-15" dirty="0">
                <a:latin typeface="Calibri"/>
                <a:cs typeface="Calibri"/>
              </a:rPr>
              <a:t>attributes</a:t>
            </a:r>
            <a:r>
              <a:rPr sz="2800" spc="20" dirty="0">
                <a:latin typeface="Calibri"/>
                <a:cs typeface="Calibri"/>
              </a:rPr>
              <a:t> </a:t>
            </a:r>
            <a:r>
              <a:rPr sz="2800" spc="-5" dirty="0">
                <a:latin typeface="Calibri"/>
                <a:cs typeface="Calibri"/>
              </a:rPr>
              <a:t>of </a:t>
            </a:r>
            <a:r>
              <a:rPr sz="2800" spc="-10" dirty="0">
                <a:latin typeface="Calibri"/>
                <a:cs typeface="Calibri"/>
              </a:rPr>
              <a:t>the</a:t>
            </a:r>
            <a:r>
              <a:rPr sz="2800" spc="15" dirty="0">
                <a:latin typeface="Calibri"/>
                <a:cs typeface="Calibri"/>
              </a:rPr>
              <a:t> </a:t>
            </a:r>
            <a:r>
              <a:rPr sz="2800" spc="-15" dirty="0">
                <a:latin typeface="Calibri"/>
                <a:cs typeface="Calibri"/>
              </a:rPr>
              <a:t>dataset.</a:t>
            </a:r>
            <a:endParaRPr sz="2800">
              <a:latin typeface="Calibri"/>
              <a:cs typeface="Calibri"/>
            </a:endParaRPr>
          </a:p>
        </p:txBody>
      </p:sp>
      <p:graphicFrame>
        <p:nvGraphicFramePr>
          <p:cNvPr id="4" name="object 4"/>
          <p:cNvGraphicFramePr>
            <a:graphicFrameLocks noGrp="1"/>
          </p:cNvGraphicFramePr>
          <p:nvPr/>
        </p:nvGraphicFramePr>
        <p:xfrm>
          <a:off x="2113787" y="3689603"/>
          <a:ext cx="5289549" cy="2009909"/>
        </p:xfrm>
        <a:graphic>
          <a:graphicData uri="http://schemas.openxmlformats.org/drawingml/2006/table">
            <a:tbl>
              <a:tblPr firstRow="1" bandRow="1">
                <a:tableStyleId>{2D5ABB26-0587-4C30-8999-92F81FD0307C}</a:tableStyleId>
              </a:tblPr>
              <a:tblGrid>
                <a:gridCol w="1339850">
                  <a:extLst>
                    <a:ext uri="{9D8B030D-6E8A-4147-A177-3AD203B41FA5}">
                      <a16:colId xmlns:a16="http://schemas.microsoft.com/office/drawing/2014/main" val="20000"/>
                    </a:ext>
                  </a:extLst>
                </a:gridCol>
                <a:gridCol w="1195705">
                  <a:extLst>
                    <a:ext uri="{9D8B030D-6E8A-4147-A177-3AD203B41FA5}">
                      <a16:colId xmlns:a16="http://schemas.microsoft.com/office/drawing/2014/main" val="20001"/>
                    </a:ext>
                  </a:extLst>
                </a:gridCol>
                <a:gridCol w="74294">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gridCol w="1339850">
                  <a:extLst>
                    <a:ext uri="{9D8B030D-6E8A-4147-A177-3AD203B41FA5}">
                      <a16:colId xmlns:a16="http://schemas.microsoft.com/office/drawing/2014/main" val="20004"/>
                    </a:ext>
                  </a:extLst>
                </a:gridCol>
              </a:tblGrid>
              <a:tr h="299543">
                <a:tc>
                  <a:txBody>
                    <a:bodyPr/>
                    <a:lstStyle/>
                    <a:p>
                      <a:pPr marL="34290">
                        <a:lnSpc>
                          <a:spcPct val="100000"/>
                        </a:lnSpc>
                        <a:spcBef>
                          <a:spcPts val="30"/>
                        </a:spcBef>
                      </a:pPr>
                      <a:r>
                        <a:rPr sz="1800" b="1" spc="-25" dirty="0">
                          <a:latin typeface="Arial"/>
                          <a:cs typeface="Arial"/>
                        </a:rPr>
                        <a:t>Attribute</a:t>
                      </a:r>
                      <a:r>
                        <a:rPr sz="1800" b="1" spc="-60" dirty="0">
                          <a:latin typeface="Arial"/>
                          <a:cs typeface="Arial"/>
                        </a:rPr>
                        <a:t> </a:t>
                      </a:r>
                      <a:r>
                        <a:rPr sz="1800" b="1" spc="-20" dirty="0">
                          <a:latin typeface="Arial"/>
                          <a:cs typeface="Arial"/>
                        </a:rPr>
                        <a:t>1</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38100">
                      <a:solidFill>
                        <a:srgbClr val="FF6600"/>
                      </a:solidFill>
                      <a:prstDash val="solid"/>
                    </a:lnB>
                  </a:tcPr>
                </a:tc>
                <a:tc gridSpan="2">
                  <a:txBody>
                    <a:bodyPr/>
                    <a:lstStyle/>
                    <a:p>
                      <a:pPr marL="34290">
                        <a:lnSpc>
                          <a:spcPct val="100000"/>
                        </a:lnSpc>
                        <a:spcBef>
                          <a:spcPts val="30"/>
                        </a:spcBef>
                      </a:pPr>
                      <a:r>
                        <a:rPr sz="1800" b="1" spc="-25" dirty="0">
                          <a:latin typeface="Arial"/>
                          <a:cs typeface="Arial"/>
                        </a:rPr>
                        <a:t>Attribute</a:t>
                      </a:r>
                      <a:r>
                        <a:rPr sz="1800" b="1" spc="-60" dirty="0">
                          <a:latin typeface="Arial"/>
                          <a:cs typeface="Arial"/>
                        </a:rPr>
                        <a:t> </a:t>
                      </a:r>
                      <a:r>
                        <a:rPr sz="1800" b="1" spc="-20" dirty="0">
                          <a:latin typeface="Arial"/>
                          <a:cs typeface="Arial"/>
                        </a:rPr>
                        <a:t>2</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38100">
                      <a:solidFill>
                        <a:srgbClr val="FF6600"/>
                      </a:solidFill>
                      <a:prstDash val="solid"/>
                    </a:lnB>
                  </a:tcPr>
                </a:tc>
                <a:tc hMerge="1">
                  <a:txBody>
                    <a:bodyPr/>
                    <a:lstStyle/>
                    <a:p>
                      <a:endParaRPr/>
                    </a:p>
                  </a:txBody>
                  <a:tcPr marL="0" marR="0" marT="0" marB="0"/>
                </a:tc>
                <a:tc>
                  <a:txBody>
                    <a:bodyPr/>
                    <a:lstStyle/>
                    <a:p>
                      <a:pPr marL="34290">
                        <a:lnSpc>
                          <a:spcPct val="100000"/>
                        </a:lnSpc>
                        <a:spcBef>
                          <a:spcPts val="30"/>
                        </a:spcBef>
                      </a:pPr>
                      <a:r>
                        <a:rPr sz="1800" b="1" spc="-25" dirty="0">
                          <a:latin typeface="Arial"/>
                          <a:cs typeface="Arial"/>
                        </a:rPr>
                        <a:t>Attribute</a:t>
                      </a:r>
                      <a:r>
                        <a:rPr sz="1800" b="1" spc="-60" dirty="0">
                          <a:latin typeface="Arial"/>
                          <a:cs typeface="Arial"/>
                        </a:rPr>
                        <a:t> </a:t>
                      </a:r>
                      <a:r>
                        <a:rPr sz="1800" b="1" spc="-20" dirty="0">
                          <a:latin typeface="Arial"/>
                          <a:cs typeface="Arial"/>
                        </a:rPr>
                        <a:t>3</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ct val="100000"/>
                        </a:lnSpc>
                        <a:spcBef>
                          <a:spcPts val="30"/>
                        </a:spcBef>
                      </a:pPr>
                      <a:r>
                        <a:rPr sz="1800" b="1" spc="-25" dirty="0">
                          <a:latin typeface="Arial"/>
                          <a:cs typeface="Arial"/>
                        </a:rPr>
                        <a:t>Attribute</a:t>
                      </a:r>
                      <a:r>
                        <a:rPr sz="1800" b="1" spc="-60" dirty="0">
                          <a:latin typeface="Arial"/>
                          <a:cs typeface="Arial"/>
                        </a:rPr>
                        <a:t> </a:t>
                      </a:r>
                      <a:r>
                        <a:rPr sz="1800" b="1" spc="-20" dirty="0">
                          <a:latin typeface="Arial"/>
                          <a:cs typeface="Arial"/>
                        </a:rPr>
                        <a:t>4</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83800">
                <a:tc>
                  <a:txBody>
                    <a:bodyPr/>
                    <a:lstStyle/>
                    <a:p>
                      <a:pPr marR="26670" algn="r">
                        <a:lnSpc>
                          <a:spcPts val="2105"/>
                        </a:lnSpc>
                        <a:spcBef>
                          <a:spcPts val="30"/>
                        </a:spcBef>
                      </a:pPr>
                      <a:r>
                        <a:rPr sz="1800" spc="-30" dirty="0">
                          <a:latin typeface="Arial MT"/>
                          <a:cs typeface="Arial MT"/>
                        </a:rPr>
                        <a:t>20</a:t>
                      </a:r>
                      <a:endParaRPr sz="1800">
                        <a:latin typeface="Arial MT"/>
                        <a:cs typeface="Arial MT"/>
                      </a:endParaRPr>
                    </a:p>
                  </a:txBody>
                  <a:tcPr marL="0" marR="0" marT="3810" marB="0">
                    <a:lnL w="9525">
                      <a:solidFill>
                        <a:srgbClr val="000000"/>
                      </a:solidFill>
                      <a:prstDash val="solid"/>
                    </a:lnL>
                    <a:lnR w="9525">
                      <a:solidFill>
                        <a:srgbClr val="FF6600"/>
                      </a:solidFill>
                      <a:prstDash val="solid"/>
                    </a:lnR>
                    <a:lnT w="38100">
                      <a:solidFill>
                        <a:srgbClr val="FF6600"/>
                      </a:solidFill>
                      <a:prstDash val="solid"/>
                    </a:lnT>
                    <a:lnB w="9525">
                      <a:solidFill>
                        <a:srgbClr val="FF6600"/>
                      </a:solidFill>
                      <a:prstDash val="solid"/>
                    </a:lnB>
                  </a:tcPr>
                </a:tc>
                <a:tc>
                  <a:txBody>
                    <a:bodyPr/>
                    <a:lstStyle/>
                    <a:p>
                      <a:pPr marL="34290">
                        <a:lnSpc>
                          <a:spcPts val="2105"/>
                        </a:lnSpc>
                        <a:spcBef>
                          <a:spcPts val="30"/>
                        </a:spcBef>
                      </a:pPr>
                      <a:r>
                        <a:rPr sz="1800" spc="-15" dirty="0">
                          <a:latin typeface="Arial MT"/>
                          <a:cs typeface="Arial MT"/>
                        </a:rPr>
                        <a:t>cool</a:t>
                      </a:r>
                      <a:endParaRPr sz="1800">
                        <a:latin typeface="Arial MT"/>
                        <a:cs typeface="Arial MT"/>
                      </a:endParaRPr>
                    </a:p>
                  </a:txBody>
                  <a:tcPr marL="0" marR="0" marT="3810" marB="0">
                    <a:lnL w="9525">
                      <a:solidFill>
                        <a:srgbClr val="FF6600"/>
                      </a:solidFill>
                      <a:prstDash val="solid"/>
                    </a:lnL>
                    <a:lnR w="38100">
                      <a:solidFill>
                        <a:srgbClr val="FF6600"/>
                      </a:solidFill>
                      <a:prstDash val="solid"/>
                    </a:lnR>
                    <a:lnT w="38100">
                      <a:solidFill>
                        <a:srgbClr val="FF6600"/>
                      </a:solidFill>
                      <a:prstDash val="solid"/>
                    </a:lnT>
                    <a:lnB w="9525">
                      <a:solidFill>
                        <a:srgbClr val="FF6600"/>
                      </a:solidFill>
                      <a:prstDash val="solid"/>
                    </a:lnB>
                  </a:tcPr>
                </a:tc>
                <a:tc>
                  <a:txBody>
                    <a:bodyPr/>
                    <a:lstStyle/>
                    <a:p>
                      <a:pPr>
                        <a:lnSpc>
                          <a:spcPct val="100000"/>
                        </a:lnSpc>
                      </a:pPr>
                      <a:endParaRPr sz="1700">
                        <a:latin typeface="Times New Roman"/>
                        <a:cs typeface="Times New Roman"/>
                      </a:endParaRPr>
                    </a:p>
                  </a:txBody>
                  <a:tcPr marL="0" marR="0" marT="0" marB="0">
                    <a:lnL w="38100">
                      <a:solidFill>
                        <a:srgbClr val="FF6600"/>
                      </a:solidFill>
                      <a:prstDash val="solid"/>
                    </a:lnL>
                    <a:lnR w="9525">
                      <a:solidFill>
                        <a:srgbClr val="000000"/>
                      </a:solidFill>
                      <a:prstDash val="solid"/>
                    </a:lnR>
                    <a:lnT w="38100">
                      <a:solidFill>
                        <a:srgbClr val="FF6600"/>
                      </a:solidFill>
                      <a:prstDash val="solid"/>
                    </a:lnT>
                    <a:lnB w="9525">
                      <a:solidFill>
                        <a:srgbClr val="FF6600"/>
                      </a:solidFill>
                      <a:prstDash val="solid"/>
                    </a:lnB>
                  </a:tcPr>
                </a:tc>
                <a:tc>
                  <a:txBody>
                    <a:bodyPr/>
                    <a:lstStyle/>
                    <a:p>
                      <a:pPr marL="34290">
                        <a:lnSpc>
                          <a:spcPts val="2105"/>
                        </a:lnSpc>
                        <a:spcBef>
                          <a:spcPts val="30"/>
                        </a:spcBef>
                      </a:pPr>
                      <a:r>
                        <a:rPr sz="1800" spc="-15" dirty="0">
                          <a:latin typeface="Arial MT"/>
                          <a:cs typeface="Arial MT"/>
                        </a:rPr>
                        <a:t>high</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ts val="2105"/>
                        </a:lnSpc>
                        <a:spcBef>
                          <a:spcPts val="30"/>
                        </a:spcBef>
                      </a:pPr>
                      <a:r>
                        <a:rPr sz="1800" spc="-5" dirty="0">
                          <a:latin typeface="Arial MT"/>
                          <a:cs typeface="Arial MT"/>
                        </a:rPr>
                        <a:t>false</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91547">
                <a:tc>
                  <a:txBody>
                    <a:bodyPr/>
                    <a:lstStyle/>
                    <a:p>
                      <a:pPr>
                        <a:lnSpc>
                          <a:spcPct val="100000"/>
                        </a:lnSpc>
                      </a:pPr>
                      <a:endParaRPr sz="1800">
                        <a:latin typeface="Times New Roman"/>
                        <a:cs typeface="Times New Roman"/>
                      </a:endParaRPr>
                    </a:p>
                  </a:txBody>
                  <a:tcPr marL="0" marR="0" marT="0" marB="0">
                    <a:lnL w="9525">
                      <a:solidFill>
                        <a:srgbClr val="000000"/>
                      </a:solidFill>
                      <a:prstDash val="solid"/>
                    </a:lnL>
                    <a:lnR w="9525">
                      <a:solidFill>
                        <a:srgbClr val="FF6600"/>
                      </a:solidFill>
                      <a:prstDash val="solid"/>
                    </a:lnR>
                    <a:lnT w="9525">
                      <a:solidFill>
                        <a:srgbClr val="FF6600"/>
                      </a:solidFill>
                      <a:prstDash val="solid"/>
                    </a:lnT>
                    <a:lnB w="9525">
                      <a:solidFill>
                        <a:srgbClr val="FF6600"/>
                      </a:solidFill>
                      <a:prstDash val="solid"/>
                    </a:lnB>
                    <a:solidFill>
                      <a:srgbClr val="CCFFCC"/>
                    </a:solidFill>
                  </a:tcPr>
                </a:tc>
                <a:tc gridSpan="2">
                  <a:txBody>
                    <a:bodyPr/>
                    <a:lstStyle/>
                    <a:p>
                      <a:pPr marL="34290">
                        <a:lnSpc>
                          <a:spcPct val="100000"/>
                        </a:lnSpc>
                        <a:spcBef>
                          <a:spcPts val="30"/>
                        </a:spcBef>
                      </a:pPr>
                      <a:r>
                        <a:rPr sz="1800" b="1" spc="-15" dirty="0">
                          <a:latin typeface="Arial"/>
                          <a:cs typeface="Arial"/>
                        </a:rPr>
                        <a:t>cool</a:t>
                      </a:r>
                      <a:endParaRPr sz="1800">
                        <a:latin typeface="Arial"/>
                        <a:cs typeface="Arial"/>
                      </a:endParaRPr>
                    </a:p>
                  </a:txBody>
                  <a:tcPr marL="0" marR="0" marT="3810" marB="0">
                    <a:lnL w="9525">
                      <a:solidFill>
                        <a:srgbClr val="FF6600"/>
                      </a:solidFill>
                      <a:prstDash val="solid"/>
                    </a:lnL>
                    <a:lnR w="9525">
                      <a:solidFill>
                        <a:srgbClr val="000000"/>
                      </a:solidFill>
                      <a:prstDash val="solid"/>
                    </a:lnR>
                    <a:lnT w="9525">
                      <a:solidFill>
                        <a:srgbClr val="FF6600"/>
                      </a:solidFill>
                      <a:prstDash val="solid"/>
                    </a:lnT>
                    <a:lnB w="9525">
                      <a:solidFill>
                        <a:srgbClr val="FF6600"/>
                      </a:solidFill>
                      <a:prstDash val="solid"/>
                    </a:lnB>
                    <a:solidFill>
                      <a:srgbClr val="CCFFCC"/>
                    </a:solidFill>
                  </a:tcPr>
                </a:tc>
                <a:tc hMerge="1">
                  <a:txBody>
                    <a:bodyPr/>
                    <a:lstStyle/>
                    <a:p>
                      <a:endParaRPr/>
                    </a:p>
                  </a:txBody>
                  <a:tcPr marL="0" marR="0" marT="0" marB="0"/>
                </a:tc>
                <a:tc>
                  <a:txBody>
                    <a:bodyPr/>
                    <a:lstStyle/>
                    <a:p>
                      <a:pPr marL="34290">
                        <a:lnSpc>
                          <a:spcPct val="100000"/>
                        </a:lnSpc>
                        <a:spcBef>
                          <a:spcPts val="30"/>
                        </a:spcBef>
                      </a:pPr>
                      <a:r>
                        <a:rPr sz="1800" b="1" spc="-15" dirty="0">
                          <a:latin typeface="Arial"/>
                          <a:cs typeface="Arial"/>
                        </a:rPr>
                        <a:t>high</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CC"/>
                    </a:solidFill>
                  </a:tcPr>
                </a:tc>
                <a:tc>
                  <a:txBody>
                    <a:bodyPr/>
                    <a:lstStyle/>
                    <a:p>
                      <a:pPr marL="34925">
                        <a:lnSpc>
                          <a:spcPct val="100000"/>
                        </a:lnSpc>
                        <a:spcBef>
                          <a:spcPts val="30"/>
                        </a:spcBef>
                      </a:pPr>
                      <a:r>
                        <a:rPr sz="1800" b="1" spc="-15" dirty="0">
                          <a:latin typeface="Arial"/>
                          <a:cs typeface="Arial"/>
                        </a:rPr>
                        <a:t>true</a:t>
                      </a:r>
                      <a:endParaRPr sz="1800">
                        <a:latin typeface="Arial"/>
                        <a:cs typeface="Arial"/>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CC"/>
                    </a:solidFill>
                  </a:tcPr>
                </a:tc>
                <a:extLst>
                  <a:ext uri="{0D108BD9-81ED-4DB2-BD59-A6C34878D82A}">
                    <a16:rowId xmlns:a16="http://schemas.microsoft.com/office/drawing/2014/main" val="10002"/>
                  </a:ext>
                </a:extLst>
              </a:tr>
              <a:tr h="283669">
                <a:tc>
                  <a:txBody>
                    <a:bodyPr/>
                    <a:lstStyle/>
                    <a:p>
                      <a:pPr marR="26670" algn="r">
                        <a:lnSpc>
                          <a:spcPts val="2100"/>
                        </a:lnSpc>
                        <a:spcBef>
                          <a:spcPts val="30"/>
                        </a:spcBef>
                      </a:pPr>
                      <a:r>
                        <a:rPr sz="1800" spc="-30" dirty="0">
                          <a:latin typeface="Arial MT"/>
                          <a:cs typeface="Arial MT"/>
                        </a:rPr>
                        <a:t>20</a:t>
                      </a:r>
                      <a:endParaRPr sz="1800">
                        <a:latin typeface="Arial MT"/>
                        <a:cs typeface="Arial MT"/>
                      </a:endParaRPr>
                    </a:p>
                  </a:txBody>
                  <a:tcPr marL="0" marR="0" marT="3810" marB="0">
                    <a:lnL w="9525">
                      <a:solidFill>
                        <a:srgbClr val="000000"/>
                      </a:solidFill>
                      <a:prstDash val="solid"/>
                    </a:lnL>
                    <a:lnR w="9525">
                      <a:solidFill>
                        <a:srgbClr val="FF6600"/>
                      </a:solidFill>
                      <a:prstDash val="solid"/>
                    </a:lnR>
                    <a:lnT w="9525">
                      <a:solidFill>
                        <a:srgbClr val="FF6600"/>
                      </a:solidFill>
                      <a:prstDash val="solid"/>
                    </a:lnT>
                    <a:lnB w="9525">
                      <a:solidFill>
                        <a:srgbClr val="FF6600"/>
                      </a:solidFill>
                      <a:prstDash val="solid"/>
                    </a:lnB>
                  </a:tcPr>
                </a:tc>
                <a:tc>
                  <a:txBody>
                    <a:bodyPr/>
                    <a:lstStyle/>
                    <a:p>
                      <a:pPr marL="34290">
                        <a:lnSpc>
                          <a:spcPts val="2100"/>
                        </a:lnSpc>
                        <a:spcBef>
                          <a:spcPts val="30"/>
                        </a:spcBef>
                      </a:pPr>
                      <a:r>
                        <a:rPr sz="1800" spc="-15" dirty="0">
                          <a:latin typeface="Arial MT"/>
                          <a:cs typeface="Arial MT"/>
                        </a:rPr>
                        <a:t>cool</a:t>
                      </a:r>
                      <a:endParaRPr sz="1800">
                        <a:latin typeface="Arial MT"/>
                        <a:cs typeface="Arial MT"/>
                      </a:endParaRPr>
                    </a:p>
                  </a:txBody>
                  <a:tcPr marL="0" marR="0" marT="3810" marB="0">
                    <a:lnL w="9525">
                      <a:solidFill>
                        <a:srgbClr val="FF6600"/>
                      </a:solidFill>
                      <a:prstDash val="solid"/>
                    </a:lnL>
                    <a:lnR w="38100">
                      <a:solidFill>
                        <a:srgbClr val="FF6600"/>
                      </a:solidFill>
                      <a:prstDash val="solid"/>
                    </a:lnR>
                    <a:lnT w="9525">
                      <a:solidFill>
                        <a:srgbClr val="FF6600"/>
                      </a:solidFill>
                      <a:prstDash val="solid"/>
                    </a:lnT>
                    <a:lnB w="9525">
                      <a:solidFill>
                        <a:srgbClr val="FF6600"/>
                      </a:solidFill>
                      <a:prstDash val="solid"/>
                    </a:lnB>
                  </a:tcPr>
                </a:tc>
                <a:tc>
                  <a:txBody>
                    <a:bodyPr/>
                    <a:lstStyle/>
                    <a:p>
                      <a:pPr>
                        <a:lnSpc>
                          <a:spcPct val="100000"/>
                        </a:lnSpc>
                      </a:pPr>
                      <a:endParaRPr sz="1700">
                        <a:latin typeface="Times New Roman"/>
                        <a:cs typeface="Times New Roman"/>
                      </a:endParaRPr>
                    </a:p>
                  </a:txBody>
                  <a:tcPr marL="0" marR="0" marT="0" marB="0">
                    <a:lnL w="38100">
                      <a:solidFill>
                        <a:srgbClr val="FF6600"/>
                      </a:solidFill>
                      <a:prstDash val="solid"/>
                    </a:lnL>
                    <a:lnR w="9525">
                      <a:solidFill>
                        <a:srgbClr val="000000"/>
                      </a:solidFill>
                      <a:prstDash val="solid"/>
                    </a:lnR>
                    <a:lnT w="9525">
                      <a:solidFill>
                        <a:srgbClr val="FF6600"/>
                      </a:solidFill>
                      <a:prstDash val="solid"/>
                    </a:lnT>
                    <a:lnB w="9525">
                      <a:solidFill>
                        <a:srgbClr val="FF6600"/>
                      </a:solidFill>
                      <a:prstDash val="solid"/>
                    </a:lnB>
                  </a:tcPr>
                </a:tc>
                <a:tc>
                  <a:txBody>
                    <a:bodyPr/>
                    <a:lstStyle/>
                    <a:p>
                      <a:pPr marL="34290">
                        <a:lnSpc>
                          <a:spcPts val="2100"/>
                        </a:lnSpc>
                        <a:spcBef>
                          <a:spcPts val="30"/>
                        </a:spcBef>
                      </a:pPr>
                      <a:r>
                        <a:rPr sz="1800" spc="-15" dirty="0">
                          <a:latin typeface="Arial MT"/>
                          <a:cs typeface="Arial MT"/>
                        </a:rPr>
                        <a:t>high</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ts val="2100"/>
                        </a:lnSpc>
                        <a:spcBef>
                          <a:spcPts val="30"/>
                        </a:spcBef>
                      </a:pPr>
                      <a:r>
                        <a:rPr sz="1800" spc="-15" dirty="0">
                          <a:latin typeface="Arial MT"/>
                          <a:cs typeface="Arial MT"/>
                        </a:rPr>
                        <a:t>true</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83827">
                <a:tc>
                  <a:txBody>
                    <a:bodyPr/>
                    <a:lstStyle/>
                    <a:p>
                      <a:pPr marR="26670" algn="r">
                        <a:lnSpc>
                          <a:spcPts val="2105"/>
                        </a:lnSpc>
                        <a:spcBef>
                          <a:spcPts val="30"/>
                        </a:spcBef>
                      </a:pPr>
                      <a:r>
                        <a:rPr sz="1800" spc="-30" dirty="0">
                          <a:latin typeface="Arial MT"/>
                          <a:cs typeface="Arial MT"/>
                        </a:rPr>
                        <a:t>20</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FF6600"/>
                      </a:solidFill>
                      <a:prstDash val="solid"/>
                    </a:lnT>
                    <a:lnB w="38100">
                      <a:solidFill>
                        <a:srgbClr val="FF6600"/>
                      </a:solidFill>
                      <a:prstDash val="solid"/>
                    </a:lnB>
                  </a:tcPr>
                </a:tc>
                <a:tc gridSpan="2">
                  <a:txBody>
                    <a:bodyPr/>
                    <a:lstStyle/>
                    <a:p>
                      <a:pPr marL="34290">
                        <a:lnSpc>
                          <a:spcPts val="2105"/>
                        </a:lnSpc>
                        <a:spcBef>
                          <a:spcPts val="30"/>
                        </a:spcBef>
                      </a:pPr>
                      <a:r>
                        <a:rPr sz="1800" spc="10" dirty="0">
                          <a:latin typeface="Arial MT"/>
                          <a:cs typeface="Arial MT"/>
                        </a:rPr>
                        <a:t>mild</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FF6600"/>
                      </a:solidFill>
                      <a:prstDash val="solid"/>
                    </a:lnT>
                    <a:lnB w="38100">
                      <a:solidFill>
                        <a:srgbClr val="FF6600"/>
                      </a:solidFill>
                      <a:prstDash val="solid"/>
                    </a:lnB>
                  </a:tcPr>
                </a:tc>
                <a:tc hMerge="1">
                  <a:txBody>
                    <a:bodyPr/>
                    <a:lstStyle/>
                    <a:p>
                      <a:endParaRPr/>
                    </a:p>
                  </a:txBody>
                  <a:tcPr marL="0" marR="0" marT="0" marB="0"/>
                </a:tc>
                <a:tc>
                  <a:txBody>
                    <a:bodyPr/>
                    <a:lstStyle/>
                    <a:p>
                      <a:pPr marL="34290">
                        <a:lnSpc>
                          <a:spcPts val="2105"/>
                        </a:lnSpc>
                        <a:spcBef>
                          <a:spcPts val="30"/>
                        </a:spcBef>
                      </a:pPr>
                      <a:r>
                        <a:rPr sz="1800" spc="-10" dirty="0">
                          <a:latin typeface="Arial MT"/>
                          <a:cs typeface="Arial MT"/>
                        </a:rPr>
                        <a:t>low</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ts val="2105"/>
                        </a:lnSpc>
                        <a:spcBef>
                          <a:spcPts val="30"/>
                        </a:spcBef>
                      </a:pPr>
                      <a:r>
                        <a:rPr sz="1800" spc="-5" dirty="0">
                          <a:latin typeface="Arial MT"/>
                          <a:cs typeface="Arial MT"/>
                        </a:rPr>
                        <a:t>false</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83827">
                <a:tc>
                  <a:txBody>
                    <a:bodyPr/>
                    <a:lstStyle/>
                    <a:p>
                      <a:pPr marR="26670" algn="r">
                        <a:lnSpc>
                          <a:spcPts val="2105"/>
                        </a:lnSpc>
                        <a:spcBef>
                          <a:spcPts val="30"/>
                        </a:spcBef>
                      </a:pPr>
                      <a:r>
                        <a:rPr sz="1800" spc="-30" dirty="0">
                          <a:latin typeface="Arial MT"/>
                          <a:cs typeface="Arial MT"/>
                        </a:rPr>
                        <a:t>30</a:t>
                      </a:r>
                      <a:endParaRPr sz="1800">
                        <a:latin typeface="Arial MT"/>
                        <a:cs typeface="Arial MT"/>
                      </a:endParaRPr>
                    </a:p>
                  </a:txBody>
                  <a:tcPr marL="0" marR="0" marT="3810" marB="0">
                    <a:lnL w="9525">
                      <a:solidFill>
                        <a:srgbClr val="000000"/>
                      </a:solidFill>
                      <a:prstDash val="solid"/>
                    </a:lnL>
                    <a:lnR w="9525">
                      <a:solidFill>
                        <a:srgbClr val="FF6600"/>
                      </a:solidFill>
                      <a:prstDash val="solid"/>
                    </a:lnR>
                    <a:lnT w="38100">
                      <a:solidFill>
                        <a:srgbClr val="FF6600"/>
                      </a:solidFill>
                      <a:prstDash val="solid"/>
                    </a:lnT>
                    <a:lnB w="9525">
                      <a:solidFill>
                        <a:srgbClr val="FF6600"/>
                      </a:solidFill>
                      <a:prstDash val="solid"/>
                    </a:lnB>
                  </a:tcPr>
                </a:tc>
                <a:tc>
                  <a:txBody>
                    <a:bodyPr/>
                    <a:lstStyle/>
                    <a:p>
                      <a:pPr marL="34290">
                        <a:lnSpc>
                          <a:spcPts val="2105"/>
                        </a:lnSpc>
                        <a:spcBef>
                          <a:spcPts val="30"/>
                        </a:spcBef>
                      </a:pPr>
                      <a:r>
                        <a:rPr sz="1800" spc="-15" dirty="0">
                          <a:latin typeface="Arial MT"/>
                          <a:cs typeface="Arial MT"/>
                        </a:rPr>
                        <a:t>cool</a:t>
                      </a:r>
                      <a:endParaRPr sz="1800">
                        <a:latin typeface="Arial MT"/>
                        <a:cs typeface="Arial MT"/>
                      </a:endParaRPr>
                    </a:p>
                  </a:txBody>
                  <a:tcPr marL="0" marR="0" marT="3810" marB="0">
                    <a:lnL w="9525">
                      <a:solidFill>
                        <a:srgbClr val="FF6600"/>
                      </a:solidFill>
                      <a:prstDash val="solid"/>
                    </a:lnL>
                    <a:lnR w="38100">
                      <a:solidFill>
                        <a:srgbClr val="FF6600"/>
                      </a:solidFill>
                      <a:prstDash val="solid"/>
                    </a:lnR>
                    <a:lnT w="38100">
                      <a:solidFill>
                        <a:srgbClr val="FF6600"/>
                      </a:solidFill>
                      <a:prstDash val="solid"/>
                    </a:lnT>
                    <a:lnB w="9525">
                      <a:solidFill>
                        <a:srgbClr val="FF6600"/>
                      </a:solidFill>
                      <a:prstDash val="solid"/>
                    </a:lnB>
                  </a:tcPr>
                </a:tc>
                <a:tc>
                  <a:txBody>
                    <a:bodyPr/>
                    <a:lstStyle/>
                    <a:p>
                      <a:pPr>
                        <a:lnSpc>
                          <a:spcPct val="100000"/>
                        </a:lnSpc>
                      </a:pPr>
                      <a:endParaRPr sz="1700">
                        <a:latin typeface="Times New Roman"/>
                        <a:cs typeface="Times New Roman"/>
                      </a:endParaRPr>
                    </a:p>
                  </a:txBody>
                  <a:tcPr marL="0" marR="0" marT="0" marB="0">
                    <a:lnL w="38100">
                      <a:solidFill>
                        <a:srgbClr val="FF6600"/>
                      </a:solidFill>
                      <a:prstDash val="solid"/>
                    </a:lnL>
                    <a:lnR w="9525">
                      <a:solidFill>
                        <a:srgbClr val="000000"/>
                      </a:solidFill>
                      <a:prstDash val="solid"/>
                    </a:lnR>
                    <a:lnT w="38100">
                      <a:solidFill>
                        <a:srgbClr val="FF6600"/>
                      </a:solidFill>
                      <a:prstDash val="solid"/>
                    </a:lnT>
                    <a:lnB w="9525">
                      <a:solidFill>
                        <a:srgbClr val="FF6600"/>
                      </a:solidFill>
                      <a:prstDash val="solid"/>
                    </a:lnB>
                  </a:tcPr>
                </a:tc>
                <a:tc>
                  <a:txBody>
                    <a:bodyPr/>
                    <a:lstStyle/>
                    <a:p>
                      <a:pPr marL="34290">
                        <a:lnSpc>
                          <a:spcPts val="2105"/>
                        </a:lnSpc>
                        <a:spcBef>
                          <a:spcPts val="30"/>
                        </a:spcBef>
                      </a:pPr>
                      <a:r>
                        <a:rPr sz="1800" spc="-10" dirty="0">
                          <a:latin typeface="Arial MT"/>
                          <a:cs typeface="Arial MT"/>
                        </a:rPr>
                        <a:t>normal</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ts val="2105"/>
                        </a:lnSpc>
                        <a:spcBef>
                          <a:spcPts val="30"/>
                        </a:spcBef>
                      </a:pPr>
                      <a:r>
                        <a:rPr sz="1800" spc="-5" dirty="0">
                          <a:latin typeface="Arial MT"/>
                          <a:cs typeface="Arial MT"/>
                        </a:rPr>
                        <a:t>false</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83696">
                <a:tc>
                  <a:txBody>
                    <a:bodyPr/>
                    <a:lstStyle/>
                    <a:p>
                      <a:pPr marR="26670" algn="r">
                        <a:lnSpc>
                          <a:spcPts val="2105"/>
                        </a:lnSpc>
                        <a:spcBef>
                          <a:spcPts val="30"/>
                        </a:spcBef>
                      </a:pPr>
                      <a:r>
                        <a:rPr sz="1800" spc="-30" dirty="0">
                          <a:latin typeface="Arial MT"/>
                          <a:cs typeface="Arial MT"/>
                        </a:rPr>
                        <a:t>10</a:t>
                      </a:r>
                      <a:endParaRPr sz="1800">
                        <a:latin typeface="Arial MT"/>
                        <a:cs typeface="Arial MT"/>
                      </a:endParaRPr>
                    </a:p>
                  </a:txBody>
                  <a:tcPr marL="0" marR="0" marT="3810" marB="0">
                    <a:lnL w="9525">
                      <a:solidFill>
                        <a:srgbClr val="000000"/>
                      </a:solidFill>
                      <a:prstDash val="solid"/>
                    </a:lnL>
                    <a:lnR w="9525">
                      <a:solidFill>
                        <a:srgbClr val="FF6600"/>
                      </a:solidFill>
                      <a:prstDash val="solid"/>
                    </a:lnR>
                    <a:lnT w="9525">
                      <a:solidFill>
                        <a:srgbClr val="FF6600"/>
                      </a:solidFill>
                      <a:prstDash val="solid"/>
                    </a:lnT>
                    <a:lnB w="9525">
                      <a:solidFill>
                        <a:srgbClr val="000000"/>
                      </a:solidFill>
                      <a:prstDash val="solid"/>
                    </a:lnB>
                  </a:tcPr>
                </a:tc>
                <a:tc gridSpan="2">
                  <a:txBody>
                    <a:bodyPr/>
                    <a:lstStyle/>
                    <a:p>
                      <a:pPr marL="34290">
                        <a:lnSpc>
                          <a:spcPts val="2105"/>
                        </a:lnSpc>
                        <a:spcBef>
                          <a:spcPts val="30"/>
                        </a:spcBef>
                      </a:pPr>
                      <a:r>
                        <a:rPr sz="1800" spc="10" dirty="0">
                          <a:latin typeface="Arial MT"/>
                          <a:cs typeface="Arial MT"/>
                        </a:rPr>
                        <a:t>mild</a:t>
                      </a:r>
                      <a:endParaRPr sz="1800">
                        <a:latin typeface="Arial MT"/>
                        <a:cs typeface="Arial MT"/>
                      </a:endParaRPr>
                    </a:p>
                  </a:txBody>
                  <a:tcPr marL="0" marR="0" marT="3810" marB="0">
                    <a:lnL w="9525">
                      <a:solidFill>
                        <a:srgbClr val="FF6600"/>
                      </a:solidFill>
                      <a:prstDash val="solid"/>
                    </a:lnL>
                    <a:lnR w="9525">
                      <a:solidFill>
                        <a:srgbClr val="000000"/>
                      </a:solidFill>
                      <a:prstDash val="solid"/>
                    </a:lnR>
                    <a:lnT w="9525">
                      <a:solidFill>
                        <a:srgbClr val="FF6600"/>
                      </a:solidFill>
                      <a:prstDash val="solid"/>
                    </a:lnT>
                    <a:lnB w="9525">
                      <a:solidFill>
                        <a:srgbClr val="000000"/>
                      </a:solidFill>
                      <a:prstDash val="solid"/>
                    </a:lnB>
                  </a:tcPr>
                </a:tc>
                <a:tc hMerge="1">
                  <a:txBody>
                    <a:bodyPr/>
                    <a:lstStyle/>
                    <a:p>
                      <a:endParaRPr/>
                    </a:p>
                  </a:txBody>
                  <a:tcPr marL="0" marR="0" marT="0" marB="0"/>
                </a:tc>
                <a:tc>
                  <a:txBody>
                    <a:bodyPr/>
                    <a:lstStyle/>
                    <a:p>
                      <a:pPr marL="34290">
                        <a:lnSpc>
                          <a:spcPts val="2105"/>
                        </a:lnSpc>
                        <a:spcBef>
                          <a:spcPts val="30"/>
                        </a:spcBef>
                      </a:pPr>
                      <a:r>
                        <a:rPr sz="1800" spc="-15" dirty="0">
                          <a:latin typeface="Arial MT"/>
                          <a:cs typeface="Arial MT"/>
                        </a:rPr>
                        <a:t>high</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925">
                        <a:lnSpc>
                          <a:spcPts val="2105"/>
                        </a:lnSpc>
                        <a:spcBef>
                          <a:spcPts val="30"/>
                        </a:spcBef>
                      </a:pPr>
                      <a:r>
                        <a:rPr sz="1800" spc="-15" dirty="0">
                          <a:latin typeface="Arial MT"/>
                          <a:cs typeface="Arial MT"/>
                        </a:rPr>
                        <a:t>true</a:t>
                      </a:r>
                      <a:endParaRPr sz="1800">
                        <a:latin typeface="Arial MT"/>
                        <a:cs typeface="Arial MT"/>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5"/>
          <p:cNvSpPr txBox="1"/>
          <p:nvPr/>
        </p:nvSpPr>
        <p:spPr>
          <a:xfrm>
            <a:off x="7624571" y="3613403"/>
            <a:ext cx="3124200" cy="2845435"/>
          </a:xfrm>
          <a:prstGeom prst="rect">
            <a:avLst/>
          </a:prstGeom>
          <a:ln w="9525">
            <a:solidFill>
              <a:srgbClr val="000000"/>
            </a:solidFill>
          </a:ln>
        </p:spPr>
        <p:txBody>
          <a:bodyPr vert="horz" wrap="square" lIns="0" tIns="39370" rIns="0" bIns="0" rtlCol="0">
            <a:spAutoFit/>
          </a:bodyPr>
          <a:lstStyle/>
          <a:p>
            <a:pPr marL="92075">
              <a:lnSpc>
                <a:spcPct val="100000"/>
              </a:lnSpc>
              <a:spcBef>
                <a:spcPts val="310"/>
              </a:spcBef>
            </a:pPr>
            <a:r>
              <a:rPr sz="2000" spc="-5" dirty="0">
                <a:latin typeface="Trebuchet MS"/>
                <a:cs typeface="Trebuchet MS"/>
              </a:rPr>
              <a:t>If</a:t>
            </a:r>
            <a:r>
              <a:rPr sz="2000" spc="-20" dirty="0">
                <a:latin typeface="Trebuchet MS"/>
                <a:cs typeface="Trebuchet MS"/>
              </a:rPr>
              <a:t> </a:t>
            </a:r>
            <a:r>
              <a:rPr sz="2000" spc="-5" dirty="0">
                <a:latin typeface="Trebuchet MS"/>
                <a:cs typeface="Trebuchet MS"/>
              </a:rPr>
              <a:t>we</a:t>
            </a:r>
            <a:r>
              <a:rPr sz="2000" spc="-20" dirty="0">
                <a:latin typeface="Trebuchet MS"/>
                <a:cs typeface="Trebuchet MS"/>
              </a:rPr>
              <a:t> </a:t>
            </a:r>
            <a:r>
              <a:rPr sz="2000" spc="-5" dirty="0">
                <a:latin typeface="Trebuchet MS"/>
                <a:cs typeface="Trebuchet MS"/>
              </a:rPr>
              <a:t>consider</a:t>
            </a:r>
            <a:r>
              <a:rPr sz="2000" spc="-45" dirty="0">
                <a:latin typeface="Trebuchet MS"/>
                <a:cs typeface="Trebuchet MS"/>
              </a:rPr>
              <a:t> </a:t>
            </a:r>
            <a:r>
              <a:rPr sz="2000" dirty="0">
                <a:latin typeface="Trebuchet MS"/>
                <a:cs typeface="Trebuchet MS"/>
              </a:rPr>
              <a:t>only</a:t>
            </a:r>
            <a:endParaRPr sz="2000">
              <a:latin typeface="Trebuchet MS"/>
              <a:cs typeface="Trebuchet MS"/>
            </a:endParaRPr>
          </a:p>
          <a:p>
            <a:pPr marL="92075" marR="85725">
              <a:lnSpc>
                <a:spcPct val="100000"/>
              </a:lnSpc>
            </a:pPr>
            <a:r>
              <a:rPr sz="2000" b="1" spc="-5" dirty="0">
                <a:solidFill>
                  <a:srgbClr val="FF3300"/>
                </a:solidFill>
                <a:latin typeface="Trebuchet MS"/>
                <a:cs typeface="Trebuchet MS"/>
              </a:rPr>
              <a:t>{attribute#2},</a:t>
            </a:r>
            <a:r>
              <a:rPr sz="2000" b="1" spc="590" dirty="0">
                <a:solidFill>
                  <a:srgbClr val="FF3300"/>
                </a:solidFill>
                <a:latin typeface="Trebuchet MS"/>
                <a:cs typeface="Trebuchet MS"/>
              </a:rPr>
              <a:t> </a:t>
            </a:r>
            <a:r>
              <a:rPr sz="2000" spc="-5" dirty="0">
                <a:latin typeface="Trebuchet MS"/>
                <a:cs typeface="Trebuchet MS"/>
              </a:rPr>
              <a:t>then </a:t>
            </a:r>
            <a:r>
              <a:rPr sz="2000" dirty="0">
                <a:latin typeface="Trebuchet MS"/>
                <a:cs typeface="Trebuchet MS"/>
              </a:rPr>
              <a:t> value</a:t>
            </a:r>
            <a:r>
              <a:rPr sz="2000" spc="-50" dirty="0">
                <a:latin typeface="Trebuchet MS"/>
                <a:cs typeface="Trebuchet MS"/>
              </a:rPr>
              <a:t> </a:t>
            </a:r>
            <a:r>
              <a:rPr sz="2000" b="1" dirty="0">
                <a:solidFill>
                  <a:srgbClr val="FF3300"/>
                </a:solidFill>
                <a:latin typeface="Trebuchet MS"/>
                <a:cs typeface="Trebuchet MS"/>
              </a:rPr>
              <a:t>“cool”</a:t>
            </a:r>
            <a:r>
              <a:rPr sz="2000" b="1" spc="-15" dirty="0">
                <a:solidFill>
                  <a:srgbClr val="FF3300"/>
                </a:solidFill>
                <a:latin typeface="Trebuchet MS"/>
                <a:cs typeface="Trebuchet MS"/>
              </a:rPr>
              <a:t> </a:t>
            </a:r>
            <a:r>
              <a:rPr sz="2000" spc="-5" dirty="0">
                <a:latin typeface="Trebuchet MS"/>
                <a:cs typeface="Trebuchet MS"/>
              </a:rPr>
              <a:t>appears</a:t>
            </a:r>
            <a:r>
              <a:rPr sz="2000" spc="-50" dirty="0">
                <a:latin typeface="Trebuchet MS"/>
                <a:cs typeface="Trebuchet MS"/>
              </a:rPr>
              <a:t> </a:t>
            </a:r>
            <a:r>
              <a:rPr sz="2000" dirty="0">
                <a:latin typeface="Trebuchet MS"/>
                <a:cs typeface="Trebuchet MS"/>
              </a:rPr>
              <a:t>in</a:t>
            </a:r>
            <a:r>
              <a:rPr sz="2000" spc="-10" dirty="0">
                <a:latin typeface="Trebuchet MS"/>
                <a:cs typeface="Trebuchet MS"/>
              </a:rPr>
              <a:t> </a:t>
            </a:r>
            <a:r>
              <a:rPr sz="2000" dirty="0">
                <a:latin typeface="Trebuchet MS"/>
                <a:cs typeface="Trebuchet MS"/>
              </a:rPr>
              <a:t>4 </a:t>
            </a:r>
            <a:r>
              <a:rPr sz="2000" spc="-590" dirty="0">
                <a:latin typeface="Trebuchet MS"/>
                <a:cs typeface="Trebuchet MS"/>
              </a:rPr>
              <a:t> </a:t>
            </a:r>
            <a:r>
              <a:rPr sz="2000" dirty="0">
                <a:latin typeface="Trebuchet MS"/>
                <a:cs typeface="Trebuchet MS"/>
              </a:rPr>
              <a:t>records.</a:t>
            </a:r>
            <a:endParaRPr sz="2000">
              <a:latin typeface="Trebuchet MS"/>
              <a:cs typeface="Trebuchet MS"/>
            </a:endParaRPr>
          </a:p>
          <a:p>
            <a:pPr marL="92075">
              <a:lnSpc>
                <a:spcPct val="100000"/>
              </a:lnSpc>
              <a:spcBef>
                <a:spcPts val="1205"/>
              </a:spcBef>
            </a:pPr>
            <a:r>
              <a:rPr sz="2000" spc="-10" dirty="0">
                <a:latin typeface="Trebuchet MS"/>
                <a:cs typeface="Trebuchet MS"/>
              </a:rPr>
              <a:t>Probability</a:t>
            </a:r>
            <a:r>
              <a:rPr sz="2000" spc="-60" dirty="0">
                <a:latin typeface="Trebuchet MS"/>
                <a:cs typeface="Trebuchet MS"/>
              </a:rPr>
              <a:t> </a:t>
            </a:r>
            <a:r>
              <a:rPr sz="2000" dirty="0">
                <a:latin typeface="Trebuchet MS"/>
                <a:cs typeface="Trebuchet MS"/>
              </a:rPr>
              <a:t>of</a:t>
            </a:r>
            <a:r>
              <a:rPr sz="2000" spc="-35" dirty="0">
                <a:latin typeface="Trebuchet MS"/>
                <a:cs typeface="Trebuchet MS"/>
              </a:rPr>
              <a:t> </a:t>
            </a:r>
            <a:r>
              <a:rPr sz="2000" spc="-5" dirty="0">
                <a:latin typeface="Trebuchet MS"/>
                <a:cs typeface="Trebuchet MS"/>
              </a:rPr>
              <a:t>Imputing</a:t>
            </a:r>
            <a:endParaRPr sz="2000">
              <a:latin typeface="Trebuchet MS"/>
              <a:cs typeface="Trebuchet MS"/>
            </a:endParaRPr>
          </a:p>
          <a:p>
            <a:pPr marL="92075">
              <a:lnSpc>
                <a:spcPct val="100000"/>
              </a:lnSpc>
            </a:pPr>
            <a:r>
              <a:rPr sz="2000" b="1" spc="-5" dirty="0">
                <a:solidFill>
                  <a:srgbClr val="0000FF"/>
                </a:solidFill>
                <a:latin typeface="Trebuchet MS"/>
                <a:cs typeface="Trebuchet MS"/>
              </a:rPr>
              <a:t>value</a:t>
            </a:r>
            <a:r>
              <a:rPr sz="2000" b="1" spc="-40" dirty="0">
                <a:solidFill>
                  <a:srgbClr val="0000FF"/>
                </a:solidFill>
                <a:latin typeface="Trebuchet MS"/>
                <a:cs typeface="Trebuchet MS"/>
              </a:rPr>
              <a:t> </a:t>
            </a:r>
            <a:r>
              <a:rPr sz="2000" b="1" spc="-5" dirty="0">
                <a:solidFill>
                  <a:srgbClr val="0000FF"/>
                </a:solidFill>
                <a:latin typeface="Trebuchet MS"/>
                <a:cs typeface="Trebuchet MS"/>
              </a:rPr>
              <a:t>(20)</a:t>
            </a:r>
            <a:r>
              <a:rPr sz="2000" b="1" dirty="0">
                <a:solidFill>
                  <a:srgbClr val="0000FF"/>
                </a:solidFill>
                <a:latin typeface="Trebuchet MS"/>
                <a:cs typeface="Trebuchet MS"/>
              </a:rPr>
              <a:t> </a:t>
            </a:r>
            <a:r>
              <a:rPr sz="2000" dirty="0">
                <a:latin typeface="Trebuchet MS"/>
                <a:cs typeface="Trebuchet MS"/>
              </a:rPr>
              <a:t>=</a:t>
            </a:r>
            <a:r>
              <a:rPr sz="2000" spc="-30" dirty="0">
                <a:latin typeface="Trebuchet MS"/>
                <a:cs typeface="Trebuchet MS"/>
              </a:rPr>
              <a:t> </a:t>
            </a:r>
            <a:r>
              <a:rPr sz="2000" dirty="0">
                <a:latin typeface="Trebuchet MS"/>
                <a:cs typeface="Trebuchet MS"/>
              </a:rPr>
              <a:t>75%</a:t>
            </a:r>
            <a:endParaRPr sz="2000">
              <a:latin typeface="Trebuchet MS"/>
              <a:cs typeface="Trebuchet MS"/>
            </a:endParaRPr>
          </a:p>
          <a:p>
            <a:pPr marL="92075">
              <a:lnSpc>
                <a:spcPct val="100000"/>
              </a:lnSpc>
              <a:spcBef>
                <a:spcPts val="1195"/>
              </a:spcBef>
            </a:pPr>
            <a:r>
              <a:rPr sz="2000" spc="-10" dirty="0">
                <a:latin typeface="Trebuchet MS"/>
                <a:cs typeface="Trebuchet MS"/>
              </a:rPr>
              <a:t>Probability</a:t>
            </a:r>
            <a:r>
              <a:rPr sz="2000" spc="-55" dirty="0">
                <a:latin typeface="Trebuchet MS"/>
                <a:cs typeface="Trebuchet MS"/>
              </a:rPr>
              <a:t> </a:t>
            </a:r>
            <a:r>
              <a:rPr sz="2000" dirty="0">
                <a:latin typeface="Trebuchet MS"/>
                <a:cs typeface="Trebuchet MS"/>
              </a:rPr>
              <a:t>of</a:t>
            </a:r>
            <a:r>
              <a:rPr sz="2000" spc="-20" dirty="0">
                <a:latin typeface="Trebuchet MS"/>
                <a:cs typeface="Trebuchet MS"/>
              </a:rPr>
              <a:t> </a:t>
            </a:r>
            <a:r>
              <a:rPr sz="2000" spc="-5" dirty="0">
                <a:latin typeface="Trebuchet MS"/>
                <a:cs typeface="Trebuchet MS"/>
              </a:rPr>
              <a:t>Imputing</a:t>
            </a:r>
            <a:endParaRPr sz="2000">
              <a:latin typeface="Trebuchet MS"/>
              <a:cs typeface="Trebuchet MS"/>
            </a:endParaRPr>
          </a:p>
          <a:p>
            <a:pPr marL="92075">
              <a:lnSpc>
                <a:spcPct val="100000"/>
              </a:lnSpc>
              <a:spcBef>
                <a:spcPts val="5"/>
              </a:spcBef>
            </a:pPr>
            <a:r>
              <a:rPr sz="2000" b="1" spc="-5" dirty="0">
                <a:solidFill>
                  <a:srgbClr val="FF3300"/>
                </a:solidFill>
                <a:latin typeface="Trebuchet MS"/>
                <a:cs typeface="Trebuchet MS"/>
              </a:rPr>
              <a:t>value</a:t>
            </a:r>
            <a:r>
              <a:rPr sz="2000" b="1" spc="-40" dirty="0">
                <a:solidFill>
                  <a:srgbClr val="FF3300"/>
                </a:solidFill>
                <a:latin typeface="Trebuchet MS"/>
                <a:cs typeface="Trebuchet MS"/>
              </a:rPr>
              <a:t> </a:t>
            </a:r>
            <a:r>
              <a:rPr sz="2000" b="1" spc="-5" dirty="0">
                <a:solidFill>
                  <a:srgbClr val="FF3300"/>
                </a:solidFill>
                <a:latin typeface="Trebuchet MS"/>
                <a:cs typeface="Trebuchet MS"/>
              </a:rPr>
              <a:t>(30)</a:t>
            </a:r>
            <a:r>
              <a:rPr sz="2000" b="1" dirty="0">
                <a:solidFill>
                  <a:srgbClr val="FF3300"/>
                </a:solidFill>
                <a:latin typeface="Trebuchet MS"/>
                <a:cs typeface="Trebuchet MS"/>
              </a:rPr>
              <a:t> </a:t>
            </a:r>
            <a:r>
              <a:rPr sz="2000" dirty="0">
                <a:latin typeface="Trebuchet MS"/>
                <a:cs typeface="Trebuchet MS"/>
              </a:rPr>
              <a:t>=</a:t>
            </a:r>
            <a:r>
              <a:rPr sz="2000" spc="-30" dirty="0">
                <a:latin typeface="Trebuchet MS"/>
                <a:cs typeface="Trebuchet MS"/>
              </a:rPr>
              <a:t> </a:t>
            </a:r>
            <a:r>
              <a:rPr sz="2000" dirty="0">
                <a:latin typeface="Trebuchet MS"/>
                <a:cs typeface="Trebuchet MS"/>
              </a:rPr>
              <a:t>25%</a:t>
            </a:r>
            <a:endParaRPr sz="20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957" y="324738"/>
            <a:ext cx="7546975" cy="696595"/>
          </a:xfrm>
          <a:prstGeom prst="rect">
            <a:avLst/>
          </a:prstGeom>
        </p:spPr>
        <p:txBody>
          <a:bodyPr vert="horz" wrap="square" lIns="0" tIns="12700" rIns="0" bIns="0" rtlCol="0">
            <a:spAutoFit/>
          </a:bodyPr>
          <a:lstStyle/>
          <a:p>
            <a:pPr marL="12700">
              <a:lnSpc>
                <a:spcPct val="100000"/>
              </a:lnSpc>
              <a:spcBef>
                <a:spcPts val="100"/>
              </a:spcBef>
            </a:pPr>
            <a:r>
              <a:rPr spc="-45" dirty="0"/>
              <a:t>Imputation</a:t>
            </a:r>
            <a:r>
              <a:rPr spc="-114" dirty="0"/>
              <a:t> </a:t>
            </a:r>
            <a:r>
              <a:rPr spc="-15" dirty="0"/>
              <a:t>of</a:t>
            </a:r>
            <a:r>
              <a:rPr spc="-80" dirty="0"/>
              <a:t> </a:t>
            </a:r>
            <a:r>
              <a:rPr spc="-30" dirty="0"/>
              <a:t>Missing</a:t>
            </a:r>
            <a:r>
              <a:rPr spc="-110" dirty="0"/>
              <a:t> </a:t>
            </a:r>
            <a:r>
              <a:rPr spc="-50" dirty="0"/>
              <a:t>Data</a:t>
            </a:r>
            <a:r>
              <a:rPr spc="-95" dirty="0"/>
              <a:t> </a:t>
            </a:r>
            <a:r>
              <a:rPr spc="-25" dirty="0"/>
              <a:t>(Basic)</a:t>
            </a:r>
          </a:p>
        </p:txBody>
      </p:sp>
      <p:sp>
        <p:nvSpPr>
          <p:cNvPr id="3" name="object 3"/>
          <p:cNvSpPr txBox="1"/>
          <p:nvPr/>
        </p:nvSpPr>
        <p:spPr>
          <a:xfrm>
            <a:off x="7464552" y="1371600"/>
            <a:ext cx="3124200" cy="2540635"/>
          </a:xfrm>
          <a:prstGeom prst="rect">
            <a:avLst/>
          </a:prstGeom>
          <a:ln w="9525">
            <a:solidFill>
              <a:srgbClr val="000000"/>
            </a:solidFill>
          </a:ln>
        </p:spPr>
        <p:txBody>
          <a:bodyPr vert="horz" wrap="square" lIns="0" tIns="45085" rIns="0" bIns="0" rtlCol="0">
            <a:spAutoFit/>
          </a:bodyPr>
          <a:lstStyle/>
          <a:p>
            <a:pPr marL="92075" marR="119380">
              <a:lnSpc>
                <a:spcPct val="100000"/>
              </a:lnSpc>
              <a:spcBef>
                <a:spcPts val="355"/>
              </a:spcBef>
            </a:pPr>
            <a:r>
              <a:rPr sz="2000" spc="-15" dirty="0">
                <a:latin typeface="Tahoma"/>
                <a:cs typeface="Tahoma"/>
              </a:rPr>
              <a:t>For </a:t>
            </a:r>
            <a:r>
              <a:rPr sz="2000" b="1" spc="-5" dirty="0">
                <a:solidFill>
                  <a:srgbClr val="FF3300"/>
                </a:solidFill>
                <a:latin typeface="Tahoma"/>
                <a:cs typeface="Tahoma"/>
              </a:rPr>
              <a:t>{attribute#4} </a:t>
            </a:r>
            <a:r>
              <a:rPr sz="2000" spc="-5" dirty="0">
                <a:latin typeface="Tahoma"/>
                <a:cs typeface="Tahoma"/>
              </a:rPr>
              <a:t>the </a:t>
            </a:r>
            <a:r>
              <a:rPr sz="2000" dirty="0">
                <a:latin typeface="Tahoma"/>
                <a:cs typeface="Tahoma"/>
              </a:rPr>
              <a:t> </a:t>
            </a:r>
            <a:r>
              <a:rPr sz="2000" spc="-10" dirty="0">
                <a:latin typeface="Tahoma"/>
                <a:cs typeface="Tahoma"/>
              </a:rPr>
              <a:t>value </a:t>
            </a:r>
            <a:r>
              <a:rPr sz="2000" b="1" spc="-5" dirty="0">
                <a:solidFill>
                  <a:srgbClr val="FF3300"/>
                </a:solidFill>
                <a:latin typeface="Tahoma"/>
                <a:cs typeface="Tahoma"/>
              </a:rPr>
              <a:t>“true” </a:t>
            </a:r>
            <a:r>
              <a:rPr sz="2000" spc="-5" dirty="0">
                <a:latin typeface="Tahoma"/>
                <a:cs typeface="Tahoma"/>
              </a:rPr>
              <a:t>appears </a:t>
            </a:r>
            <a:r>
              <a:rPr sz="2000" dirty="0">
                <a:latin typeface="Tahoma"/>
                <a:cs typeface="Tahoma"/>
              </a:rPr>
              <a:t>in 3 </a:t>
            </a:r>
            <a:r>
              <a:rPr sz="2000" spc="-610" dirty="0">
                <a:latin typeface="Tahoma"/>
                <a:cs typeface="Tahoma"/>
              </a:rPr>
              <a:t> </a:t>
            </a:r>
            <a:r>
              <a:rPr sz="2000" spc="-5" dirty="0">
                <a:latin typeface="Tahoma"/>
                <a:cs typeface="Tahoma"/>
              </a:rPr>
              <a:t>records</a:t>
            </a:r>
            <a:endParaRPr sz="2000">
              <a:latin typeface="Tahoma"/>
              <a:cs typeface="Tahoma"/>
            </a:endParaRPr>
          </a:p>
          <a:p>
            <a:pPr marL="92075">
              <a:lnSpc>
                <a:spcPct val="100000"/>
              </a:lnSpc>
              <a:spcBef>
                <a:spcPts val="1200"/>
              </a:spcBef>
            </a:pPr>
            <a:r>
              <a:rPr sz="2000" spc="-5" dirty="0">
                <a:latin typeface="Tahoma"/>
                <a:cs typeface="Tahoma"/>
              </a:rPr>
              <a:t>Probability </a:t>
            </a:r>
            <a:r>
              <a:rPr sz="2000" dirty="0">
                <a:latin typeface="Tahoma"/>
                <a:cs typeface="Tahoma"/>
              </a:rPr>
              <a:t>of</a:t>
            </a:r>
            <a:r>
              <a:rPr sz="2000" spc="-15" dirty="0">
                <a:latin typeface="Tahoma"/>
                <a:cs typeface="Tahoma"/>
              </a:rPr>
              <a:t> </a:t>
            </a:r>
            <a:r>
              <a:rPr sz="2000" spc="-5" dirty="0">
                <a:latin typeface="Tahoma"/>
                <a:cs typeface="Tahoma"/>
              </a:rPr>
              <a:t>Imputing</a:t>
            </a:r>
            <a:endParaRPr sz="2000">
              <a:latin typeface="Tahoma"/>
              <a:cs typeface="Tahoma"/>
            </a:endParaRPr>
          </a:p>
          <a:p>
            <a:pPr marL="92075">
              <a:lnSpc>
                <a:spcPct val="100000"/>
              </a:lnSpc>
            </a:pPr>
            <a:r>
              <a:rPr sz="2000" b="1" dirty="0">
                <a:solidFill>
                  <a:srgbClr val="0000FF"/>
                </a:solidFill>
                <a:latin typeface="Tahoma"/>
                <a:cs typeface="Tahoma"/>
              </a:rPr>
              <a:t>value</a:t>
            </a:r>
            <a:r>
              <a:rPr sz="2000" b="1" spc="-30" dirty="0">
                <a:solidFill>
                  <a:srgbClr val="0000FF"/>
                </a:solidFill>
                <a:latin typeface="Tahoma"/>
                <a:cs typeface="Tahoma"/>
              </a:rPr>
              <a:t> </a:t>
            </a:r>
            <a:r>
              <a:rPr sz="2000" b="1" spc="-5" dirty="0">
                <a:solidFill>
                  <a:srgbClr val="0000FF"/>
                </a:solidFill>
                <a:latin typeface="Tahoma"/>
                <a:cs typeface="Tahoma"/>
              </a:rPr>
              <a:t>(20)</a:t>
            </a:r>
            <a:r>
              <a:rPr sz="2000" b="1" spc="25" dirty="0">
                <a:solidFill>
                  <a:srgbClr val="0000FF"/>
                </a:solidFill>
                <a:latin typeface="Tahoma"/>
                <a:cs typeface="Tahoma"/>
              </a:rPr>
              <a:t> </a:t>
            </a:r>
            <a:r>
              <a:rPr sz="2000" dirty="0">
                <a:latin typeface="Tahoma"/>
                <a:cs typeface="Tahoma"/>
              </a:rPr>
              <a:t>=</a:t>
            </a:r>
            <a:r>
              <a:rPr sz="2000" spc="-20" dirty="0">
                <a:latin typeface="Tahoma"/>
                <a:cs typeface="Tahoma"/>
              </a:rPr>
              <a:t> </a:t>
            </a:r>
            <a:r>
              <a:rPr sz="2000" spc="-5" dirty="0">
                <a:latin typeface="Tahoma"/>
                <a:cs typeface="Tahoma"/>
              </a:rPr>
              <a:t>50%</a:t>
            </a:r>
            <a:endParaRPr sz="2000">
              <a:latin typeface="Tahoma"/>
              <a:cs typeface="Tahoma"/>
            </a:endParaRPr>
          </a:p>
          <a:p>
            <a:pPr marL="92075">
              <a:lnSpc>
                <a:spcPct val="100000"/>
              </a:lnSpc>
              <a:spcBef>
                <a:spcPts val="1200"/>
              </a:spcBef>
            </a:pPr>
            <a:r>
              <a:rPr sz="2000" spc="-5" dirty="0">
                <a:latin typeface="Tahoma"/>
                <a:cs typeface="Tahoma"/>
              </a:rPr>
              <a:t>Probability </a:t>
            </a:r>
            <a:r>
              <a:rPr sz="2000" dirty="0">
                <a:latin typeface="Tahoma"/>
                <a:cs typeface="Tahoma"/>
              </a:rPr>
              <a:t>of</a:t>
            </a:r>
            <a:r>
              <a:rPr sz="2000" spc="-20" dirty="0">
                <a:latin typeface="Tahoma"/>
                <a:cs typeface="Tahoma"/>
              </a:rPr>
              <a:t> </a:t>
            </a:r>
            <a:r>
              <a:rPr sz="2000" spc="-5" dirty="0">
                <a:latin typeface="Tahoma"/>
                <a:cs typeface="Tahoma"/>
              </a:rPr>
              <a:t>Imputing</a:t>
            </a:r>
            <a:endParaRPr sz="2000">
              <a:latin typeface="Tahoma"/>
              <a:cs typeface="Tahoma"/>
            </a:endParaRPr>
          </a:p>
          <a:p>
            <a:pPr marL="92075">
              <a:lnSpc>
                <a:spcPct val="100000"/>
              </a:lnSpc>
            </a:pPr>
            <a:r>
              <a:rPr sz="2000" b="1" dirty="0">
                <a:solidFill>
                  <a:srgbClr val="0000FF"/>
                </a:solidFill>
                <a:latin typeface="Tahoma"/>
                <a:cs typeface="Tahoma"/>
              </a:rPr>
              <a:t>value</a:t>
            </a:r>
            <a:r>
              <a:rPr sz="2000" b="1" spc="-30" dirty="0">
                <a:solidFill>
                  <a:srgbClr val="0000FF"/>
                </a:solidFill>
                <a:latin typeface="Tahoma"/>
                <a:cs typeface="Tahoma"/>
              </a:rPr>
              <a:t> </a:t>
            </a:r>
            <a:r>
              <a:rPr sz="2000" b="1" spc="-5" dirty="0">
                <a:solidFill>
                  <a:srgbClr val="0000FF"/>
                </a:solidFill>
                <a:latin typeface="Tahoma"/>
                <a:cs typeface="Tahoma"/>
              </a:rPr>
              <a:t>(10)</a:t>
            </a:r>
            <a:r>
              <a:rPr sz="2000" b="1" spc="25" dirty="0">
                <a:solidFill>
                  <a:srgbClr val="0000FF"/>
                </a:solidFill>
                <a:latin typeface="Tahoma"/>
                <a:cs typeface="Tahoma"/>
              </a:rPr>
              <a:t> </a:t>
            </a:r>
            <a:r>
              <a:rPr sz="2000" dirty="0">
                <a:latin typeface="Tahoma"/>
                <a:cs typeface="Tahoma"/>
              </a:rPr>
              <a:t>=</a:t>
            </a:r>
            <a:r>
              <a:rPr sz="2000" spc="-20" dirty="0">
                <a:latin typeface="Tahoma"/>
                <a:cs typeface="Tahoma"/>
              </a:rPr>
              <a:t> </a:t>
            </a:r>
            <a:r>
              <a:rPr sz="2000" spc="-5" dirty="0">
                <a:latin typeface="Tahoma"/>
                <a:cs typeface="Tahoma"/>
              </a:rPr>
              <a:t>50%</a:t>
            </a:r>
            <a:endParaRPr sz="2000">
              <a:latin typeface="Tahoma"/>
              <a:cs typeface="Tahoma"/>
            </a:endParaRPr>
          </a:p>
        </p:txBody>
      </p:sp>
      <p:sp>
        <p:nvSpPr>
          <p:cNvPr id="4" name="object 4"/>
          <p:cNvSpPr/>
          <p:nvPr/>
        </p:nvSpPr>
        <p:spPr>
          <a:xfrm>
            <a:off x="5865114" y="2286761"/>
            <a:ext cx="1219200" cy="381000"/>
          </a:xfrm>
          <a:custGeom>
            <a:avLst/>
            <a:gdLst/>
            <a:ahLst/>
            <a:cxnLst/>
            <a:rect l="l" t="t" r="r" b="b"/>
            <a:pathLst>
              <a:path w="1219200" h="381000">
                <a:moveTo>
                  <a:pt x="0" y="381000"/>
                </a:moveTo>
                <a:lnTo>
                  <a:pt x="1219199" y="381000"/>
                </a:lnTo>
                <a:lnTo>
                  <a:pt x="1219199" y="0"/>
                </a:lnTo>
                <a:lnTo>
                  <a:pt x="0" y="0"/>
                </a:lnTo>
                <a:lnTo>
                  <a:pt x="0" y="381000"/>
                </a:lnTo>
                <a:close/>
              </a:path>
            </a:pathLst>
          </a:custGeom>
          <a:ln w="38100">
            <a:solidFill>
              <a:srgbClr val="FF6600"/>
            </a:solidFill>
          </a:ln>
        </p:spPr>
        <p:txBody>
          <a:bodyPr wrap="square" lIns="0" tIns="0" rIns="0" bIns="0" rtlCol="0"/>
          <a:lstStyle/>
          <a:p>
            <a:endParaRPr/>
          </a:p>
        </p:txBody>
      </p:sp>
      <p:sp>
        <p:nvSpPr>
          <p:cNvPr id="5" name="object 5"/>
          <p:cNvSpPr/>
          <p:nvPr/>
        </p:nvSpPr>
        <p:spPr>
          <a:xfrm>
            <a:off x="5865114" y="3201161"/>
            <a:ext cx="1219200" cy="381000"/>
          </a:xfrm>
          <a:custGeom>
            <a:avLst/>
            <a:gdLst/>
            <a:ahLst/>
            <a:cxnLst/>
            <a:rect l="l" t="t" r="r" b="b"/>
            <a:pathLst>
              <a:path w="1219200" h="381000">
                <a:moveTo>
                  <a:pt x="0" y="381000"/>
                </a:moveTo>
                <a:lnTo>
                  <a:pt x="1219199" y="381000"/>
                </a:lnTo>
                <a:lnTo>
                  <a:pt x="1219199" y="0"/>
                </a:lnTo>
                <a:lnTo>
                  <a:pt x="0" y="0"/>
                </a:lnTo>
                <a:lnTo>
                  <a:pt x="0" y="381000"/>
                </a:lnTo>
                <a:close/>
              </a:path>
            </a:pathLst>
          </a:custGeom>
          <a:ln w="38100">
            <a:solidFill>
              <a:srgbClr val="FF6600"/>
            </a:solidFill>
          </a:ln>
        </p:spPr>
        <p:txBody>
          <a:bodyPr wrap="square" lIns="0" tIns="0" rIns="0" bIns="0" rtlCol="0"/>
          <a:lstStyle/>
          <a:p>
            <a:endParaRPr/>
          </a:p>
        </p:txBody>
      </p:sp>
      <p:graphicFrame>
        <p:nvGraphicFramePr>
          <p:cNvPr id="6" name="object 6"/>
          <p:cNvGraphicFramePr>
            <a:graphicFrameLocks noGrp="1"/>
          </p:cNvGraphicFramePr>
          <p:nvPr/>
        </p:nvGraphicFramePr>
        <p:xfrm>
          <a:off x="1978151" y="4571997"/>
          <a:ext cx="5244465" cy="2201183"/>
        </p:xfrm>
        <a:graphic>
          <a:graphicData uri="http://schemas.openxmlformats.org/drawingml/2006/table">
            <a:tbl>
              <a:tblPr firstRow="1" bandRow="1">
                <a:tableStyleId>{2D5ABB26-0587-4C30-8999-92F81FD0307C}</a:tableStyleId>
              </a:tblPr>
              <a:tblGrid>
                <a:gridCol w="1328420">
                  <a:extLst>
                    <a:ext uri="{9D8B030D-6E8A-4147-A177-3AD203B41FA5}">
                      <a16:colId xmlns:a16="http://schemas.microsoft.com/office/drawing/2014/main" val="20000"/>
                    </a:ext>
                  </a:extLst>
                </a:gridCol>
                <a:gridCol w="1259205">
                  <a:extLst>
                    <a:ext uri="{9D8B030D-6E8A-4147-A177-3AD203B41FA5}">
                      <a16:colId xmlns:a16="http://schemas.microsoft.com/office/drawing/2014/main" val="20001"/>
                    </a:ext>
                  </a:extLst>
                </a:gridCol>
                <a:gridCol w="1328420">
                  <a:extLst>
                    <a:ext uri="{9D8B030D-6E8A-4147-A177-3AD203B41FA5}">
                      <a16:colId xmlns:a16="http://schemas.microsoft.com/office/drawing/2014/main" val="20002"/>
                    </a:ext>
                  </a:extLst>
                </a:gridCol>
                <a:gridCol w="1328420">
                  <a:extLst>
                    <a:ext uri="{9D8B030D-6E8A-4147-A177-3AD203B41FA5}">
                      <a16:colId xmlns:a16="http://schemas.microsoft.com/office/drawing/2014/main" val="20003"/>
                    </a:ext>
                  </a:extLst>
                </a:gridCol>
              </a:tblGrid>
              <a:tr h="250956">
                <a:tc rowSpan="2">
                  <a:txBody>
                    <a:bodyPr/>
                    <a:lstStyle/>
                    <a:p>
                      <a:pPr marL="34290">
                        <a:lnSpc>
                          <a:spcPct val="100000"/>
                        </a:lnSpc>
                        <a:spcBef>
                          <a:spcPts val="55"/>
                        </a:spcBef>
                      </a:pPr>
                      <a:r>
                        <a:rPr sz="1950" b="1" spc="-120" dirty="0">
                          <a:latin typeface="Arial"/>
                          <a:cs typeface="Arial"/>
                        </a:rPr>
                        <a:t>A</a:t>
                      </a:r>
                      <a:r>
                        <a:rPr sz="1950" b="1" spc="15" dirty="0">
                          <a:latin typeface="Arial"/>
                          <a:cs typeface="Arial"/>
                        </a:rPr>
                        <a:t>tt</a:t>
                      </a:r>
                      <a:r>
                        <a:rPr sz="1950" b="1" spc="-20" dirty="0">
                          <a:latin typeface="Arial"/>
                          <a:cs typeface="Arial"/>
                        </a:rPr>
                        <a:t>r</a:t>
                      </a:r>
                      <a:r>
                        <a:rPr sz="1950" b="1" spc="-10" dirty="0">
                          <a:latin typeface="Arial"/>
                          <a:cs typeface="Arial"/>
                        </a:rPr>
                        <a:t>i</a:t>
                      </a:r>
                      <a:r>
                        <a:rPr sz="1950" b="1" spc="10" dirty="0">
                          <a:latin typeface="Arial"/>
                          <a:cs typeface="Arial"/>
                        </a:rPr>
                        <a:t>bu</a:t>
                      </a:r>
                      <a:r>
                        <a:rPr sz="1950" b="1" spc="15" dirty="0">
                          <a:latin typeface="Arial"/>
                          <a:cs typeface="Arial"/>
                        </a:rPr>
                        <a:t>t</a:t>
                      </a:r>
                      <a:r>
                        <a:rPr sz="1950" b="1" dirty="0">
                          <a:latin typeface="Arial"/>
                          <a:cs typeface="Arial"/>
                        </a:rPr>
                        <a:t>e</a:t>
                      </a:r>
                      <a:r>
                        <a:rPr sz="1950" b="1" spc="-70" dirty="0">
                          <a:latin typeface="Arial"/>
                          <a:cs typeface="Arial"/>
                        </a:rPr>
                        <a:t> </a:t>
                      </a:r>
                      <a:r>
                        <a:rPr sz="1950" b="1" dirty="0">
                          <a:latin typeface="Arial"/>
                          <a:cs typeface="Arial"/>
                        </a:rPr>
                        <a:t>1</a:t>
                      </a:r>
                      <a:endParaRPr sz="1950">
                        <a:latin typeface="Arial"/>
                        <a:cs typeface="Arial"/>
                      </a:endParaRPr>
                    </a:p>
                  </a:txBody>
                  <a:tcPr marL="0" marR="0" marT="6985" marB="0">
                    <a:lnL w="9525">
                      <a:solidFill>
                        <a:srgbClr val="000000"/>
                      </a:solidFill>
                      <a:prstDash val="solid"/>
                    </a:lnL>
                    <a:lnR w="9525">
                      <a:solidFill>
                        <a:srgbClr val="FF6600"/>
                      </a:solidFill>
                      <a:prstDash val="solid"/>
                    </a:lnR>
                    <a:lnT w="9525">
                      <a:solidFill>
                        <a:srgbClr val="000000"/>
                      </a:solidFill>
                      <a:prstDash val="solid"/>
                    </a:lnT>
                    <a:lnB w="9525">
                      <a:solidFill>
                        <a:srgbClr val="000000"/>
                      </a:solidFill>
                      <a:prstDash val="solid"/>
                    </a:lnB>
                  </a:tcPr>
                </a:tc>
                <a:tc>
                  <a:txBody>
                    <a:bodyPr/>
                    <a:lstStyle/>
                    <a:p>
                      <a:pPr marL="34290">
                        <a:lnSpc>
                          <a:spcPts val="1820"/>
                        </a:lnSpc>
                        <a:spcBef>
                          <a:spcPts val="55"/>
                        </a:spcBef>
                      </a:pPr>
                      <a:r>
                        <a:rPr sz="1950" b="1" spc="-120" dirty="0">
                          <a:latin typeface="Arial"/>
                          <a:cs typeface="Arial"/>
                        </a:rPr>
                        <a:t>A</a:t>
                      </a:r>
                      <a:r>
                        <a:rPr sz="1950" b="1" spc="15" dirty="0">
                          <a:latin typeface="Arial"/>
                          <a:cs typeface="Arial"/>
                        </a:rPr>
                        <a:t>tt</a:t>
                      </a:r>
                      <a:r>
                        <a:rPr sz="1950" b="1" spc="-20" dirty="0">
                          <a:latin typeface="Arial"/>
                          <a:cs typeface="Arial"/>
                        </a:rPr>
                        <a:t>r</a:t>
                      </a:r>
                      <a:r>
                        <a:rPr sz="1950" b="1" spc="-10" dirty="0">
                          <a:latin typeface="Arial"/>
                          <a:cs typeface="Arial"/>
                        </a:rPr>
                        <a:t>i</a:t>
                      </a:r>
                      <a:r>
                        <a:rPr sz="1950" b="1" spc="10" dirty="0">
                          <a:latin typeface="Arial"/>
                          <a:cs typeface="Arial"/>
                        </a:rPr>
                        <a:t>bu</a:t>
                      </a:r>
                      <a:r>
                        <a:rPr sz="1950" b="1" spc="15" dirty="0">
                          <a:latin typeface="Arial"/>
                          <a:cs typeface="Arial"/>
                        </a:rPr>
                        <a:t>t</a:t>
                      </a:r>
                      <a:r>
                        <a:rPr sz="1950" b="1" dirty="0">
                          <a:latin typeface="Arial"/>
                          <a:cs typeface="Arial"/>
                        </a:rPr>
                        <a:t>e</a:t>
                      </a:r>
                      <a:r>
                        <a:rPr sz="1950" b="1" spc="-70" dirty="0">
                          <a:latin typeface="Arial"/>
                          <a:cs typeface="Arial"/>
                        </a:rPr>
                        <a:t> </a:t>
                      </a:r>
                      <a:r>
                        <a:rPr sz="1950" b="1" dirty="0">
                          <a:latin typeface="Arial"/>
                          <a:cs typeface="Arial"/>
                        </a:rPr>
                        <a:t>2</a:t>
                      </a:r>
                      <a:endParaRPr sz="1950">
                        <a:latin typeface="Arial"/>
                        <a:cs typeface="Arial"/>
                      </a:endParaRPr>
                    </a:p>
                  </a:txBody>
                  <a:tcPr marL="0" marR="0" marT="6985" marB="0">
                    <a:lnL w="9525" cap="flat" cmpd="sng" algn="ctr">
                      <a:solidFill>
                        <a:srgbClr val="FF6600"/>
                      </a:solidFill>
                      <a:prstDash val="solid"/>
                      <a:round/>
                      <a:headEnd type="none" w="med" len="med"/>
                      <a:tailEnd type="none" w="med" len="med"/>
                    </a:lnL>
                    <a:lnR w="9525">
                      <a:solidFill>
                        <a:srgbClr val="000000"/>
                      </a:solidFill>
                      <a:prstDash val="solid"/>
                    </a:lnR>
                    <a:lnT w="9525">
                      <a:solidFill>
                        <a:srgbClr val="000000"/>
                      </a:solidFill>
                      <a:prstDash val="solid"/>
                    </a:lnT>
                    <a:lnB w="38100">
                      <a:solidFill>
                        <a:srgbClr val="FF6600"/>
                      </a:solidFill>
                      <a:prstDash val="solid"/>
                    </a:lnB>
                  </a:tcPr>
                </a:tc>
                <a:tc>
                  <a:txBody>
                    <a:bodyPr/>
                    <a:lstStyle/>
                    <a:p>
                      <a:pPr marL="34290">
                        <a:lnSpc>
                          <a:spcPts val="1820"/>
                        </a:lnSpc>
                        <a:spcBef>
                          <a:spcPts val="55"/>
                        </a:spcBef>
                      </a:pPr>
                      <a:r>
                        <a:rPr sz="1950" b="1" spc="-120" dirty="0">
                          <a:latin typeface="Arial"/>
                          <a:cs typeface="Arial"/>
                        </a:rPr>
                        <a:t>A</a:t>
                      </a:r>
                      <a:r>
                        <a:rPr sz="1950" b="1" spc="15" dirty="0">
                          <a:latin typeface="Arial"/>
                          <a:cs typeface="Arial"/>
                        </a:rPr>
                        <a:t>tt</a:t>
                      </a:r>
                      <a:r>
                        <a:rPr sz="1950" b="1" spc="-20" dirty="0">
                          <a:latin typeface="Arial"/>
                          <a:cs typeface="Arial"/>
                        </a:rPr>
                        <a:t>r</a:t>
                      </a:r>
                      <a:r>
                        <a:rPr sz="1950" b="1" spc="-10" dirty="0">
                          <a:latin typeface="Arial"/>
                          <a:cs typeface="Arial"/>
                        </a:rPr>
                        <a:t>i</a:t>
                      </a:r>
                      <a:r>
                        <a:rPr sz="1950" b="1" spc="10" dirty="0">
                          <a:latin typeface="Arial"/>
                          <a:cs typeface="Arial"/>
                        </a:rPr>
                        <a:t>bu</a:t>
                      </a:r>
                      <a:r>
                        <a:rPr sz="1950" b="1" spc="15" dirty="0">
                          <a:latin typeface="Arial"/>
                          <a:cs typeface="Arial"/>
                        </a:rPr>
                        <a:t>t</a:t>
                      </a:r>
                      <a:r>
                        <a:rPr sz="1950" b="1" dirty="0">
                          <a:latin typeface="Arial"/>
                          <a:cs typeface="Arial"/>
                        </a:rPr>
                        <a:t>e</a:t>
                      </a:r>
                      <a:r>
                        <a:rPr sz="1950" b="1" spc="-70" dirty="0">
                          <a:latin typeface="Arial"/>
                          <a:cs typeface="Arial"/>
                        </a:rPr>
                        <a:t> </a:t>
                      </a:r>
                      <a:r>
                        <a:rPr sz="1950" b="1" dirty="0">
                          <a:latin typeface="Arial"/>
                          <a:cs typeface="Arial"/>
                        </a:rPr>
                        <a:t>3</a:t>
                      </a:r>
                      <a:endParaRPr sz="1950">
                        <a:latin typeface="Arial"/>
                        <a:cs typeface="Arial"/>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38100">
                      <a:solidFill>
                        <a:srgbClr val="FF6600"/>
                      </a:solidFill>
                      <a:prstDash val="solid"/>
                    </a:lnB>
                  </a:tcPr>
                </a:tc>
                <a:tc rowSpan="2">
                  <a:txBody>
                    <a:bodyPr/>
                    <a:lstStyle/>
                    <a:p>
                      <a:pPr marL="34290">
                        <a:lnSpc>
                          <a:spcPct val="100000"/>
                        </a:lnSpc>
                        <a:spcBef>
                          <a:spcPts val="55"/>
                        </a:spcBef>
                      </a:pPr>
                      <a:r>
                        <a:rPr sz="1950" b="1" spc="-120" dirty="0">
                          <a:latin typeface="Arial"/>
                          <a:cs typeface="Arial"/>
                        </a:rPr>
                        <a:t>A</a:t>
                      </a:r>
                      <a:r>
                        <a:rPr sz="1950" b="1" spc="15" dirty="0">
                          <a:latin typeface="Arial"/>
                          <a:cs typeface="Arial"/>
                        </a:rPr>
                        <a:t>tt</a:t>
                      </a:r>
                      <a:r>
                        <a:rPr sz="1950" b="1" spc="-20" dirty="0">
                          <a:latin typeface="Arial"/>
                          <a:cs typeface="Arial"/>
                        </a:rPr>
                        <a:t>r</a:t>
                      </a:r>
                      <a:r>
                        <a:rPr sz="1950" b="1" spc="-10" dirty="0">
                          <a:latin typeface="Arial"/>
                          <a:cs typeface="Arial"/>
                        </a:rPr>
                        <a:t>i</a:t>
                      </a:r>
                      <a:r>
                        <a:rPr sz="1950" b="1" spc="10" dirty="0">
                          <a:latin typeface="Arial"/>
                          <a:cs typeface="Arial"/>
                        </a:rPr>
                        <a:t>bu</a:t>
                      </a:r>
                      <a:r>
                        <a:rPr sz="1950" b="1" spc="15" dirty="0">
                          <a:latin typeface="Arial"/>
                          <a:cs typeface="Arial"/>
                        </a:rPr>
                        <a:t>t</a:t>
                      </a:r>
                      <a:r>
                        <a:rPr sz="1950" b="1" dirty="0">
                          <a:latin typeface="Arial"/>
                          <a:cs typeface="Arial"/>
                        </a:rPr>
                        <a:t>e</a:t>
                      </a:r>
                      <a:r>
                        <a:rPr sz="1950" b="1" spc="-70" dirty="0">
                          <a:latin typeface="Arial"/>
                          <a:cs typeface="Arial"/>
                        </a:rPr>
                        <a:t> </a:t>
                      </a:r>
                      <a:r>
                        <a:rPr sz="1950" b="1" dirty="0">
                          <a:latin typeface="Arial"/>
                          <a:cs typeface="Arial"/>
                        </a:rPr>
                        <a:t>4</a:t>
                      </a:r>
                      <a:endParaRPr sz="1950">
                        <a:latin typeface="Arial"/>
                        <a:cs typeface="Arial"/>
                      </a:endParaRPr>
                    </a:p>
                  </a:txBody>
                  <a:tcPr marL="0" marR="0" marT="6985"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77094">
                <a:tc vMerge="1">
                  <a:txBody>
                    <a:bodyPr/>
                    <a:lstStyle/>
                    <a:p>
                      <a:endParaRPr/>
                    </a:p>
                  </a:txBody>
                  <a:tcPr marL="0" marR="0" marT="6985" marB="0">
                    <a:lnL w="9525">
                      <a:solidFill>
                        <a:srgbClr val="000000"/>
                      </a:solidFill>
                      <a:prstDash val="solid"/>
                    </a:lnL>
                    <a:lnR w="9525">
                      <a:solidFill>
                        <a:srgbClr val="FF66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9525">
                      <a:solidFill>
                        <a:srgbClr val="FF6600"/>
                      </a:solidFill>
                      <a:prstDash val="solid"/>
                    </a:lnL>
                    <a:lnR w="9525">
                      <a:solidFill>
                        <a:srgbClr val="000000"/>
                      </a:solidFill>
                      <a:prstDash val="solid"/>
                    </a:lnR>
                    <a:lnT w="38100">
                      <a:solidFill>
                        <a:srgbClr val="FF6600"/>
                      </a:solidFill>
                      <a:prstDash val="solid"/>
                    </a:lnT>
                    <a:lnB w="952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FF6600"/>
                      </a:solidFill>
                      <a:prstDash val="solid"/>
                    </a:lnR>
                    <a:lnT w="38100">
                      <a:solidFill>
                        <a:srgbClr val="FF6600"/>
                      </a:solidFill>
                      <a:prstDash val="solid"/>
                    </a:lnT>
                    <a:lnB w="9525">
                      <a:solidFill>
                        <a:srgbClr val="000000"/>
                      </a:solidFill>
                      <a:prstDash val="solid"/>
                    </a:lnB>
                  </a:tcPr>
                </a:tc>
                <a:tc vMerge="1">
                  <a:txBody>
                    <a:bodyPr/>
                    <a:lstStyle/>
                    <a:p>
                      <a:endParaRPr/>
                    </a:p>
                  </a:txBody>
                  <a:tcPr marL="0" marR="0" marT="6985" marB="0">
                    <a:lnL w="9525">
                      <a:solidFill>
                        <a:srgbClr val="FF66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03905">
                <a:tc>
                  <a:txBody>
                    <a:bodyPr/>
                    <a:lstStyle/>
                    <a:p>
                      <a:pPr marR="26670" algn="r">
                        <a:lnSpc>
                          <a:spcPts val="2240"/>
                        </a:lnSpc>
                        <a:spcBef>
                          <a:spcPts val="55"/>
                        </a:spcBef>
                      </a:pPr>
                      <a:r>
                        <a:rPr sz="1950" spc="-120" dirty="0">
                          <a:latin typeface="Arial MT"/>
                          <a:cs typeface="Arial MT"/>
                        </a:rPr>
                        <a:t>20</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000000"/>
                      </a:solidFill>
                      <a:prstDash val="solid"/>
                    </a:lnT>
                    <a:lnB w="38100">
                      <a:solidFill>
                        <a:srgbClr val="FF6600"/>
                      </a:solidFill>
                      <a:prstDash val="solid"/>
                    </a:lnB>
                  </a:tcPr>
                </a:tc>
                <a:tc>
                  <a:txBody>
                    <a:bodyPr/>
                    <a:lstStyle/>
                    <a:p>
                      <a:pPr marL="34290">
                        <a:lnSpc>
                          <a:spcPts val="2240"/>
                        </a:lnSpc>
                        <a:spcBef>
                          <a:spcPts val="55"/>
                        </a:spcBef>
                      </a:pPr>
                      <a:r>
                        <a:rPr sz="1950" spc="-90" dirty="0">
                          <a:latin typeface="Arial MT"/>
                          <a:cs typeface="Arial MT"/>
                        </a:rPr>
                        <a:t>cool</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000000"/>
                      </a:solidFill>
                      <a:prstDash val="solid"/>
                    </a:lnT>
                    <a:lnB w="38100">
                      <a:solidFill>
                        <a:srgbClr val="FF6600"/>
                      </a:solidFill>
                      <a:prstDash val="solid"/>
                    </a:lnB>
                  </a:tcPr>
                </a:tc>
                <a:tc>
                  <a:txBody>
                    <a:bodyPr/>
                    <a:lstStyle/>
                    <a:p>
                      <a:pPr marL="34290">
                        <a:lnSpc>
                          <a:spcPts val="2240"/>
                        </a:lnSpc>
                        <a:spcBef>
                          <a:spcPts val="55"/>
                        </a:spcBef>
                      </a:pPr>
                      <a:r>
                        <a:rPr sz="1950" spc="-90" dirty="0">
                          <a:latin typeface="Arial MT"/>
                          <a:cs typeface="Arial MT"/>
                        </a:rPr>
                        <a:t>high</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000000"/>
                      </a:solidFill>
                      <a:prstDash val="solid"/>
                    </a:lnT>
                    <a:lnB w="38100">
                      <a:solidFill>
                        <a:srgbClr val="FF6600"/>
                      </a:solidFill>
                      <a:prstDash val="solid"/>
                    </a:lnB>
                  </a:tcPr>
                </a:tc>
                <a:tc>
                  <a:txBody>
                    <a:bodyPr/>
                    <a:lstStyle/>
                    <a:p>
                      <a:pPr marL="34290">
                        <a:lnSpc>
                          <a:spcPts val="2240"/>
                        </a:lnSpc>
                        <a:spcBef>
                          <a:spcPts val="55"/>
                        </a:spcBef>
                      </a:pPr>
                      <a:r>
                        <a:rPr sz="1950" spc="-75" dirty="0">
                          <a:latin typeface="Arial MT"/>
                          <a:cs typeface="Arial MT"/>
                        </a:rPr>
                        <a:t>false</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26195">
                <a:tc>
                  <a:txBody>
                    <a:bodyPr/>
                    <a:lstStyle/>
                    <a:p>
                      <a:pPr>
                        <a:lnSpc>
                          <a:spcPct val="100000"/>
                        </a:lnSpc>
                      </a:pPr>
                      <a:endParaRPr sz="2000">
                        <a:latin typeface="Times New Roman"/>
                        <a:cs typeface="Times New Roman"/>
                      </a:endParaRPr>
                    </a:p>
                  </a:txBody>
                  <a:tcPr marL="0" marR="0" marT="0" marB="0">
                    <a:lnL w="9525">
                      <a:solidFill>
                        <a:srgbClr val="000000"/>
                      </a:solidFill>
                      <a:prstDash val="solid"/>
                    </a:lnL>
                    <a:lnR w="9525">
                      <a:solidFill>
                        <a:srgbClr val="FF6600"/>
                      </a:solidFill>
                      <a:prstDash val="solid"/>
                    </a:lnR>
                    <a:lnT w="38100">
                      <a:solidFill>
                        <a:srgbClr val="FF6600"/>
                      </a:solidFill>
                      <a:prstDash val="solid"/>
                    </a:lnT>
                    <a:lnB w="9525">
                      <a:solidFill>
                        <a:srgbClr val="FF6600"/>
                      </a:solidFill>
                      <a:prstDash val="solid"/>
                    </a:lnB>
                    <a:solidFill>
                      <a:srgbClr val="CCFFCC"/>
                    </a:solidFill>
                  </a:tcPr>
                </a:tc>
                <a:tc>
                  <a:txBody>
                    <a:bodyPr/>
                    <a:lstStyle/>
                    <a:p>
                      <a:pPr marL="34290">
                        <a:lnSpc>
                          <a:spcPct val="100000"/>
                        </a:lnSpc>
                        <a:spcBef>
                          <a:spcPts val="105"/>
                        </a:spcBef>
                      </a:pPr>
                      <a:r>
                        <a:rPr sz="1950" b="1" spc="-100" dirty="0">
                          <a:latin typeface="Arial"/>
                          <a:cs typeface="Arial"/>
                        </a:rPr>
                        <a:t>cool</a:t>
                      </a:r>
                      <a:endParaRPr sz="1950">
                        <a:latin typeface="Arial"/>
                        <a:cs typeface="Arial"/>
                      </a:endParaRPr>
                    </a:p>
                  </a:txBody>
                  <a:tcPr marL="0" marR="0" marT="13335" marB="0">
                    <a:lnL w="9525">
                      <a:solidFill>
                        <a:srgbClr val="FF6600"/>
                      </a:solidFill>
                      <a:prstDash val="solid"/>
                    </a:lnL>
                    <a:lnR w="9525">
                      <a:solidFill>
                        <a:srgbClr val="000000"/>
                      </a:solidFill>
                      <a:prstDash val="solid"/>
                    </a:lnR>
                    <a:lnT w="38100">
                      <a:solidFill>
                        <a:srgbClr val="FF6600"/>
                      </a:solidFill>
                      <a:prstDash val="solid"/>
                    </a:lnT>
                    <a:lnB w="9525">
                      <a:solidFill>
                        <a:srgbClr val="FF6600"/>
                      </a:solidFill>
                      <a:prstDash val="solid"/>
                    </a:lnB>
                    <a:solidFill>
                      <a:srgbClr val="CCFFCC"/>
                    </a:solidFill>
                  </a:tcPr>
                </a:tc>
                <a:tc>
                  <a:txBody>
                    <a:bodyPr/>
                    <a:lstStyle/>
                    <a:p>
                      <a:pPr marL="34290">
                        <a:lnSpc>
                          <a:spcPct val="100000"/>
                        </a:lnSpc>
                        <a:spcBef>
                          <a:spcPts val="105"/>
                        </a:spcBef>
                      </a:pPr>
                      <a:r>
                        <a:rPr sz="1950" b="1" spc="-100" dirty="0">
                          <a:latin typeface="Arial"/>
                          <a:cs typeface="Arial"/>
                        </a:rPr>
                        <a:t>high</a:t>
                      </a:r>
                      <a:endParaRPr sz="1950">
                        <a:latin typeface="Arial"/>
                        <a:cs typeface="Arial"/>
                      </a:endParaRPr>
                    </a:p>
                  </a:txBody>
                  <a:tcPr marL="0" marR="0" marT="13335" marB="0">
                    <a:lnL w="9525">
                      <a:solidFill>
                        <a:srgbClr val="000000"/>
                      </a:solidFill>
                      <a:prstDash val="solid"/>
                    </a:lnL>
                    <a:lnR w="9525">
                      <a:solidFill>
                        <a:srgbClr val="FF6600"/>
                      </a:solidFill>
                      <a:prstDash val="solid"/>
                    </a:lnR>
                    <a:lnT w="38100">
                      <a:solidFill>
                        <a:srgbClr val="FF6600"/>
                      </a:solidFill>
                      <a:prstDash val="solid"/>
                    </a:lnT>
                    <a:lnB w="9525">
                      <a:solidFill>
                        <a:srgbClr val="FF6600"/>
                      </a:solidFill>
                      <a:prstDash val="solid"/>
                    </a:lnB>
                    <a:solidFill>
                      <a:srgbClr val="CCFFCC"/>
                    </a:solidFill>
                  </a:tcPr>
                </a:tc>
                <a:tc>
                  <a:txBody>
                    <a:bodyPr/>
                    <a:lstStyle/>
                    <a:p>
                      <a:pPr marL="34290">
                        <a:lnSpc>
                          <a:spcPct val="100000"/>
                        </a:lnSpc>
                        <a:spcBef>
                          <a:spcPts val="105"/>
                        </a:spcBef>
                      </a:pPr>
                      <a:r>
                        <a:rPr sz="1950" b="1" spc="-95" dirty="0">
                          <a:latin typeface="Arial"/>
                          <a:cs typeface="Arial"/>
                        </a:rPr>
                        <a:t>true</a:t>
                      </a:r>
                      <a:endParaRPr sz="1950">
                        <a:latin typeface="Arial"/>
                        <a:cs typeface="Arial"/>
                      </a:endParaRPr>
                    </a:p>
                  </a:txBody>
                  <a:tcPr marL="0" marR="0" marT="13335" marB="0">
                    <a:lnL w="9525">
                      <a:solidFill>
                        <a:srgbClr val="FF66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CC"/>
                    </a:solidFill>
                  </a:tcPr>
                </a:tc>
                <a:extLst>
                  <a:ext uri="{0D108BD9-81ED-4DB2-BD59-A6C34878D82A}">
                    <a16:rowId xmlns:a16="http://schemas.microsoft.com/office/drawing/2014/main" val="10003"/>
                  </a:ext>
                </a:extLst>
              </a:tr>
              <a:tr h="310665">
                <a:tc>
                  <a:txBody>
                    <a:bodyPr/>
                    <a:lstStyle/>
                    <a:p>
                      <a:pPr marR="26670" algn="r">
                        <a:lnSpc>
                          <a:spcPts val="2290"/>
                        </a:lnSpc>
                        <a:spcBef>
                          <a:spcPts val="55"/>
                        </a:spcBef>
                      </a:pPr>
                      <a:r>
                        <a:rPr sz="1950" spc="-120" dirty="0">
                          <a:latin typeface="Arial MT"/>
                          <a:cs typeface="Arial MT"/>
                        </a:rPr>
                        <a:t>20</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FF6600"/>
                      </a:solidFill>
                      <a:prstDash val="solid"/>
                    </a:lnT>
                    <a:lnB w="9525">
                      <a:solidFill>
                        <a:srgbClr val="FF6600"/>
                      </a:solidFill>
                      <a:prstDash val="solid"/>
                    </a:lnB>
                  </a:tcPr>
                </a:tc>
                <a:tc>
                  <a:txBody>
                    <a:bodyPr/>
                    <a:lstStyle/>
                    <a:p>
                      <a:pPr marL="34290">
                        <a:lnSpc>
                          <a:spcPts val="2290"/>
                        </a:lnSpc>
                        <a:spcBef>
                          <a:spcPts val="55"/>
                        </a:spcBef>
                      </a:pPr>
                      <a:r>
                        <a:rPr sz="1950" spc="-90" dirty="0">
                          <a:latin typeface="Arial MT"/>
                          <a:cs typeface="Arial MT"/>
                        </a:rPr>
                        <a:t>cool</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FF6600"/>
                      </a:solidFill>
                      <a:prstDash val="solid"/>
                    </a:lnT>
                    <a:lnB w="9525">
                      <a:solidFill>
                        <a:srgbClr val="FF6600"/>
                      </a:solidFill>
                      <a:prstDash val="solid"/>
                    </a:lnB>
                  </a:tcPr>
                </a:tc>
                <a:tc>
                  <a:txBody>
                    <a:bodyPr/>
                    <a:lstStyle/>
                    <a:p>
                      <a:pPr marL="34290">
                        <a:lnSpc>
                          <a:spcPts val="2290"/>
                        </a:lnSpc>
                        <a:spcBef>
                          <a:spcPts val="55"/>
                        </a:spcBef>
                      </a:pPr>
                      <a:r>
                        <a:rPr sz="1950" spc="-90" dirty="0">
                          <a:latin typeface="Arial MT"/>
                          <a:cs typeface="Arial MT"/>
                        </a:rPr>
                        <a:t>high</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FF6600"/>
                      </a:solidFill>
                      <a:prstDash val="solid"/>
                    </a:lnT>
                    <a:lnB w="9525">
                      <a:solidFill>
                        <a:srgbClr val="FF6600"/>
                      </a:solidFill>
                      <a:prstDash val="solid"/>
                    </a:lnB>
                  </a:tcPr>
                </a:tc>
                <a:tc>
                  <a:txBody>
                    <a:bodyPr/>
                    <a:lstStyle/>
                    <a:p>
                      <a:pPr marL="34290">
                        <a:lnSpc>
                          <a:spcPts val="2290"/>
                        </a:lnSpc>
                        <a:spcBef>
                          <a:spcPts val="55"/>
                        </a:spcBef>
                      </a:pPr>
                      <a:r>
                        <a:rPr sz="1950" spc="-85" dirty="0">
                          <a:latin typeface="Arial MT"/>
                          <a:cs typeface="Arial MT"/>
                        </a:rPr>
                        <a:t>true</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10837">
                <a:tc>
                  <a:txBody>
                    <a:bodyPr/>
                    <a:lstStyle/>
                    <a:p>
                      <a:pPr marR="26670" algn="r">
                        <a:lnSpc>
                          <a:spcPts val="2290"/>
                        </a:lnSpc>
                        <a:spcBef>
                          <a:spcPts val="55"/>
                        </a:spcBef>
                      </a:pPr>
                      <a:r>
                        <a:rPr sz="1950" spc="-120" dirty="0">
                          <a:latin typeface="Arial MT"/>
                          <a:cs typeface="Arial MT"/>
                        </a:rPr>
                        <a:t>20</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FF6600"/>
                      </a:solidFill>
                      <a:prstDash val="solid"/>
                    </a:lnT>
                    <a:lnB w="9525">
                      <a:solidFill>
                        <a:srgbClr val="000000"/>
                      </a:solidFill>
                      <a:prstDash val="solid"/>
                    </a:lnB>
                  </a:tcPr>
                </a:tc>
                <a:tc>
                  <a:txBody>
                    <a:bodyPr/>
                    <a:lstStyle/>
                    <a:p>
                      <a:pPr marL="34290">
                        <a:lnSpc>
                          <a:spcPts val="2290"/>
                        </a:lnSpc>
                        <a:spcBef>
                          <a:spcPts val="55"/>
                        </a:spcBef>
                      </a:pPr>
                      <a:r>
                        <a:rPr sz="1950" spc="-65" dirty="0">
                          <a:latin typeface="Arial MT"/>
                          <a:cs typeface="Arial MT"/>
                        </a:rPr>
                        <a:t>mild</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FF6600"/>
                      </a:solidFill>
                      <a:prstDash val="solid"/>
                    </a:lnT>
                    <a:lnB w="9525">
                      <a:solidFill>
                        <a:srgbClr val="000000"/>
                      </a:solidFill>
                      <a:prstDash val="solid"/>
                    </a:lnB>
                  </a:tcPr>
                </a:tc>
                <a:tc>
                  <a:txBody>
                    <a:bodyPr/>
                    <a:lstStyle/>
                    <a:p>
                      <a:pPr marL="34290">
                        <a:lnSpc>
                          <a:spcPts val="2290"/>
                        </a:lnSpc>
                        <a:spcBef>
                          <a:spcPts val="55"/>
                        </a:spcBef>
                      </a:pPr>
                      <a:r>
                        <a:rPr sz="1950" spc="-95" dirty="0">
                          <a:latin typeface="Arial MT"/>
                          <a:cs typeface="Arial MT"/>
                        </a:rPr>
                        <a:t>low</a:t>
                      </a:r>
                      <a:endParaRPr sz="1950">
                        <a:latin typeface="Arial MT"/>
                        <a:cs typeface="Arial MT"/>
                      </a:endParaRPr>
                    </a:p>
                  </a:txBody>
                  <a:tcPr marL="0" marR="0" marT="6985" marB="0">
                    <a:lnL w="9525">
                      <a:solidFill>
                        <a:srgbClr val="000000"/>
                      </a:solidFill>
                      <a:prstDash val="solid"/>
                    </a:lnL>
                    <a:lnR w="9525">
                      <a:solidFill>
                        <a:srgbClr val="FF6600"/>
                      </a:solidFill>
                      <a:prstDash val="solid"/>
                    </a:lnR>
                    <a:lnT w="9525">
                      <a:solidFill>
                        <a:srgbClr val="FF6600"/>
                      </a:solidFill>
                      <a:prstDash val="solid"/>
                    </a:lnT>
                    <a:lnB w="9525">
                      <a:solidFill>
                        <a:srgbClr val="000000"/>
                      </a:solidFill>
                      <a:prstDash val="solid"/>
                    </a:lnB>
                  </a:tcPr>
                </a:tc>
                <a:tc>
                  <a:txBody>
                    <a:bodyPr/>
                    <a:lstStyle/>
                    <a:p>
                      <a:pPr marL="34290">
                        <a:lnSpc>
                          <a:spcPts val="2290"/>
                        </a:lnSpc>
                        <a:spcBef>
                          <a:spcPts val="55"/>
                        </a:spcBef>
                      </a:pPr>
                      <a:r>
                        <a:rPr sz="1950" spc="-75" dirty="0">
                          <a:latin typeface="Arial MT"/>
                          <a:cs typeface="Arial MT"/>
                        </a:rPr>
                        <a:t>false</a:t>
                      </a:r>
                      <a:endParaRPr sz="1950">
                        <a:latin typeface="Arial MT"/>
                        <a:cs typeface="Arial MT"/>
                      </a:endParaRPr>
                    </a:p>
                  </a:txBody>
                  <a:tcPr marL="0" marR="0" marT="6985" marB="0">
                    <a:lnL w="9525">
                      <a:solidFill>
                        <a:srgbClr val="FF66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10837">
                <a:tc>
                  <a:txBody>
                    <a:bodyPr/>
                    <a:lstStyle/>
                    <a:p>
                      <a:pPr marR="26670" algn="r">
                        <a:lnSpc>
                          <a:spcPts val="2290"/>
                        </a:lnSpc>
                        <a:spcBef>
                          <a:spcPts val="55"/>
                        </a:spcBef>
                      </a:pPr>
                      <a:r>
                        <a:rPr sz="1950" spc="-120" dirty="0">
                          <a:latin typeface="Arial MT"/>
                          <a:cs typeface="Arial MT"/>
                        </a:rPr>
                        <a:t>30</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90" dirty="0">
                          <a:latin typeface="Arial MT"/>
                          <a:cs typeface="Arial MT"/>
                        </a:rPr>
                        <a:t>cool</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95" dirty="0">
                          <a:latin typeface="Arial MT"/>
                          <a:cs typeface="Arial MT"/>
                        </a:rPr>
                        <a:t>normal</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75" dirty="0">
                          <a:latin typeface="Arial MT"/>
                          <a:cs typeface="Arial MT"/>
                        </a:rPr>
                        <a:t>false</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10694">
                <a:tc>
                  <a:txBody>
                    <a:bodyPr/>
                    <a:lstStyle/>
                    <a:p>
                      <a:pPr marR="26670" algn="r">
                        <a:lnSpc>
                          <a:spcPts val="2290"/>
                        </a:lnSpc>
                        <a:spcBef>
                          <a:spcPts val="55"/>
                        </a:spcBef>
                      </a:pPr>
                      <a:r>
                        <a:rPr sz="1950" spc="-120" dirty="0">
                          <a:latin typeface="Arial MT"/>
                          <a:cs typeface="Arial MT"/>
                        </a:rPr>
                        <a:t>10</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65" dirty="0">
                          <a:latin typeface="Arial MT"/>
                          <a:cs typeface="Arial MT"/>
                        </a:rPr>
                        <a:t>mild</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90" dirty="0">
                          <a:latin typeface="Arial MT"/>
                          <a:cs typeface="Arial MT"/>
                        </a:rPr>
                        <a:t>high</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290">
                        <a:lnSpc>
                          <a:spcPts val="2290"/>
                        </a:lnSpc>
                        <a:spcBef>
                          <a:spcPts val="55"/>
                        </a:spcBef>
                      </a:pPr>
                      <a:r>
                        <a:rPr sz="1950" spc="-85" dirty="0">
                          <a:latin typeface="Arial MT"/>
                          <a:cs typeface="Arial MT"/>
                        </a:rPr>
                        <a:t>true</a:t>
                      </a:r>
                      <a:endParaRPr sz="1950">
                        <a:latin typeface="Arial MT"/>
                        <a:cs typeface="Arial MT"/>
                      </a:endParaRPr>
                    </a:p>
                  </a:txBody>
                  <a:tcPr marL="0" marR="0" marT="6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bl>
          </a:graphicData>
        </a:graphic>
      </p:graphicFrame>
      <p:sp>
        <p:nvSpPr>
          <p:cNvPr id="7" name="object 7"/>
          <p:cNvSpPr txBox="1"/>
          <p:nvPr/>
        </p:nvSpPr>
        <p:spPr>
          <a:xfrm>
            <a:off x="7464552" y="4597908"/>
            <a:ext cx="3124200" cy="2082164"/>
          </a:xfrm>
          <a:prstGeom prst="rect">
            <a:avLst/>
          </a:prstGeom>
          <a:ln w="9525">
            <a:solidFill>
              <a:srgbClr val="000000"/>
            </a:solidFill>
          </a:ln>
        </p:spPr>
        <p:txBody>
          <a:bodyPr vert="horz" wrap="square" lIns="0" tIns="45085" rIns="0" bIns="0" rtlCol="0">
            <a:spAutoFit/>
          </a:bodyPr>
          <a:lstStyle/>
          <a:p>
            <a:pPr marL="92075" marR="182245">
              <a:lnSpc>
                <a:spcPct val="100000"/>
              </a:lnSpc>
              <a:spcBef>
                <a:spcPts val="355"/>
              </a:spcBef>
              <a:tabLst>
                <a:tab pos="1905635" algn="l"/>
              </a:tabLst>
            </a:pPr>
            <a:r>
              <a:rPr sz="2000" spc="-15" dirty="0">
                <a:latin typeface="Tahoma"/>
                <a:cs typeface="Tahoma"/>
              </a:rPr>
              <a:t>For</a:t>
            </a:r>
            <a:r>
              <a:rPr sz="2000" spc="-10" dirty="0">
                <a:latin typeface="Tahoma"/>
                <a:cs typeface="Tahoma"/>
              </a:rPr>
              <a:t> </a:t>
            </a:r>
            <a:r>
              <a:rPr sz="2000" b="1" spc="-5" dirty="0">
                <a:solidFill>
                  <a:srgbClr val="FF3300"/>
                </a:solidFill>
                <a:latin typeface="Tahoma"/>
                <a:cs typeface="Tahoma"/>
              </a:rPr>
              <a:t>{attribute#2, </a:t>
            </a:r>
            <a:r>
              <a:rPr sz="2000" b="1" dirty="0">
                <a:solidFill>
                  <a:srgbClr val="FF3300"/>
                </a:solidFill>
                <a:latin typeface="Tahoma"/>
                <a:cs typeface="Tahoma"/>
              </a:rPr>
              <a:t> </a:t>
            </a:r>
            <a:r>
              <a:rPr sz="2000" b="1" spc="-5" dirty="0">
                <a:solidFill>
                  <a:srgbClr val="FF3300"/>
                </a:solidFill>
                <a:latin typeface="Tahoma"/>
                <a:cs typeface="Tahoma"/>
              </a:rPr>
              <a:t>attribute#3}	</a:t>
            </a:r>
            <a:r>
              <a:rPr sz="2000" spc="-5" dirty="0">
                <a:latin typeface="Tahoma"/>
                <a:cs typeface="Tahoma"/>
              </a:rPr>
              <a:t>the</a:t>
            </a:r>
            <a:r>
              <a:rPr sz="2000" spc="-85" dirty="0">
                <a:latin typeface="Tahoma"/>
                <a:cs typeface="Tahoma"/>
              </a:rPr>
              <a:t> </a:t>
            </a:r>
            <a:r>
              <a:rPr sz="2000" spc="-10" dirty="0">
                <a:latin typeface="Tahoma"/>
                <a:cs typeface="Tahoma"/>
              </a:rPr>
              <a:t>value</a:t>
            </a:r>
            <a:endParaRPr sz="2000">
              <a:latin typeface="Tahoma"/>
              <a:cs typeface="Tahoma"/>
            </a:endParaRPr>
          </a:p>
          <a:p>
            <a:pPr marL="92075">
              <a:lnSpc>
                <a:spcPct val="100000"/>
              </a:lnSpc>
            </a:pPr>
            <a:r>
              <a:rPr sz="2000" b="1" spc="-5" dirty="0">
                <a:solidFill>
                  <a:srgbClr val="FF3300"/>
                </a:solidFill>
                <a:latin typeface="Tahoma"/>
                <a:cs typeface="Tahoma"/>
              </a:rPr>
              <a:t>{“cool”,</a:t>
            </a:r>
            <a:r>
              <a:rPr sz="2000" b="1" spc="-55" dirty="0">
                <a:solidFill>
                  <a:srgbClr val="FF3300"/>
                </a:solidFill>
                <a:latin typeface="Tahoma"/>
                <a:cs typeface="Tahoma"/>
              </a:rPr>
              <a:t> </a:t>
            </a:r>
            <a:r>
              <a:rPr sz="2000" b="1" spc="-5" dirty="0">
                <a:solidFill>
                  <a:srgbClr val="FF3300"/>
                </a:solidFill>
                <a:latin typeface="Tahoma"/>
                <a:cs typeface="Tahoma"/>
              </a:rPr>
              <a:t>“high”}</a:t>
            </a:r>
            <a:endParaRPr sz="2000">
              <a:latin typeface="Tahoma"/>
              <a:cs typeface="Tahoma"/>
            </a:endParaRPr>
          </a:p>
          <a:p>
            <a:pPr marL="92075">
              <a:lnSpc>
                <a:spcPct val="100000"/>
              </a:lnSpc>
            </a:pPr>
            <a:r>
              <a:rPr sz="2000" spc="-5" dirty="0">
                <a:latin typeface="Tahoma"/>
                <a:cs typeface="Tahoma"/>
              </a:rPr>
              <a:t>appears</a:t>
            </a:r>
            <a:r>
              <a:rPr sz="2000" spc="-45" dirty="0">
                <a:latin typeface="Tahoma"/>
                <a:cs typeface="Tahoma"/>
              </a:rPr>
              <a:t> </a:t>
            </a:r>
            <a:r>
              <a:rPr sz="2000" dirty="0">
                <a:latin typeface="Tahoma"/>
                <a:cs typeface="Tahoma"/>
              </a:rPr>
              <a:t>in</a:t>
            </a:r>
            <a:r>
              <a:rPr sz="2000" spc="-10" dirty="0">
                <a:latin typeface="Tahoma"/>
                <a:cs typeface="Tahoma"/>
              </a:rPr>
              <a:t> </a:t>
            </a:r>
            <a:r>
              <a:rPr sz="2000" dirty="0">
                <a:latin typeface="Tahoma"/>
                <a:cs typeface="Tahoma"/>
              </a:rPr>
              <a:t>only</a:t>
            </a:r>
            <a:r>
              <a:rPr sz="2000" spc="-10" dirty="0">
                <a:latin typeface="Tahoma"/>
                <a:cs typeface="Tahoma"/>
              </a:rPr>
              <a:t> </a:t>
            </a:r>
            <a:r>
              <a:rPr sz="2000" dirty="0">
                <a:latin typeface="Tahoma"/>
                <a:cs typeface="Tahoma"/>
              </a:rPr>
              <a:t>2</a:t>
            </a:r>
            <a:r>
              <a:rPr sz="2000" spc="-15" dirty="0">
                <a:latin typeface="Tahoma"/>
                <a:cs typeface="Tahoma"/>
              </a:rPr>
              <a:t> </a:t>
            </a:r>
            <a:r>
              <a:rPr sz="2000" spc="-5" dirty="0">
                <a:latin typeface="Tahoma"/>
                <a:cs typeface="Tahoma"/>
              </a:rPr>
              <a:t>records</a:t>
            </a:r>
            <a:endParaRPr sz="2000">
              <a:latin typeface="Tahoma"/>
              <a:cs typeface="Tahoma"/>
            </a:endParaRPr>
          </a:p>
          <a:p>
            <a:pPr marL="92075">
              <a:lnSpc>
                <a:spcPct val="100000"/>
              </a:lnSpc>
              <a:spcBef>
                <a:spcPts val="1205"/>
              </a:spcBef>
            </a:pPr>
            <a:r>
              <a:rPr sz="2000" spc="-5" dirty="0">
                <a:latin typeface="Tahoma"/>
                <a:cs typeface="Tahoma"/>
              </a:rPr>
              <a:t>Probability </a:t>
            </a:r>
            <a:r>
              <a:rPr sz="2000" dirty="0">
                <a:latin typeface="Tahoma"/>
                <a:cs typeface="Tahoma"/>
              </a:rPr>
              <a:t>of</a:t>
            </a:r>
            <a:r>
              <a:rPr sz="2000" spc="-15" dirty="0">
                <a:latin typeface="Tahoma"/>
                <a:cs typeface="Tahoma"/>
              </a:rPr>
              <a:t> </a:t>
            </a:r>
            <a:r>
              <a:rPr sz="2000" spc="-5" dirty="0">
                <a:latin typeface="Tahoma"/>
                <a:cs typeface="Tahoma"/>
              </a:rPr>
              <a:t>Imputing</a:t>
            </a:r>
            <a:endParaRPr sz="2000">
              <a:latin typeface="Tahoma"/>
              <a:cs typeface="Tahoma"/>
            </a:endParaRPr>
          </a:p>
          <a:p>
            <a:pPr marL="92075">
              <a:lnSpc>
                <a:spcPct val="100000"/>
              </a:lnSpc>
            </a:pPr>
            <a:r>
              <a:rPr sz="2000" b="1" dirty="0">
                <a:solidFill>
                  <a:srgbClr val="0000FF"/>
                </a:solidFill>
                <a:latin typeface="Tahoma"/>
                <a:cs typeface="Tahoma"/>
              </a:rPr>
              <a:t>value</a:t>
            </a:r>
            <a:r>
              <a:rPr sz="2000" b="1" spc="-35" dirty="0">
                <a:solidFill>
                  <a:srgbClr val="0000FF"/>
                </a:solidFill>
                <a:latin typeface="Tahoma"/>
                <a:cs typeface="Tahoma"/>
              </a:rPr>
              <a:t> </a:t>
            </a:r>
            <a:r>
              <a:rPr sz="2000" b="1" spc="-5" dirty="0">
                <a:solidFill>
                  <a:srgbClr val="0000FF"/>
                </a:solidFill>
                <a:latin typeface="Tahoma"/>
                <a:cs typeface="Tahoma"/>
              </a:rPr>
              <a:t>(20)</a:t>
            </a:r>
            <a:r>
              <a:rPr sz="2000" b="1" spc="25" dirty="0">
                <a:solidFill>
                  <a:srgbClr val="0000FF"/>
                </a:solidFill>
                <a:latin typeface="Tahoma"/>
                <a:cs typeface="Tahoma"/>
              </a:rPr>
              <a:t> </a:t>
            </a:r>
            <a:r>
              <a:rPr sz="2000" dirty="0">
                <a:latin typeface="Tahoma"/>
                <a:cs typeface="Tahoma"/>
              </a:rPr>
              <a:t>=</a:t>
            </a:r>
            <a:r>
              <a:rPr sz="2000" spc="-25" dirty="0">
                <a:latin typeface="Tahoma"/>
                <a:cs typeface="Tahoma"/>
              </a:rPr>
              <a:t> </a:t>
            </a:r>
            <a:r>
              <a:rPr sz="2000" dirty="0">
                <a:latin typeface="Tahoma"/>
                <a:cs typeface="Tahoma"/>
              </a:rPr>
              <a:t>100%</a:t>
            </a:r>
            <a:endParaRPr sz="200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2601" y="263144"/>
            <a:ext cx="7152640" cy="696595"/>
          </a:xfrm>
          <a:prstGeom prst="rect">
            <a:avLst/>
          </a:prstGeom>
        </p:spPr>
        <p:txBody>
          <a:bodyPr vert="horz" wrap="square" lIns="0" tIns="12700" rIns="0" bIns="0" rtlCol="0">
            <a:spAutoFit/>
          </a:bodyPr>
          <a:lstStyle/>
          <a:p>
            <a:pPr marL="12700">
              <a:lnSpc>
                <a:spcPct val="100000"/>
              </a:lnSpc>
              <a:spcBef>
                <a:spcPts val="100"/>
              </a:spcBef>
            </a:pPr>
            <a:r>
              <a:rPr spc="-35" dirty="0"/>
              <a:t>Measuring</a:t>
            </a:r>
            <a:r>
              <a:rPr spc="-114" dirty="0"/>
              <a:t> </a:t>
            </a:r>
            <a:r>
              <a:rPr spc="-20" dirty="0"/>
              <a:t>the</a:t>
            </a:r>
            <a:r>
              <a:rPr spc="-95" dirty="0"/>
              <a:t> </a:t>
            </a:r>
            <a:r>
              <a:rPr spc="-50" dirty="0"/>
              <a:t>Central</a:t>
            </a:r>
            <a:r>
              <a:rPr spc="-85" dirty="0"/>
              <a:t> Tendency</a:t>
            </a:r>
          </a:p>
        </p:txBody>
      </p:sp>
      <p:sp>
        <p:nvSpPr>
          <p:cNvPr id="3" name="object 3"/>
          <p:cNvSpPr txBox="1"/>
          <p:nvPr/>
        </p:nvSpPr>
        <p:spPr>
          <a:xfrm>
            <a:off x="1959991" y="1447545"/>
            <a:ext cx="3019425" cy="330835"/>
          </a:xfrm>
          <a:prstGeom prst="rect">
            <a:avLst/>
          </a:prstGeom>
        </p:spPr>
        <p:txBody>
          <a:bodyPr vert="horz" wrap="square" lIns="0" tIns="13335" rIns="0" bIns="0" rtlCol="0">
            <a:spAutoFit/>
          </a:bodyPr>
          <a:lstStyle/>
          <a:p>
            <a:pPr marL="241300" indent="-228600">
              <a:lnSpc>
                <a:spcPct val="100000"/>
              </a:lnSpc>
              <a:spcBef>
                <a:spcPts val="105"/>
              </a:spcBef>
              <a:buSzPct val="80000"/>
              <a:buFont typeface="Arial MT"/>
              <a:buChar char="•"/>
              <a:tabLst>
                <a:tab pos="240665" algn="l"/>
                <a:tab pos="241300" algn="l"/>
              </a:tabLst>
            </a:pPr>
            <a:r>
              <a:rPr sz="2000" dirty="0">
                <a:latin typeface="Calibri"/>
                <a:cs typeface="Calibri"/>
              </a:rPr>
              <a:t>Mean</a:t>
            </a:r>
            <a:r>
              <a:rPr sz="2000" spc="-15" dirty="0">
                <a:latin typeface="Calibri"/>
                <a:cs typeface="Calibri"/>
              </a:rPr>
              <a:t> </a:t>
            </a:r>
            <a:r>
              <a:rPr sz="2000" spc="-10" dirty="0">
                <a:latin typeface="Calibri"/>
                <a:cs typeface="Calibri"/>
              </a:rPr>
              <a:t>(algebraic </a:t>
            </a:r>
            <a:r>
              <a:rPr sz="2000" spc="-5" dirty="0">
                <a:latin typeface="Calibri"/>
                <a:cs typeface="Calibri"/>
              </a:rPr>
              <a:t>measure):</a:t>
            </a:r>
            <a:endParaRPr sz="2000">
              <a:latin typeface="Calibri"/>
              <a:cs typeface="Calibri"/>
            </a:endParaRPr>
          </a:p>
        </p:txBody>
      </p:sp>
      <p:sp>
        <p:nvSpPr>
          <p:cNvPr id="4" name="object 4"/>
          <p:cNvSpPr/>
          <p:nvPr/>
        </p:nvSpPr>
        <p:spPr>
          <a:xfrm>
            <a:off x="2201036" y="1743455"/>
            <a:ext cx="2766060" cy="17145"/>
          </a:xfrm>
          <a:custGeom>
            <a:avLst/>
            <a:gdLst/>
            <a:ahLst/>
            <a:cxnLst/>
            <a:rect l="l" t="t" r="r" b="b"/>
            <a:pathLst>
              <a:path w="2766060" h="17144">
                <a:moveTo>
                  <a:pt x="2766060" y="0"/>
                </a:moveTo>
                <a:lnTo>
                  <a:pt x="0" y="0"/>
                </a:lnTo>
                <a:lnTo>
                  <a:pt x="0" y="16764"/>
                </a:lnTo>
                <a:lnTo>
                  <a:pt x="2766060" y="16764"/>
                </a:lnTo>
                <a:lnTo>
                  <a:pt x="2766060" y="0"/>
                </a:lnTo>
                <a:close/>
              </a:path>
            </a:pathLst>
          </a:custGeom>
          <a:solidFill>
            <a:srgbClr val="000000"/>
          </a:solidFill>
        </p:spPr>
        <p:txBody>
          <a:bodyPr wrap="square" lIns="0" tIns="0" rIns="0" bIns="0" rtlCol="0"/>
          <a:lstStyle/>
          <a:p>
            <a:endParaRPr/>
          </a:p>
        </p:txBody>
      </p:sp>
      <p:sp>
        <p:nvSpPr>
          <p:cNvPr id="5" name="object 5"/>
          <p:cNvSpPr txBox="1"/>
          <p:nvPr/>
        </p:nvSpPr>
        <p:spPr>
          <a:xfrm>
            <a:off x="2417191" y="1754860"/>
            <a:ext cx="4525010" cy="942975"/>
          </a:xfrm>
          <a:prstGeom prst="rect">
            <a:avLst/>
          </a:prstGeom>
        </p:spPr>
        <p:txBody>
          <a:bodyPr vert="horz" wrap="square" lIns="0" tIns="166370" rIns="0" bIns="0" rtlCol="0">
            <a:spAutoFit/>
          </a:bodyPr>
          <a:lstStyle/>
          <a:p>
            <a:pPr marL="241300" indent="-228600">
              <a:lnSpc>
                <a:spcPct val="100000"/>
              </a:lnSpc>
              <a:spcBef>
                <a:spcPts val="1310"/>
              </a:spcBef>
              <a:buSzPct val="80000"/>
              <a:buFont typeface="Arial MT"/>
              <a:buChar char="•"/>
              <a:tabLst>
                <a:tab pos="240665" algn="l"/>
                <a:tab pos="241300" algn="l"/>
              </a:tabLst>
            </a:pPr>
            <a:r>
              <a:rPr sz="2000" spc="-15" dirty="0">
                <a:latin typeface="Calibri"/>
                <a:cs typeface="Calibri"/>
              </a:rPr>
              <a:t>Weighted</a:t>
            </a:r>
            <a:r>
              <a:rPr sz="2000" spc="-20" dirty="0">
                <a:latin typeface="Calibri"/>
                <a:cs typeface="Calibri"/>
              </a:rPr>
              <a:t> </a:t>
            </a:r>
            <a:r>
              <a:rPr sz="2000" spc="-5" dirty="0">
                <a:latin typeface="Calibri"/>
                <a:cs typeface="Calibri"/>
              </a:rPr>
              <a:t>arithmetic </a:t>
            </a:r>
            <a:r>
              <a:rPr sz="2000" dirty="0">
                <a:latin typeface="Calibri"/>
                <a:cs typeface="Calibri"/>
              </a:rPr>
              <a:t>mean:</a:t>
            </a:r>
            <a:endParaRPr sz="2000">
              <a:latin typeface="Calibri"/>
              <a:cs typeface="Calibri"/>
            </a:endParaRPr>
          </a:p>
          <a:p>
            <a:pPr marL="241300" indent="-228600">
              <a:lnSpc>
                <a:spcPct val="100000"/>
              </a:lnSpc>
              <a:spcBef>
                <a:spcPts val="1210"/>
              </a:spcBef>
              <a:buSzPct val="80000"/>
              <a:buFont typeface="Arial MT"/>
              <a:buChar char="•"/>
              <a:tabLst>
                <a:tab pos="240665" algn="l"/>
                <a:tab pos="241300" algn="l"/>
              </a:tabLst>
            </a:pPr>
            <a:r>
              <a:rPr sz="2000" spc="-20" dirty="0">
                <a:latin typeface="Calibri"/>
                <a:cs typeface="Calibri"/>
              </a:rPr>
              <a:t>Trimmed</a:t>
            </a:r>
            <a:r>
              <a:rPr sz="2000" spc="5" dirty="0">
                <a:latin typeface="Calibri"/>
                <a:cs typeface="Calibri"/>
              </a:rPr>
              <a:t> </a:t>
            </a:r>
            <a:r>
              <a:rPr sz="2000" dirty="0">
                <a:latin typeface="Calibri"/>
                <a:cs typeface="Calibri"/>
              </a:rPr>
              <a:t>mean:</a:t>
            </a:r>
            <a:r>
              <a:rPr sz="2000" spc="-15" dirty="0">
                <a:latin typeface="Calibri"/>
                <a:cs typeface="Calibri"/>
              </a:rPr>
              <a:t> </a:t>
            </a:r>
            <a:r>
              <a:rPr sz="2000" dirty="0">
                <a:latin typeface="Calibri"/>
                <a:cs typeface="Calibri"/>
              </a:rPr>
              <a:t>chopping</a:t>
            </a:r>
            <a:r>
              <a:rPr sz="2000" spc="-40" dirty="0">
                <a:latin typeface="Calibri"/>
                <a:cs typeface="Calibri"/>
              </a:rPr>
              <a:t> </a:t>
            </a:r>
            <a:r>
              <a:rPr sz="2000" spc="-15" dirty="0">
                <a:latin typeface="Calibri"/>
                <a:cs typeface="Calibri"/>
              </a:rPr>
              <a:t>extreme</a:t>
            </a:r>
            <a:r>
              <a:rPr sz="2000" spc="15" dirty="0">
                <a:latin typeface="Calibri"/>
                <a:cs typeface="Calibri"/>
              </a:rPr>
              <a:t> </a:t>
            </a:r>
            <a:r>
              <a:rPr sz="2000" spc="-5" dirty="0">
                <a:latin typeface="Calibri"/>
                <a:cs typeface="Calibri"/>
              </a:rPr>
              <a:t>values</a:t>
            </a:r>
            <a:endParaRPr sz="2000">
              <a:latin typeface="Calibri"/>
              <a:cs typeface="Calibri"/>
            </a:endParaRPr>
          </a:p>
        </p:txBody>
      </p:sp>
      <p:sp>
        <p:nvSpPr>
          <p:cNvPr id="6" name="object 6"/>
          <p:cNvSpPr txBox="1"/>
          <p:nvPr/>
        </p:nvSpPr>
        <p:spPr>
          <a:xfrm>
            <a:off x="1959991" y="2891155"/>
            <a:ext cx="3062605" cy="330835"/>
          </a:xfrm>
          <a:prstGeom prst="rect">
            <a:avLst/>
          </a:prstGeom>
        </p:spPr>
        <p:txBody>
          <a:bodyPr vert="horz" wrap="square" lIns="0" tIns="13335" rIns="0" bIns="0" rtlCol="0">
            <a:spAutoFit/>
          </a:bodyPr>
          <a:lstStyle/>
          <a:p>
            <a:pPr marL="241300" indent="-228600">
              <a:lnSpc>
                <a:spcPct val="100000"/>
              </a:lnSpc>
              <a:spcBef>
                <a:spcPts val="105"/>
              </a:spcBef>
              <a:buSzPct val="80000"/>
              <a:buFont typeface="Arial MT"/>
              <a:buChar char="•"/>
              <a:tabLst>
                <a:tab pos="240665" algn="l"/>
                <a:tab pos="241300" algn="l"/>
              </a:tabLst>
            </a:pPr>
            <a:r>
              <a:rPr sz="2000" u="heavy" dirty="0">
                <a:uFill>
                  <a:solidFill>
                    <a:srgbClr val="000000"/>
                  </a:solidFill>
                </a:uFill>
                <a:latin typeface="Calibri"/>
                <a:cs typeface="Calibri"/>
              </a:rPr>
              <a:t>Median</a:t>
            </a:r>
            <a:r>
              <a:rPr sz="2000" dirty="0">
                <a:latin typeface="Calibri"/>
                <a:cs typeface="Calibri"/>
              </a:rPr>
              <a:t>:</a:t>
            </a:r>
            <a:r>
              <a:rPr sz="2000" spc="-15" dirty="0">
                <a:latin typeface="Calibri"/>
                <a:cs typeface="Calibri"/>
              </a:rPr>
              <a:t> </a:t>
            </a:r>
            <a:r>
              <a:rPr sz="2000" dirty="0">
                <a:latin typeface="Calibri"/>
                <a:cs typeface="Calibri"/>
              </a:rPr>
              <a:t>A</a:t>
            </a:r>
            <a:r>
              <a:rPr sz="2000" spc="-20" dirty="0">
                <a:latin typeface="Calibri"/>
                <a:cs typeface="Calibri"/>
              </a:rPr>
              <a:t> </a:t>
            </a:r>
            <a:r>
              <a:rPr sz="2000" spc="-10" dirty="0">
                <a:latin typeface="Calibri"/>
                <a:cs typeface="Calibri"/>
              </a:rPr>
              <a:t>holistic</a:t>
            </a:r>
            <a:r>
              <a:rPr sz="2000" dirty="0">
                <a:latin typeface="Calibri"/>
                <a:cs typeface="Calibri"/>
              </a:rPr>
              <a:t> </a:t>
            </a:r>
            <a:r>
              <a:rPr sz="2000" spc="-5" dirty="0">
                <a:latin typeface="Calibri"/>
                <a:cs typeface="Calibri"/>
              </a:rPr>
              <a:t>measure</a:t>
            </a:r>
            <a:endParaRPr sz="2000">
              <a:latin typeface="Calibri"/>
              <a:cs typeface="Calibri"/>
            </a:endParaRP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792480" marR="5080" indent="-228600">
              <a:lnSpc>
                <a:spcPct val="130000"/>
              </a:lnSpc>
              <a:spcBef>
                <a:spcPts val="100"/>
              </a:spcBef>
              <a:buSzPct val="80000"/>
              <a:buFont typeface="Arial MT"/>
              <a:buChar char="•"/>
              <a:tabLst>
                <a:tab pos="791845" algn="l"/>
                <a:tab pos="792480" algn="l"/>
              </a:tabLst>
            </a:pPr>
            <a:r>
              <a:rPr dirty="0"/>
              <a:t>Middle </a:t>
            </a:r>
            <a:r>
              <a:rPr spc="-5" dirty="0"/>
              <a:t>value </a:t>
            </a:r>
            <a:r>
              <a:rPr dirty="0"/>
              <a:t>if </a:t>
            </a:r>
            <a:r>
              <a:rPr spc="-5" dirty="0"/>
              <a:t>odd </a:t>
            </a:r>
            <a:r>
              <a:rPr dirty="0"/>
              <a:t>number </a:t>
            </a:r>
            <a:r>
              <a:rPr spc="-5" dirty="0"/>
              <a:t>of values, or </a:t>
            </a:r>
            <a:r>
              <a:rPr spc="-20" dirty="0"/>
              <a:t>average </a:t>
            </a:r>
            <a:r>
              <a:rPr spc="-5" dirty="0"/>
              <a:t>of </a:t>
            </a:r>
            <a:r>
              <a:rPr dirty="0"/>
              <a:t>the middle </a:t>
            </a:r>
            <a:r>
              <a:rPr spc="-10" dirty="0"/>
              <a:t>two </a:t>
            </a:r>
            <a:r>
              <a:rPr spc="-5" dirty="0"/>
              <a:t>values </a:t>
            </a:r>
            <a:r>
              <a:rPr spc="-440" dirty="0"/>
              <a:t> </a:t>
            </a:r>
            <a:r>
              <a:rPr spc="-5" dirty="0"/>
              <a:t>otherwise</a:t>
            </a:r>
          </a:p>
          <a:p>
            <a:pPr marL="792480" indent="-228600">
              <a:lnSpc>
                <a:spcPct val="100000"/>
              </a:lnSpc>
              <a:spcBef>
                <a:spcPts val="1220"/>
              </a:spcBef>
              <a:buSzPct val="80000"/>
              <a:buFont typeface="Arial MT"/>
              <a:buChar char="•"/>
              <a:tabLst>
                <a:tab pos="791845" algn="l"/>
                <a:tab pos="792480" algn="l"/>
              </a:tabLst>
            </a:pPr>
            <a:r>
              <a:rPr spc="-10" dirty="0"/>
              <a:t>Estimated</a:t>
            </a:r>
            <a:r>
              <a:rPr spc="15" dirty="0"/>
              <a:t> </a:t>
            </a:r>
            <a:r>
              <a:rPr spc="-5" dirty="0"/>
              <a:t>by</a:t>
            </a:r>
            <a:r>
              <a:rPr spc="-20" dirty="0"/>
              <a:t> </a:t>
            </a:r>
            <a:r>
              <a:rPr spc="-5" dirty="0"/>
              <a:t>interpolation</a:t>
            </a:r>
            <a:r>
              <a:rPr dirty="0"/>
              <a:t> </a:t>
            </a:r>
            <a:r>
              <a:rPr spc="-10" dirty="0"/>
              <a:t>(for</a:t>
            </a:r>
            <a:r>
              <a:rPr spc="-15" dirty="0"/>
              <a:t> </a:t>
            </a:r>
            <a:r>
              <a:rPr i="1" spc="-5" dirty="0">
                <a:solidFill>
                  <a:srgbClr val="44536A"/>
                </a:solidFill>
                <a:latin typeface="Calibri"/>
                <a:cs typeface="Calibri"/>
              </a:rPr>
              <a:t>grouped</a:t>
            </a:r>
            <a:r>
              <a:rPr i="1" spc="-45" dirty="0">
                <a:solidFill>
                  <a:srgbClr val="44536A"/>
                </a:solidFill>
                <a:latin typeface="Calibri"/>
                <a:cs typeface="Calibri"/>
              </a:rPr>
              <a:t> </a:t>
            </a:r>
            <a:r>
              <a:rPr i="1" spc="-5" dirty="0">
                <a:solidFill>
                  <a:srgbClr val="44536A"/>
                </a:solidFill>
                <a:latin typeface="Calibri"/>
                <a:cs typeface="Calibri"/>
              </a:rPr>
              <a:t>data</a:t>
            </a:r>
            <a:r>
              <a:rPr spc="-5" dirty="0"/>
              <a:t>):</a:t>
            </a:r>
          </a:p>
          <a:p>
            <a:pPr marL="335280" indent="-228600">
              <a:lnSpc>
                <a:spcPct val="100000"/>
              </a:lnSpc>
              <a:spcBef>
                <a:spcPts val="1720"/>
              </a:spcBef>
              <a:buSzPct val="80000"/>
              <a:buFont typeface="Arial MT"/>
              <a:buChar char="•"/>
              <a:tabLst>
                <a:tab pos="334645" algn="l"/>
                <a:tab pos="335280" algn="l"/>
              </a:tabLst>
            </a:pPr>
            <a:r>
              <a:rPr u="heavy" dirty="0">
                <a:uFill>
                  <a:solidFill>
                    <a:srgbClr val="000000"/>
                  </a:solidFill>
                </a:uFill>
              </a:rPr>
              <a:t>Mode</a:t>
            </a:r>
          </a:p>
          <a:p>
            <a:pPr marL="792480" lvl="1" indent="-228600">
              <a:lnSpc>
                <a:spcPct val="100000"/>
              </a:lnSpc>
              <a:spcBef>
                <a:spcPts val="1225"/>
              </a:spcBef>
              <a:buSzPct val="80000"/>
              <a:buFont typeface="Arial MT"/>
              <a:buChar char="•"/>
              <a:tabLst>
                <a:tab pos="791845" algn="l"/>
                <a:tab pos="792480" algn="l"/>
              </a:tabLst>
            </a:pPr>
            <a:r>
              <a:rPr sz="2000" spc="-20" dirty="0">
                <a:latin typeface="Calibri"/>
                <a:cs typeface="Calibri"/>
              </a:rPr>
              <a:t>Value</a:t>
            </a:r>
            <a:r>
              <a:rPr sz="2000" spc="-5" dirty="0">
                <a:latin typeface="Calibri"/>
                <a:cs typeface="Calibri"/>
              </a:rPr>
              <a:t> that occurs</a:t>
            </a:r>
            <a:r>
              <a:rPr sz="2000" spc="-15" dirty="0">
                <a:latin typeface="Calibri"/>
                <a:cs typeface="Calibri"/>
              </a:rPr>
              <a:t> </a:t>
            </a:r>
            <a:r>
              <a:rPr sz="2000" spc="-10" dirty="0">
                <a:latin typeface="Calibri"/>
                <a:cs typeface="Calibri"/>
              </a:rPr>
              <a:t>most</a:t>
            </a:r>
            <a:r>
              <a:rPr sz="2000" spc="-5" dirty="0">
                <a:latin typeface="Calibri"/>
                <a:cs typeface="Calibri"/>
              </a:rPr>
              <a:t> frequently</a:t>
            </a:r>
            <a:r>
              <a:rPr sz="2000" spc="-15" dirty="0">
                <a:latin typeface="Calibri"/>
                <a:cs typeface="Calibri"/>
              </a:rPr>
              <a:t> </a:t>
            </a:r>
            <a:r>
              <a:rPr sz="2000" dirty="0">
                <a:latin typeface="Calibri"/>
                <a:cs typeface="Calibri"/>
              </a:rPr>
              <a:t>in the</a:t>
            </a:r>
            <a:r>
              <a:rPr sz="2000" spc="-5" dirty="0">
                <a:latin typeface="Calibri"/>
                <a:cs typeface="Calibri"/>
              </a:rPr>
              <a:t> </a:t>
            </a:r>
            <a:r>
              <a:rPr sz="2000" spc="-15" dirty="0">
                <a:latin typeface="Calibri"/>
                <a:cs typeface="Calibri"/>
              </a:rPr>
              <a:t>data</a:t>
            </a:r>
            <a:endParaRPr sz="2000">
              <a:latin typeface="Calibri"/>
              <a:cs typeface="Calibri"/>
            </a:endParaRPr>
          </a:p>
          <a:p>
            <a:pPr marL="792480" lvl="1" indent="-228600">
              <a:lnSpc>
                <a:spcPct val="100000"/>
              </a:lnSpc>
              <a:spcBef>
                <a:spcPts val="1225"/>
              </a:spcBef>
              <a:buSzPct val="80000"/>
              <a:buFont typeface="Arial MT"/>
              <a:buChar char="•"/>
              <a:tabLst>
                <a:tab pos="791845" algn="l"/>
                <a:tab pos="792480" algn="l"/>
              </a:tabLst>
            </a:pPr>
            <a:r>
              <a:rPr sz="2000" spc="-5" dirty="0">
                <a:latin typeface="Calibri"/>
                <a:cs typeface="Calibri"/>
              </a:rPr>
              <a:t>Unimodal,</a:t>
            </a:r>
            <a:r>
              <a:rPr sz="2000" spc="-20" dirty="0">
                <a:latin typeface="Calibri"/>
                <a:cs typeface="Calibri"/>
              </a:rPr>
              <a:t> </a:t>
            </a:r>
            <a:r>
              <a:rPr sz="2000" spc="-5" dirty="0">
                <a:latin typeface="Calibri"/>
                <a:cs typeface="Calibri"/>
              </a:rPr>
              <a:t>bimodal,</a:t>
            </a:r>
            <a:r>
              <a:rPr sz="2000" spc="-15" dirty="0">
                <a:latin typeface="Calibri"/>
                <a:cs typeface="Calibri"/>
              </a:rPr>
              <a:t> </a:t>
            </a:r>
            <a:r>
              <a:rPr sz="2000" dirty="0">
                <a:latin typeface="Calibri"/>
                <a:cs typeface="Calibri"/>
              </a:rPr>
              <a:t>trimodal</a:t>
            </a:r>
            <a:endParaRPr sz="2000">
              <a:latin typeface="Calibri"/>
              <a:cs typeface="Calibri"/>
            </a:endParaRPr>
          </a:p>
        </p:txBody>
      </p:sp>
      <p:sp>
        <p:nvSpPr>
          <p:cNvPr id="8" name="object 8"/>
          <p:cNvSpPr/>
          <p:nvPr/>
        </p:nvSpPr>
        <p:spPr>
          <a:xfrm>
            <a:off x="8273472" y="1534621"/>
            <a:ext cx="128270" cy="10160"/>
          </a:xfrm>
          <a:custGeom>
            <a:avLst/>
            <a:gdLst/>
            <a:ahLst/>
            <a:cxnLst/>
            <a:rect l="l" t="t" r="r" b="b"/>
            <a:pathLst>
              <a:path w="128270" h="10159">
                <a:moveTo>
                  <a:pt x="128276" y="0"/>
                </a:moveTo>
                <a:lnTo>
                  <a:pt x="0" y="0"/>
                </a:lnTo>
                <a:lnTo>
                  <a:pt x="0" y="9751"/>
                </a:lnTo>
                <a:lnTo>
                  <a:pt x="128276" y="9751"/>
                </a:lnTo>
                <a:lnTo>
                  <a:pt x="128276" y="0"/>
                </a:lnTo>
                <a:close/>
              </a:path>
            </a:pathLst>
          </a:custGeom>
          <a:solidFill>
            <a:srgbClr val="000000"/>
          </a:solidFill>
        </p:spPr>
        <p:txBody>
          <a:bodyPr wrap="square" lIns="0" tIns="0" rIns="0" bIns="0" rtlCol="0"/>
          <a:lstStyle/>
          <a:p>
            <a:endParaRPr/>
          </a:p>
        </p:txBody>
      </p:sp>
      <p:sp>
        <p:nvSpPr>
          <p:cNvPr id="9" name="object 9"/>
          <p:cNvSpPr txBox="1"/>
          <p:nvPr/>
        </p:nvSpPr>
        <p:spPr>
          <a:xfrm>
            <a:off x="8930999" y="1374436"/>
            <a:ext cx="342900" cy="447040"/>
          </a:xfrm>
          <a:prstGeom prst="rect">
            <a:avLst/>
          </a:prstGeom>
        </p:spPr>
        <p:txBody>
          <a:bodyPr vert="horz" wrap="square" lIns="0" tIns="14605" rIns="0" bIns="0" rtlCol="0">
            <a:spAutoFit/>
          </a:bodyPr>
          <a:lstStyle/>
          <a:p>
            <a:pPr marL="12700">
              <a:lnSpc>
                <a:spcPct val="100000"/>
              </a:lnSpc>
              <a:spcBef>
                <a:spcPts val="115"/>
              </a:spcBef>
            </a:pPr>
            <a:r>
              <a:rPr sz="2750" spc="535" dirty="0">
                <a:latin typeface="Symbol"/>
                <a:cs typeface="Symbol"/>
              </a:rPr>
              <a:t></a:t>
            </a:r>
            <a:endParaRPr sz="2750">
              <a:latin typeface="Symbol"/>
              <a:cs typeface="Symbol"/>
            </a:endParaRPr>
          </a:p>
        </p:txBody>
      </p:sp>
      <p:sp>
        <p:nvSpPr>
          <p:cNvPr id="10" name="object 10"/>
          <p:cNvSpPr txBox="1"/>
          <p:nvPr/>
        </p:nvSpPr>
        <p:spPr>
          <a:xfrm>
            <a:off x="8225370" y="1437723"/>
            <a:ext cx="692785" cy="306705"/>
          </a:xfrm>
          <a:prstGeom prst="rect">
            <a:avLst/>
          </a:prstGeom>
        </p:spPr>
        <p:txBody>
          <a:bodyPr vert="horz" wrap="square" lIns="0" tIns="11430" rIns="0" bIns="0" rtlCol="0">
            <a:spAutoFit/>
          </a:bodyPr>
          <a:lstStyle/>
          <a:p>
            <a:pPr marL="38100">
              <a:lnSpc>
                <a:spcPct val="100000"/>
              </a:lnSpc>
              <a:spcBef>
                <a:spcPts val="90"/>
              </a:spcBef>
            </a:pPr>
            <a:r>
              <a:rPr sz="1850" i="1" spc="215" dirty="0">
                <a:latin typeface="Times New Roman"/>
                <a:cs typeface="Times New Roman"/>
              </a:rPr>
              <a:t>x</a:t>
            </a:r>
            <a:r>
              <a:rPr sz="1850" i="1" spc="160" dirty="0">
                <a:latin typeface="Times New Roman"/>
                <a:cs typeface="Times New Roman"/>
              </a:rPr>
              <a:t> </a:t>
            </a:r>
            <a:r>
              <a:rPr sz="1850" spc="265" dirty="0">
                <a:latin typeface="Symbol"/>
                <a:cs typeface="Symbol"/>
              </a:rPr>
              <a:t></a:t>
            </a:r>
            <a:r>
              <a:rPr sz="2775" spc="292" baseline="34534" dirty="0">
                <a:latin typeface="Times New Roman"/>
                <a:cs typeface="Times New Roman"/>
              </a:rPr>
              <a:t> </a:t>
            </a:r>
            <a:r>
              <a:rPr sz="2775" u="sng" spc="359" baseline="34534" dirty="0">
                <a:uFill>
                  <a:solidFill>
                    <a:srgbClr val="000000"/>
                  </a:solidFill>
                </a:uFill>
                <a:latin typeface="Times New Roman"/>
                <a:cs typeface="Times New Roman"/>
              </a:rPr>
              <a:t>1</a:t>
            </a:r>
            <a:endParaRPr sz="2775" baseline="34534">
              <a:latin typeface="Times New Roman"/>
              <a:cs typeface="Times New Roman"/>
            </a:endParaRPr>
          </a:p>
        </p:txBody>
      </p:sp>
      <p:sp>
        <p:nvSpPr>
          <p:cNvPr id="11" name="object 11"/>
          <p:cNvSpPr txBox="1"/>
          <p:nvPr/>
        </p:nvSpPr>
        <p:spPr>
          <a:xfrm>
            <a:off x="9043966" y="1298107"/>
            <a:ext cx="112395" cy="189230"/>
          </a:xfrm>
          <a:prstGeom prst="rect">
            <a:avLst/>
          </a:prstGeom>
        </p:spPr>
        <p:txBody>
          <a:bodyPr vert="horz" wrap="square" lIns="0" tIns="15875" rIns="0" bIns="0" rtlCol="0">
            <a:spAutoFit/>
          </a:bodyPr>
          <a:lstStyle/>
          <a:p>
            <a:pPr marL="12700">
              <a:lnSpc>
                <a:spcPct val="100000"/>
              </a:lnSpc>
              <a:spcBef>
                <a:spcPts val="125"/>
              </a:spcBef>
            </a:pPr>
            <a:r>
              <a:rPr sz="1050" i="1" spc="155" dirty="0">
                <a:latin typeface="Times New Roman"/>
                <a:cs typeface="Times New Roman"/>
              </a:rPr>
              <a:t>n</a:t>
            </a:r>
            <a:endParaRPr sz="1050">
              <a:latin typeface="Times New Roman"/>
              <a:cs typeface="Times New Roman"/>
            </a:endParaRPr>
          </a:p>
        </p:txBody>
      </p:sp>
      <p:sp>
        <p:nvSpPr>
          <p:cNvPr id="12" name="object 12"/>
          <p:cNvSpPr txBox="1"/>
          <p:nvPr/>
        </p:nvSpPr>
        <p:spPr>
          <a:xfrm>
            <a:off x="8285826" y="2471844"/>
            <a:ext cx="97790" cy="168275"/>
          </a:xfrm>
          <a:prstGeom prst="rect">
            <a:avLst/>
          </a:prstGeom>
        </p:spPr>
        <p:txBody>
          <a:bodyPr vert="horz" wrap="square" lIns="0" tIns="17145" rIns="0" bIns="0" rtlCol="0">
            <a:spAutoFit/>
          </a:bodyPr>
          <a:lstStyle/>
          <a:p>
            <a:pPr marL="12700">
              <a:lnSpc>
                <a:spcPct val="100000"/>
              </a:lnSpc>
              <a:spcBef>
                <a:spcPts val="135"/>
              </a:spcBef>
            </a:pPr>
            <a:r>
              <a:rPr sz="900" i="1" spc="114" dirty="0">
                <a:latin typeface="Times New Roman"/>
                <a:cs typeface="Times New Roman"/>
              </a:rPr>
              <a:t>n</a:t>
            </a:r>
            <a:endParaRPr sz="900">
              <a:latin typeface="Times New Roman"/>
              <a:cs typeface="Times New Roman"/>
            </a:endParaRPr>
          </a:p>
        </p:txBody>
      </p:sp>
      <p:sp>
        <p:nvSpPr>
          <p:cNvPr id="13" name="object 13"/>
          <p:cNvSpPr txBox="1"/>
          <p:nvPr/>
        </p:nvSpPr>
        <p:spPr>
          <a:xfrm>
            <a:off x="7716675" y="1929015"/>
            <a:ext cx="1083310" cy="462280"/>
          </a:xfrm>
          <a:prstGeom prst="rect">
            <a:avLst/>
          </a:prstGeom>
        </p:spPr>
        <p:txBody>
          <a:bodyPr vert="horz" wrap="square" lIns="0" tIns="17145" rIns="0" bIns="0" rtlCol="0">
            <a:spAutoFit/>
          </a:bodyPr>
          <a:lstStyle/>
          <a:p>
            <a:pPr marR="13970" algn="ctr">
              <a:lnSpc>
                <a:spcPts val="800"/>
              </a:lnSpc>
              <a:spcBef>
                <a:spcPts val="135"/>
              </a:spcBef>
            </a:pPr>
            <a:r>
              <a:rPr sz="900" i="1" spc="114" dirty="0">
                <a:latin typeface="Times New Roman"/>
                <a:cs typeface="Times New Roman"/>
              </a:rPr>
              <a:t>n</a:t>
            </a:r>
            <a:endParaRPr sz="900">
              <a:latin typeface="Times New Roman"/>
              <a:cs typeface="Times New Roman"/>
            </a:endParaRPr>
          </a:p>
          <a:p>
            <a:pPr algn="ctr">
              <a:lnSpc>
                <a:spcPts val="2600"/>
              </a:lnSpc>
              <a:tabLst>
                <a:tab pos="385445" algn="l"/>
                <a:tab pos="841375" algn="l"/>
                <a:tab pos="1017269" algn="l"/>
              </a:tabLst>
            </a:pPr>
            <a:r>
              <a:rPr sz="3600" u="sng" spc="195" baseline="1157" dirty="0">
                <a:uFill>
                  <a:solidFill>
                    <a:srgbClr val="000000"/>
                  </a:solidFill>
                </a:uFill>
                <a:latin typeface="Times New Roman"/>
                <a:cs typeface="Times New Roman"/>
              </a:rPr>
              <a:t> </a:t>
            </a:r>
            <a:r>
              <a:rPr sz="3600" u="sng" spc="315" baseline="1157" dirty="0">
                <a:uFill>
                  <a:solidFill>
                    <a:srgbClr val="000000"/>
                  </a:solidFill>
                </a:uFill>
                <a:latin typeface="Times New Roman"/>
                <a:cs typeface="Times New Roman"/>
              </a:rPr>
              <a:t> </a:t>
            </a:r>
            <a:r>
              <a:rPr sz="3600" baseline="1157" dirty="0">
                <a:latin typeface="Times New Roman"/>
                <a:cs typeface="Times New Roman"/>
              </a:rPr>
              <a:t>	</a:t>
            </a:r>
            <a:r>
              <a:rPr sz="3600" spc="562" baseline="1157" dirty="0">
                <a:latin typeface="Symbol"/>
                <a:cs typeface="Symbol"/>
              </a:rPr>
              <a:t></a:t>
            </a:r>
            <a:r>
              <a:rPr sz="3600" spc="562" baseline="1157" dirty="0">
                <a:latin typeface="Times New Roman"/>
                <a:cs typeface="Times New Roman"/>
              </a:rPr>
              <a:t>	</a:t>
            </a:r>
            <a:r>
              <a:rPr sz="900" i="1" spc="65" dirty="0">
                <a:latin typeface="Times New Roman"/>
                <a:cs typeface="Times New Roman"/>
              </a:rPr>
              <a:t>i	i</a:t>
            </a:r>
            <a:endParaRPr sz="900">
              <a:latin typeface="Times New Roman"/>
              <a:cs typeface="Times New Roman"/>
            </a:endParaRPr>
          </a:p>
        </p:txBody>
      </p:sp>
      <p:sp>
        <p:nvSpPr>
          <p:cNvPr id="14" name="object 14"/>
          <p:cNvSpPr txBox="1"/>
          <p:nvPr/>
        </p:nvSpPr>
        <p:spPr>
          <a:xfrm>
            <a:off x="8404417" y="2050376"/>
            <a:ext cx="358140" cy="269875"/>
          </a:xfrm>
          <a:prstGeom prst="rect">
            <a:avLst/>
          </a:prstGeom>
        </p:spPr>
        <p:txBody>
          <a:bodyPr vert="horz" wrap="square" lIns="0" tIns="12700" rIns="0" bIns="0" rtlCol="0">
            <a:spAutoFit/>
          </a:bodyPr>
          <a:lstStyle/>
          <a:p>
            <a:pPr marL="12700">
              <a:lnSpc>
                <a:spcPct val="100000"/>
              </a:lnSpc>
              <a:spcBef>
                <a:spcPts val="100"/>
              </a:spcBef>
            </a:pPr>
            <a:r>
              <a:rPr sz="1600" i="1" spc="229" dirty="0">
                <a:latin typeface="Times New Roman"/>
                <a:cs typeface="Times New Roman"/>
              </a:rPr>
              <a:t>w</a:t>
            </a:r>
            <a:r>
              <a:rPr sz="1600" i="1" spc="-30" dirty="0">
                <a:latin typeface="Times New Roman"/>
                <a:cs typeface="Times New Roman"/>
              </a:rPr>
              <a:t> </a:t>
            </a:r>
            <a:r>
              <a:rPr sz="1600" i="1" spc="155" dirty="0">
                <a:latin typeface="Times New Roman"/>
                <a:cs typeface="Times New Roman"/>
              </a:rPr>
              <a:t>x</a:t>
            </a:r>
            <a:endParaRPr sz="1600">
              <a:latin typeface="Times New Roman"/>
              <a:cs typeface="Times New Roman"/>
            </a:endParaRPr>
          </a:p>
        </p:txBody>
      </p:sp>
      <p:sp>
        <p:nvSpPr>
          <p:cNvPr id="15" name="object 15"/>
          <p:cNvSpPr txBox="1"/>
          <p:nvPr/>
        </p:nvSpPr>
        <p:spPr>
          <a:xfrm>
            <a:off x="8165162" y="2542113"/>
            <a:ext cx="572135" cy="497840"/>
          </a:xfrm>
          <a:prstGeom prst="rect">
            <a:avLst/>
          </a:prstGeom>
        </p:spPr>
        <p:txBody>
          <a:bodyPr vert="horz" wrap="square" lIns="0" tIns="13335" rIns="0" bIns="0" rtlCol="0">
            <a:spAutoFit/>
          </a:bodyPr>
          <a:lstStyle/>
          <a:p>
            <a:pPr marL="38100">
              <a:lnSpc>
                <a:spcPts val="2755"/>
              </a:lnSpc>
              <a:spcBef>
                <a:spcPts val="105"/>
              </a:spcBef>
            </a:pPr>
            <a:r>
              <a:rPr sz="3600" spc="562" baseline="1157" dirty="0">
                <a:latin typeface="Symbol"/>
                <a:cs typeface="Symbol"/>
              </a:rPr>
              <a:t></a:t>
            </a:r>
            <a:r>
              <a:rPr sz="3600" spc="-472" baseline="1157" dirty="0">
                <a:latin typeface="Times New Roman"/>
                <a:cs typeface="Times New Roman"/>
              </a:rPr>
              <a:t> </a:t>
            </a:r>
            <a:r>
              <a:rPr sz="2400" i="1" spc="209" baseline="13888" dirty="0">
                <a:latin typeface="Times New Roman"/>
                <a:cs typeface="Times New Roman"/>
              </a:rPr>
              <a:t>w</a:t>
            </a:r>
            <a:r>
              <a:rPr sz="900" i="1" spc="65" dirty="0">
                <a:latin typeface="Times New Roman"/>
                <a:cs typeface="Times New Roman"/>
              </a:rPr>
              <a:t>i</a:t>
            </a:r>
            <a:endParaRPr sz="900">
              <a:latin typeface="Times New Roman"/>
              <a:cs typeface="Times New Roman"/>
            </a:endParaRPr>
          </a:p>
          <a:p>
            <a:pPr marL="76200">
              <a:lnSpc>
                <a:spcPts val="955"/>
              </a:lnSpc>
            </a:pPr>
            <a:r>
              <a:rPr sz="900" i="1" spc="110" dirty="0">
                <a:latin typeface="Times New Roman"/>
                <a:cs typeface="Times New Roman"/>
              </a:rPr>
              <a:t>i</a:t>
            </a:r>
            <a:r>
              <a:rPr sz="900" spc="110" dirty="0">
                <a:latin typeface="Symbol"/>
                <a:cs typeface="Symbol"/>
              </a:rPr>
              <a:t></a:t>
            </a:r>
            <a:r>
              <a:rPr sz="900" spc="110" dirty="0">
                <a:latin typeface="Times New Roman"/>
                <a:cs typeface="Times New Roman"/>
              </a:rPr>
              <a:t>1</a:t>
            </a:r>
            <a:endParaRPr sz="900">
              <a:latin typeface="Times New Roman"/>
              <a:cs typeface="Times New Roman"/>
            </a:endParaRPr>
          </a:p>
        </p:txBody>
      </p:sp>
      <p:sp>
        <p:nvSpPr>
          <p:cNvPr id="16" name="object 16"/>
          <p:cNvSpPr txBox="1"/>
          <p:nvPr/>
        </p:nvSpPr>
        <p:spPr>
          <a:xfrm>
            <a:off x="7682841" y="2244327"/>
            <a:ext cx="1184275" cy="269875"/>
          </a:xfrm>
          <a:prstGeom prst="rect">
            <a:avLst/>
          </a:prstGeom>
        </p:spPr>
        <p:txBody>
          <a:bodyPr vert="horz" wrap="square" lIns="0" tIns="12700" rIns="0" bIns="0" rtlCol="0">
            <a:spAutoFit/>
          </a:bodyPr>
          <a:lstStyle/>
          <a:p>
            <a:pPr marL="38100">
              <a:lnSpc>
                <a:spcPct val="100000"/>
              </a:lnSpc>
              <a:spcBef>
                <a:spcPts val="100"/>
              </a:spcBef>
              <a:tabLst>
                <a:tab pos="1145540" algn="l"/>
              </a:tabLst>
            </a:pPr>
            <a:r>
              <a:rPr sz="2400" i="1" spc="232" baseline="-20833" dirty="0">
                <a:latin typeface="Times New Roman"/>
                <a:cs typeface="Times New Roman"/>
              </a:rPr>
              <a:t>x</a:t>
            </a:r>
            <a:r>
              <a:rPr sz="2400" i="1" spc="209" baseline="-20833" dirty="0">
                <a:latin typeface="Times New Roman"/>
                <a:cs typeface="Times New Roman"/>
              </a:rPr>
              <a:t> </a:t>
            </a:r>
            <a:r>
              <a:rPr sz="2400" spc="284" baseline="-20833" dirty="0">
                <a:latin typeface="Symbol"/>
                <a:cs typeface="Symbol"/>
              </a:rPr>
              <a:t></a:t>
            </a:r>
            <a:r>
              <a:rPr sz="1600" u="sng" spc="459" dirty="0">
                <a:uFill>
                  <a:solidFill>
                    <a:srgbClr val="000000"/>
                  </a:solidFill>
                </a:uFill>
                <a:latin typeface="Times New Roman"/>
                <a:cs typeface="Times New Roman"/>
              </a:rPr>
              <a:t> </a:t>
            </a:r>
            <a:r>
              <a:rPr sz="900" i="1" u="sng" spc="110" dirty="0">
                <a:uFill>
                  <a:solidFill>
                    <a:srgbClr val="000000"/>
                  </a:solidFill>
                </a:uFill>
                <a:latin typeface="Times New Roman"/>
                <a:cs typeface="Times New Roman"/>
              </a:rPr>
              <a:t>i</a:t>
            </a:r>
            <a:r>
              <a:rPr sz="900" u="sng" spc="110" dirty="0">
                <a:uFill>
                  <a:solidFill>
                    <a:srgbClr val="000000"/>
                  </a:solidFill>
                </a:uFill>
                <a:latin typeface="Symbol"/>
                <a:cs typeface="Symbol"/>
              </a:rPr>
              <a:t></a:t>
            </a:r>
            <a:r>
              <a:rPr sz="900" u="sng" spc="110" dirty="0">
                <a:uFill>
                  <a:solidFill>
                    <a:srgbClr val="000000"/>
                  </a:solidFill>
                </a:uFill>
                <a:latin typeface="Times New Roman"/>
                <a:cs typeface="Times New Roman"/>
              </a:rPr>
              <a:t>1	</a:t>
            </a:r>
            <a:endParaRPr sz="900">
              <a:latin typeface="Times New Roman"/>
              <a:cs typeface="Times New Roman"/>
            </a:endParaRPr>
          </a:p>
        </p:txBody>
      </p:sp>
      <p:sp>
        <p:nvSpPr>
          <p:cNvPr id="17" name="object 17"/>
          <p:cNvSpPr txBox="1"/>
          <p:nvPr/>
        </p:nvSpPr>
        <p:spPr>
          <a:xfrm>
            <a:off x="9726784" y="1353233"/>
            <a:ext cx="681355" cy="411480"/>
          </a:xfrm>
          <a:prstGeom prst="rect">
            <a:avLst/>
          </a:prstGeom>
        </p:spPr>
        <p:txBody>
          <a:bodyPr vert="horz" wrap="square" lIns="0" tIns="16510" rIns="0" bIns="0" rtlCol="0">
            <a:spAutoFit/>
          </a:bodyPr>
          <a:lstStyle/>
          <a:p>
            <a:pPr marL="38100">
              <a:lnSpc>
                <a:spcPct val="100000"/>
              </a:lnSpc>
              <a:spcBef>
                <a:spcPts val="130"/>
              </a:spcBef>
            </a:pPr>
            <a:r>
              <a:rPr sz="1750" spc="-40" dirty="0">
                <a:latin typeface="Symbol"/>
                <a:cs typeface="Symbol"/>
              </a:rPr>
              <a:t></a:t>
            </a:r>
            <a:r>
              <a:rPr sz="1750" spc="60" dirty="0">
                <a:latin typeface="Times New Roman"/>
                <a:cs typeface="Times New Roman"/>
              </a:rPr>
              <a:t> </a:t>
            </a:r>
            <a:r>
              <a:rPr sz="1650" spc="15" dirty="0">
                <a:latin typeface="Symbol"/>
                <a:cs typeface="Symbol"/>
              </a:rPr>
              <a:t></a:t>
            </a:r>
            <a:r>
              <a:rPr sz="1650" spc="80" dirty="0">
                <a:latin typeface="Times New Roman"/>
                <a:cs typeface="Times New Roman"/>
              </a:rPr>
              <a:t> </a:t>
            </a:r>
            <a:r>
              <a:rPr sz="3750" spc="22" baseline="18888" dirty="0">
                <a:latin typeface="Symbol"/>
                <a:cs typeface="Symbol"/>
              </a:rPr>
              <a:t></a:t>
            </a:r>
            <a:endParaRPr sz="3750" baseline="18888">
              <a:latin typeface="Symbol"/>
              <a:cs typeface="Symbo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2860">
              <a:lnSpc>
                <a:spcPct val="100000"/>
              </a:lnSpc>
              <a:spcBef>
                <a:spcPts val="105"/>
              </a:spcBef>
            </a:pPr>
            <a:r>
              <a:rPr spc="-45" dirty="0"/>
              <a:t>Symmetric</a:t>
            </a:r>
            <a:r>
              <a:rPr spc="-90" dirty="0"/>
              <a:t> </a:t>
            </a:r>
            <a:r>
              <a:rPr spc="-30" dirty="0"/>
              <a:t>vs.</a:t>
            </a:r>
            <a:r>
              <a:rPr spc="-45" dirty="0"/>
              <a:t> </a:t>
            </a:r>
            <a:r>
              <a:rPr spc="-70" dirty="0"/>
              <a:t>Skewed</a:t>
            </a:r>
            <a:r>
              <a:rPr spc="-105" dirty="0"/>
              <a:t> </a:t>
            </a:r>
            <a:r>
              <a:rPr spc="-50" dirty="0"/>
              <a:t>Data</a:t>
            </a:r>
          </a:p>
        </p:txBody>
      </p:sp>
      <p:sp>
        <p:nvSpPr>
          <p:cNvPr id="3" name="object 3"/>
          <p:cNvSpPr txBox="1"/>
          <p:nvPr/>
        </p:nvSpPr>
        <p:spPr>
          <a:xfrm>
            <a:off x="11026520" y="6560311"/>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7</a:t>
            </a:r>
            <a:endParaRPr sz="1200">
              <a:latin typeface="Arial"/>
              <a:cs typeface="Arial"/>
            </a:endParaRPr>
          </a:p>
        </p:txBody>
      </p:sp>
      <p:sp>
        <p:nvSpPr>
          <p:cNvPr id="4" name="object 4"/>
          <p:cNvSpPr txBox="1"/>
          <p:nvPr/>
        </p:nvSpPr>
        <p:spPr>
          <a:xfrm>
            <a:off x="1052880" y="1505458"/>
            <a:ext cx="9849485" cy="391160"/>
          </a:xfrm>
          <a:prstGeom prst="rect">
            <a:avLst/>
          </a:prstGeom>
        </p:spPr>
        <p:txBody>
          <a:bodyPr vert="horz" wrap="square" lIns="0" tIns="12700" rIns="0" bIns="0" rtlCol="0">
            <a:spAutoFit/>
          </a:bodyPr>
          <a:lstStyle/>
          <a:p>
            <a:pPr marL="240665" indent="-228600">
              <a:lnSpc>
                <a:spcPct val="100000"/>
              </a:lnSpc>
              <a:spcBef>
                <a:spcPts val="100"/>
              </a:spcBef>
              <a:buFont typeface="Arial MT"/>
              <a:buChar char="•"/>
              <a:tabLst>
                <a:tab pos="241300" algn="l"/>
              </a:tabLst>
            </a:pPr>
            <a:r>
              <a:rPr sz="2400" dirty="0">
                <a:latin typeface="Calibri"/>
                <a:cs typeface="Calibri"/>
              </a:rPr>
              <a:t>Median,</a:t>
            </a:r>
            <a:r>
              <a:rPr sz="2400" spc="-5" dirty="0">
                <a:latin typeface="Calibri"/>
                <a:cs typeface="Calibri"/>
              </a:rPr>
              <a:t> </a:t>
            </a:r>
            <a:r>
              <a:rPr sz="2400" dirty="0">
                <a:latin typeface="Calibri"/>
                <a:cs typeface="Calibri"/>
              </a:rPr>
              <a:t>mean</a:t>
            </a:r>
            <a:r>
              <a:rPr sz="2400" spc="-1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mode </a:t>
            </a:r>
            <a:r>
              <a:rPr sz="2400" spc="-5" dirty="0">
                <a:latin typeface="Calibri"/>
                <a:cs typeface="Calibri"/>
              </a:rPr>
              <a:t>of </a:t>
            </a:r>
            <a:r>
              <a:rPr sz="2400" spc="-10" dirty="0">
                <a:latin typeface="Calibri"/>
                <a:cs typeface="Calibri"/>
              </a:rPr>
              <a:t>symmetric,</a:t>
            </a:r>
            <a:r>
              <a:rPr sz="2400" spc="-40" dirty="0">
                <a:latin typeface="Calibri"/>
                <a:cs typeface="Calibri"/>
              </a:rPr>
              <a:t> </a:t>
            </a:r>
            <a:r>
              <a:rPr sz="2400" spc="-5" dirty="0">
                <a:latin typeface="Calibri"/>
                <a:cs typeface="Calibri"/>
              </a:rPr>
              <a:t>positively</a:t>
            </a:r>
            <a:r>
              <a:rPr sz="2400" spc="5"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negatively</a:t>
            </a:r>
            <a:r>
              <a:rPr sz="2400" spc="5" dirty="0">
                <a:latin typeface="Calibri"/>
                <a:cs typeface="Calibri"/>
              </a:rPr>
              <a:t> </a:t>
            </a:r>
            <a:r>
              <a:rPr sz="2400" spc="-20" dirty="0">
                <a:latin typeface="Calibri"/>
                <a:cs typeface="Calibri"/>
              </a:rPr>
              <a:t>skewed</a:t>
            </a:r>
            <a:r>
              <a:rPr sz="2400" spc="-10" dirty="0">
                <a:latin typeface="Calibri"/>
                <a:cs typeface="Calibri"/>
              </a:rPr>
              <a:t> </a:t>
            </a:r>
            <a:r>
              <a:rPr sz="2400" spc="-15" dirty="0">
                <a:latin typeface="Calibri"/>
                <a:cs typeface="Calibri"/>
              </a:rPr>
              <a:t>data</a:t>
            </a:r>
            <a:endParaRPr sz="2400">
              <a:latin typeface="Calibri"/>
              <a:cs typeface="Calibri"/>
            </a:endParaRPr>
          </a:p>
        </p:txBody>
      </p:sp>
      <p:pic>
        <p:nvPicPr>
          <p:cNvPr id="22" name="Picture 21">
            <a:extLst>
              <a:ext uri="{FF2B5EF4-FFF2-40B4-BE49-F238E27FC236}">
                <a16:creationId xmlns:a16="http://schemas.microsoft.com/office/drawing/2014/main" id="{7A4D470D-DF0D-475E-AF42-FFECD24BCC1C}"/>
              </a:ext>
            </a:extLst>
          </p:cNvPr>
          <p:cNvPicPr>
            <a:picLocks noChangeAspect="1"/>
          </p:cNvPicPr>
          <p:nvPr/>
        </p:nvPicPr>
        <p:blipFill>
          <a:blip r:embed="rId2"/>
          <a:stretch>
            <a:fillRect/>
          </a:stretch>
        </p:blipFill>
        <p:spPr>
          <a:xfrm>
            <a:off x="609598" y="2367288"/>
            <a:ext cx="11239905" cy="41097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6444" y="758697"/>
            <a:ext cx="8988556" cy="704215"/>
            <a:chOff x="536444" y="0"/>
            <a:chExt cx="11261090" cy="2091055"/>
          </a:xfrm>
        </p:grpSpPr>
        <p:pic>
          <p:nvPicPr>
            <p:cNvPr id="3" name="object 3"/>
            <p:cNvPicPr/>
            <p:nvPr/>
          </p:nvPicPr>
          <p:blipFill>
            <a:blip r:embed="rId2" cstate="print"/>
            <a:stretch>
              <a:fillRect/>
            </a:stretch>
          </p:blipFill>
          <p:spPr>
            <a:xfrm>
              <a:off x="536444" y="0"/>
              <a:ext cx="11260843" cy="2091019"/>
            </a:xfrm>
            <a:prstGeom prst="rect">
              <a:avLst/>
            </a:prstGeom>
          </p:spPr>
        </p:pic>
        <p:sp>
          <p:nvSpPr>
            <p:cNvPr id="4" name="object 4"/>
            <p:cNvSpPr/>
            <p:nvPr/>
          </p:nvSpPr>
          <p:spPr>
            <a:xfrm>
              <a:off x="566927" y="0"/>
              <a:ext cx="11155680" cy="2011680"/>
            </a:xfrm>
            <a:custGeom>
              <a:avLst/>
              <a:gdLst/>
              <a:ahLst/>
              <a:cxnLst/>
              <a:rect l="l" t="t" r="r" b="b"/>
              <a:pathLst>
                <a:path w="11155680" h="2011680">
                  <a:moveTo>
                    <a:pt x="11155680" y="0"/>
                  </a:moveTo>
                  <a:lnTo>
                    <a:pt x="0" y="0"/>
                  </a:lnTo>
                  <a:lnTo>
                    <a:pt x="0" y="2011679"/>
                  </a:lnTo>
                  <a:lnTo>
                    <a:pt x="11155680" y="2011679"/>
                  </a:lnTo>
                  <a:lnTo>
                    <a:pt x="11155680"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447800" y="414477"/>
            <a:ext cx="5788025" cy="635000"/>
          </a:xfrm>
          <a:prstGeom prst="rect">
            <a:avLst/>
          </a:prstGeom>
        </p:spPr>
        <p:txBody>
          <a:bodyPr vert="horz" wrap="square" lIns="0" tIns="12065" rIns="0" bIns="0" rtlCol="0">
            <a:spAutoFit/>
          </a:bodyPr>
          <a:lstStyle/>
          <a:p>
            <a:pPr marL="12700">
              <a:lnSpc>
                <a:spcPct val="100000"/>
              </a:lnSpc>
              <a:spcBef>
                <a:spcPts val="95"/>
              </a:spcBef>
            </a:pPr>
            <a:r>
              <a:rPr sz="4000" spc="-35" dirty="0"/>
              <a:t>Randomness</a:t>
            </a:r>
            <a:r>
              <a:rPr sz="4000" spc="-100" dirty="0"/>
              <a:t> </a:t>
            </a:r>
            <a:r>
              <a:rPr sz="4000" spc="-15" dirty="0"/>
              <a:t>of</a:t>
            </a:r>
            <a:r>
              <a:rPr sz="4000" spc="-60" dirty="0"/>
              <a:t> </a:t>
            </a:r>
            <a:r>
              <a:rPr sz="4000" spc="-25" dirty="0"/>
              <a:t>Missing</a:t>
            </a:r>
            <a:r>
              <a:rPr sz="4000" spc="-114" dirty="0"/>
              <a:t> </a:t>
            </a:r>
            <a:r>
              <a:rPr sz="4000" spc="-50" dirty="0"/>
              <a:t>Data</a:t>
            </a:r>
            <a:endParaRPr sz="4000" dirty="0"/>
          </a:p>
        </p:txBody>
      </p:sp>
      <p:sp>
        <p:nvSpPr>
          <p:cNvPr id="6" name="object 6"/>
          <p:cNvSpPr/>
          <p:nvPr/>
        </p:nvSpPr>
        <p:spPr>
          <a:xfrm>
            <a:off x="498348" y="758951"/>
            <a:ext cx="128270" cy="704215"/>
          </a:xfrm>
          <a:custGeom>
            <a:avLst/>
            <a:gdLst/>
            <a:ahLst/>
            <a:cxnLst/>
            <a:rect l="l" t="t" r="r" b="b"/>
            <a:pathLst>
              <a:path w="128270" h="704215">
                <a:moveTo>
                  <a:pt x="128015" y="0"/>
                </a:moveTo>
                <a:lnTo>
                  <a:pt x="0" y="0"/>
                </a:lnTo>
                <a:lnTo>
                  <a:pt x="0" y="704088"/>
                </a:lnTo>
                <a:lnTo>
                  <a:pt x="128015" y="704088"/>
                </a:lnTo>
                <a:lnTo>
                  <a:pt x="128015" y="0"/>
                </a:lnTo>
                <a:close/>
              </a:path>
            </a:pathLst>
          </a:custGeom>
          <a:solidFill>
            <a:srgbClr val="EC7C30"/>
          </a:solidFill>
        </p:spPr>
        <p:txBody>
          <a:bodyPr wrap="square" lIns="0" tIns="0" rIns="0" bIns="0" rtlCol="0"/>
          <a:lstStyle/>
          <a:p>
            <a:endParaRPr/>
          </a:p>
        </p:txBody>
      </p:sp>
      <p:sp>
        <p:nvSpPr>
          <p:cNvPr id="7" name="object 7"/>
          <p:cNvSpPr txBox="1"/>
          <p:nvPr/>
        </p:nvSpPr>
        <p:spPr>
          <a:xfrm>
            <a:off x="626618" y="1219200"/>
            <a:ext cx="10580674" cy="5369419"/>
          </a:xfrm>
          <a:prstGeom prst="rect">
            <a:avLst/>
          </a:prstGeom>
        </p:spPr>
        <p:txBody>
          <a:bodyPr vert="horz" wrap="square" lIns="0" tIns="105410" rIns="0" bIns="0" rtlCol="0">
            <a:spAutoFit/>
          </a:bodyPr>
          <a:lstStyle/>
          <a:p>
            <a:pPr algn="just">
              <a:buFont typeface="Arial" panose="020B0604020202020204" pitchFamily="34" charset="0"/>
              <a:buChar char="•"/>
            </a:pPr>
            <a:r>
              <a:rPr lang="en-US" b="1" i="0" dirty="0">
                <a:solidFill>
                  <a:srgbClr val="222222"/>
                </a:solidFill>
                <a:effectLst/>
                <a:latin typeface="Lato" panose="020F0502020204030203" pitchFamily="34" charset="0"/>
              </a:rPr>
              <a:t>Missing Completely at Random (MCAR)</a:t>
            </a:r>
          </a:p>
          <a:p>
            <a:pPr algn="just">
              <a:buFont typeface="Arial" panose="020B0604020202020204" pitchFamily="34" charset="0"/>
              <a:buChar char="•"/>
            </a:pPr>
            <a:r>
              <a:rPr lang="en-US" b="0" i="0" dirty="0">
                <a:solidFill>
                  <a:srgbClr val="222222"/>
                </a:solidFill>
                <a:effectLst/>
                <a:latin typeface="Lato" panose="020F0502020204030203" pitchFamily="34" charset="0"/>
              </a:rPr>
              <a:t>This happens when the missing values have no hidden dependency on any other variable or any characteristic of observations. </a:t>
            </a:r>
          </a:p>
          <a:p>
            <a:pPr algn="just"/>
            <a:r>
              <a:rPr lang="en-US" dirty="0">
                <a:solidFill>
                  <a:schemeClr val="accent4">
                    <a:lumMod val="75000"/>
                  </a:schemeClr>
                </a:solidFill>
                <a:latin typeface="Lato" panose="020F0502020204030203" pitchFamily="34" charset="0"/>
              </a:rPr>
              <a:t>Example: </a:t>
            </a:r>
            <a:r>
              <a:rPr lang="en-US" b="0" i="0" dirty="0">
                <a:solidFill>
                  <a:schemeClr val="accent4">
                    <a:lumMod val="75000"/>
                  </a:schemeClr>
                </a:solidFill>
                <a:effectLst/>
                <a:latin typeface="Lato" panose="020F0502020204030203" pitchFamily="34" charset="0"/>
              </a:rPr>
              <a:t>If a doctor forgets to record the age of every tenth patient entering an ICU, the presence of missing value would not depend on the characteristics of the patients.</a:t>
            </a:r>
            <a:endParaRPr lang="en-US" dirty="0">
              <a:solidFill>
                <a:schemeClr val="accent4">
                  <a:lumMod val="75000"/>
                </a:schemeClr>
              </a:solidFill>
              <a:latin typeface="Lato" panose="020F0502020204030203" pitchFamily="34" charset="0"/>
            </a:endParaRPr>
          </a:p>
          <a:p>
            <a:pPr algn="just">
              <a:buFont typeface="Arial" panose="020B0604020202020204" pitchFamily="34" charset="0"/>
              <a:buChar char="•"/>
            </a:pPr>
            <a:endParaRPr lang="en-US" b="0" i="0" dirty="0">
              <a:solidFill>
                <a:srgbClr val="222222"/>
              </a:solidFill>
              <a:effectLst/>
              <a:latin typeface="Lato" panose="020F0502020204030203" pitchFamily="34" charset="0"/>
            </a:endParaRPr>
          </a:p>
          <a:p>
            <a:pPr algn="just">
              <a:buFont typeface="Arial" panose="020B0604020202020204" pitchFamily="34" charset="0"/>
              <a:buChar char="•"/>
            </a:pPr>
            <a:r>
              <a:rPr lang="en-US" b="1" i="0" dirty="0">
                <a:solidFill>
                  <a:srgbClr val="222222"/>
                </a:solidFill>
                <a:effectLst/>
                <a:latin typeface="Lato" panose="020F0502020204030203" pitchFamily="34" charset="0"/>
              </a:rPr>
              <a:t>Missing at Random (MAR)</a:t>
            </a:r>
          </a:p>
          <a:p>
            <a:pPr algn="just">
              <a:buFont typeface="Arial" panose="020B0604020202020204" pitchFamily="34" charset="0"/>
              <a:buChar char="•"/>
            </a:pPr>
            <a:r>
              <a:rPr lang="en-US" b="0" i="0" dirty="0">
                <a:solidFill>
                  <a:srgbClr val="222222"/>
                </a:solidFill>
                <a:effectLst/>
                <a:latin typeface="Lato" panose="020F0502020204030203" pitchFamily="34" charset="0"/>
              </a:rPr>
              <a:t>In this case, the probability of missing value depends on the characteristics of observable data. </a:t>
            </a:r>
          </a:p>
          <a:p>
            <a:pPr algn="just"/>
            <a:r>
              <a:rPr lang="en-US" dirty="0">
                <a:solidFill>
                  <a:schemeClr val="accent4">
                    <a:lumMod val="75000"/>
                  </a:schemeClr>
                </a:solidFill>
                <a:latin typeface="Lato" panose="020F0502020204030203" pitchFamily="34" charset="0"/>
              </a:rPr>
              <a:t>Example: </a:t>
            </a:r>
            <a:r>
              <a:rPr lang="en-US" b="0" i="0" dirty="0">
                <a:solidFill>
                  <a:schemeClr val="accent4">
                    <a:lumMod val="75000"/>
                  </a:schemeClr>
                </a:solidFill>
                <a:effectLst/>
                <a:latin typeface="Lato" panose="020F0502020204030203" pitchFamily="34" charset="0"/>
              </a:rPr>
              <a:t>In survey data, high-income respondents are less likely to inform the researcher about the number of properties owned. The missing value for the variable number of properties owned will depend on the income variable.</a:t>
            </a:r>
          </a:p>
          <a:p>
            <a:pPr algn="just">
              <a:buFont typeface="Arial" panose="020B0604020202020204" pitchFamily="34" charset="0"/>
              <a:buChar char="•"/>
            </a:pPr>
            <a:endParaRPr lang="en-US" dirty="0">
              <a:solidFill>
                <a:srgbClr val="222222"/>
              </a:solidFill>
              <a:latin typeface="Lato" panose="020F0502020204030203" pitchFamily="34" charset="0"/>
            </a:endParaRPr>
          </a:p>
          <a:p>
            <a:pPr algn="just">
              <a:buFont typeface="Arial" panose="020B0604020202020204" pitchFamily="34" charset="0"/>
              <a:buChar char="•"/>
            </a:pPr>
            <a:endParaRPr lang="en-US" b="0" i="0" dirty="0">
              <a:solidFill>
                <a:srgbClr val="222222"/>
              </a:solidFill>
              <a:effectLst/>
              <a:latin typeface="Lato" panose="020F0502020204030203" pitchFamily="34" charset="0"/>
            </a:endParaRPr>
          </a:p>
          <a:p>
            <a:pPr algn="just">
              <a:buFont typeface="Arial" panose="020B0604020202020204" pitchFamily="34" charset="0"/>
              <a:buChar char="•"/>
            </a:pPr>
            <a:r>
              <a:rPr lang="en-US" b="1" i="0" dirty="0">
                <a:solidFill>
                  <a:srgbClr val="222222"/>
                </a:solidFill>
                <a:effectLst/>
                <a:latin typeface="Lato" panose="020F0502020204030203" pitchFamily="34" charset="0"/>
              </a:rPr>
              <a:t>Missing Not at Random (MNAR)</a:t>
            </a:r>
          </a:p>
          <a:p>
            <a:pPr algn="just">
              <a:buFont typeface="Arial" panose="020B0604020202020204" pitchFamily="34" charset="0"/>
              <a:buChar char="•"/>
            </a:pPr>
            <a:r>
              <a:rPr lang="en-US" b="0" i="0" dirty="0">
                <a:solidFill>
                  <a:srgbClr val="222222"/>
                </a:solidFill>
                <a:effectLst/>
                <a:latin typeface="Lato" panose="020F0502020204030203" pitchFamily="34" charset="0"/>
              </a:rPr>
              <a:t>This happens when the missing values depend on both characteristics of the data and also on missing values. In this case,  determining the mechanism of the generation of missing value is difficult. </a:t>
            </a:r>
          </a:p>
          <a:p>
            <a:pPr algn="just">
              <a:buFont typeface="Arial" panose="020B0604020202020204" pitchFamily="34" charset="0"/>
              <a:buChar char="•"/>
            </a:pPr>
            <a:r>
              <a:rPr lang="en-US" b="0" i="0" dirty="0">
                <a:solidFill>
                  <a:schemeClr val="accent4">
                    <a:lumMod val="75000"/>
                  </a:schemeClr>
                </a:solidFill>
                <a:effectLst/>
                <a:latin typeface="Lato" panose="020F0502020204030203" pitchFamily="34" charset="0"/>
              </a:rPr>
              <a:t>For example, missing values for a variable like blood pressure may partially depend on the values of blood pressure as patients who have low blood pressure are less likely to get their blood pressure checked at frequently.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0"/>
            <a:ext cx="12198985" cy="1975485"/>
            <a:chOff x="-4762" y="0"/>
            <a:chExt cx="12198985" cy="1975485"/>
          </a:xfrm>
        </p:grpSpPr>
        <p:pic>
          <p:nvPicPr>
            <p:cNvPr id="3" name="object 3"/>
            <p:cNvPicPr/>
            <p:nvPr/>
          </p:nvPicPr>
          <p:blipFill>
            <a:blip r:embed="rId2" cstate="print"/>
            <a:stretch>
              <a:fillRect/>
            </a:stretch>
          </p:blipFill>
          <p:spPr>
            <a:xfrm>
              <a:off x="0" y="0"/>
              <a:ext cx="12191999" cy="1970594"/>
            </a:xfrm>
            <a:prstGeom prst="rect">
              <a:avLst/>
            </a:prstGeom>
          </p:spPr>
        </p:pic>
        <p:sp>
          <p:nvSpPr>
            <p:cNvPr id="4" name="object 4"/>
            <p:cNvSpPr/>
            <p:nvPr/>
          </p:nvSpPr>
          <p:spPr>
            <a:xfrm>
              <a:off x="0" y="0"/>
              <a:ext cx="12189460" cy="1899285"/>
            </a:xfrm>
            <a:custGeom>
              <a:avLst/>
              <a:gdLst/>
              <a:ahLst/>
              <a:cxnLst/>
              <a:rect l="l" t="t" r="r" b="b"/>
              <a:pathLst>
                <a:path w="12189460" h="1899285">
                  <a:moveTo>
                    <a:pt x="12188952" y="0"/>
                  </a:moveTo>
                  <a:lnTo>
                    <a:pt x="0" y="0"/>
                  </a:lnTo>
                  <a:lnTo>
                    <a:pt x="0" y="1634236"/>
                  </a:lnTo>
                  <a:lnTo>
                    <a:pt x="835672" y="1707007"/>
                  </a:lnTo>
                  <a:lnTo>
                    <a:pt x="1069975" y="1724445"/>
                  </a:lnTo>
                  <a:lnTo>
                    <a:pt x="1401653" y="1747554"/>
                  </a:lnTo>
                  <a:lnTo>
                    <a:pt x="1737474" y="1769121"/>
                  </a:lnTo>
                  <a:lnTo>
                    <a:pt x="2077306" y="1789122"/>
                  </a:lnTo>
                  <a:lnTo>
                    <a:pt x="2421016" y="1807532"/>
                  </a:lnTo>
                  <a:lnTo>
                    <a:pt x="2768471" y="1824327"/>
                  </a:lnTo>
                  <a:lnTo>
                    <a:pt x="3119538" y="1839484"/>
                  </a:lnTo>
                  <a:lnTo>
                    <a:pt x="3474085" y="1852979"/>
                  </a:lnTo>
                  <a:lnTo>
                    <a:pt x="3831979" y="1864787"/>
                  </a:lnTo>
                  <a:lnTo>
                    <a:pt x="4193087" y="1874885"/>
                  </a:lnTo>
                  <a:lnTo>
                    <a:pt x="4557278" y="1883249"/>
                  </a:lnTo>
                  <a:lnTo>
                    <a:pt x="4924417" y="1889855"/>
                  </a:lnTo>
                  <a:lnTo>
                    <a:pt x="5294372" y="1894679"/>
                  </a:lnTo>
                  <a:lnTo>
                    <a:pt x="5667011" y="1897697"/>
                  </a:lnTo>
                  <a:lnTo>
                    <a:pt x="6042200" y="1898885"/>
                  </a:lnTo>
                  <a:lnTo>
                    <a:pt x="6418046" y="1898224"/>
                  </a:lnTo>
                  <a:lnTo>
                    <a:pt x="6791427" y="1895726"/>
                  </a:lnTo>
                  <a:lnTo>
                    <a:pt x="7162163" y="1891416"/>
                  </a:lnTo>
                  <a:lnTo>
                    <a:pt x="7530120" y="1885317"/>
                  </a:lnTo>
                  <a:lnTo>
                    <a:pt x="7895166" y="1877453"/>
                  </a:lnTo>
                  <a:lnTo>
                    <a:pt x="8257169" y="1867848"/>
                  </a:lnTo>
                  <a:lnTo>
                    <a:pt x="8615996" y="1856526"/>
                  </a:lnTo>
                  <a:lnTo>
                    <a:pt x="8971513" y="1843510"/>
                  </a:lnTo>
                  <a:lnTo>
                    <a:pt x="9323589" y="1828826"/>
                  </a:lnTo>
                  <a:lnTo>
                    <a:pt x="9672090" y="1812496"/>
                  </a:lnTo>
                  <a:lnTo>
                    <a:pt x="10016885" y="1794545"/>
                  </a:lnTo>
                  <a:lnTo>
                    <a:pt x="10357840" y="1774997"/>
                  </a:lnTo>
                  <a:lnTo>
                    <a:pt x="10694822" y="1753875"/>
                  </a:lnTo>
                  <a:lnTo>
                    <a:pt x="11027700" y="1731204"/>
                  </a:lnTo>
                  <a:lnTo>
                    <a:pt x="11356340" y="1707007"/>
                  </a:lnTo>
                  <a:lnTo>
                    <a:pt x="12188952" y="1634489"/>
                  </a:lnTo>
                  <a:lnTo>
                    <a:pt x="12188952" y="0"/>
                  </a:lnTo>
                  <a:close/>
                </a:path>
              </a:pathLst>
            </a:custGeom>
            <a:solidFill>
              <a:srgbClr val="FFFFFF"/>
            </a:solidFill>
          </p:spPr>
          <p:txBody>
            <a:bodyPr wrap="square" lIns="0" tIns="0" rIns="0" bIns="0" rtlCol="0"/>
            <a:lstStyle/>
            <a:p>
              <a:endParaRPr/>
            </a:p>
          </p:txBody>
        </p:sp>
        <p:sp>
          <p:nvSpPr>
            <p:cNvPr id="5" name="object 5"/>
            <p:cNvSpPr/>
            <p:nvPr/>
          </p:nvSpPr>
          <p:spPr>
            <a:xfrm>
              <a:off x="0" y="0"/>
              <a:ext cx="12189460" cy="1899285"/>
            </a:xfrm>
            <a:custGeom>
              <a:avLst/>
              <a:gdLst/>
              <a:ahLst/>
              <a:cxnLst/>
              <a:rect l="l" t="t" r="r" b="b"/>
              <a:pathLst>
                <a:path w="12189460" h="1899285">
                  <a:moveTo>
                    <a:pt x="0" y="0"/>
                  </a:moveTo>
                  <a:lnTo>
                    <a:pt x="12188952" y="0"/>
                  </a:lnTo>
                  <a:lnTo>
                    <a:pt x="12188952" y="1634489"/>
                  </a:lnTo>
                  <a:lnTo>
                    <a:pt x="11356340" y="1707007"/>
                  </a:lnTo>
                  <a:lnTo>
                    <a:pt x="11309655" y="1710556"/>
                  </a:lnTo>
                  <a:lnTo>
                    <a:pt x="11262883" y="1714074"/>
                  </a:lnTo>
                  <a:lnTo>
                    <a:pt x="11216021" y="1717562"/>
                  </a:lnTo>
                  <a:lnTo>
                    <a:pt x="11169072" y="1721019"/>
                  </a:lnTo>
                  <a:lnTo>
                    <a:pt x="11122035" y="1724445"/>
                  </a:lnTo>
                  <a:lnTo>
                    <a:pt x="11074911" y="1727840"/>
                  </a:lnTo>
                  <a:lnTo>
                    <a:pt x="11027700" y="1731204"/>
                  </a:lnTo>
                  <a:lnTo>
                    <a:pt x="10980402" y="1734536"/>
                  </a:lnTo>
                  <a:lnTo>
                    <a:pt x="10933018" y="1737838"/>
                  </a:lnTo>
                  <a:lnTo>
                    <a:pt x="10885549" y="1741108"/>
                  </a:lnTo>
                  <a:lnTo>
                    <a:pt x="10837994" y="1744347"/>
                  </a:lnTo>
                  <a:lnTo>
                    <a:pt x="10790355" y="1747554"/>
                  </a:lnTo>
                  <a:lnTo>
                    <a:pt x="10742631" y="1750730"/>
                  </a:lnTo>
                  <a:lnTo>
                    <a:pt x="10694822" y="1753875"/>
                  </a:lnTo>
                  <a:lnTo>
                    <a:pt x="10646930" y="1756988"/>
                  </a:lnTo>
                  <a:lnTo>
                    <a:pt x="10598955" y="1760069"/>
                  </a:lnTo>
                  <a:lnTo>
                    <a:pt x="10550896" y="1763118"/>
                  </a:lnTo>
                  <a:lnTo>
                    <a:pt x="10502755" y="1766136"/>
                  </a:lnTo>
                  <a:lnTo>
                    <a:pt x="10454532" y="1769121"/>
                  </a:lnTo>
                  <a:lnTo>
                    <a:pt x="10406226" y="1772075"/>
                  </a:lnTo>
                  <a:lnTo>
                    <a:pt x="10357840" y="1774997"/>
                  </a:lnTo>
                  <a:lnTo>
                    <a:pt x="10309372" y="1777886"/>
                  </a:lnTo>
                  <a:lnTo>
                    <a:pt x="10260824" y="1780744"/>
                  </a:lnTo>
                  <a:lnTo>
                    <a:pt x="10212195" y="1783569"/>
                  </a:lnTo>
                  <a:lnTo>
                    <a:pt x="10163486" y="1786362"/>
                  </a:lnTo>
                  <a:lnTo>
                    <a:pt x="10114698" y="1789122"/>
                  </a:lnTo>
                  <a:lnTo>
                    <a:pt x="10065831" y="1791850"/>
                  </a:lnTo>
                  <a:lnTo>
                    <a:pt x="10016885" y="1794545"/>
                  </a:lnTo>
                  <a:lnTo>
                    <a:pt x="9967861" y="1797208"/>
                  </a:lnTo>
                  <a:lnTo>
                    <a:pt x="9918758" y="1799838"/>
                  </a:lnTo>
                  <a:lnTo>
                    <a:pt x="9869578" y="1802436"/>
                  </a:lnTo>
                  <a:lnTo>
                    <a:pt x="9820321" y="1805000"/>
                  </a:lnTo>
                  <a:lnTo>
                    <a:pt x="9770987" y="1807532"/>
                  </a:lnTo>
                  <a:lnTo>
                    <a:pt x="9721577" y="1810031"/>
                  </a:lnTo>
                  <a:lnTo>
                    <a:pt x="9672090" y="1812496"/>
                  </a:lnTo>
                  <a:lnTo>
                    <a:pt x="9622528" y="1814929"/>
                  </a:lnTo>
                  <a:lnTo>
                    <a:pt x="9572891" y="1817328"/>
                  </a:lnTo>
                  <a:lnTo>
                    <a:pt x="9523179" y="1819695"/>
                  </a:lnTo>
                  <a:lnTo>
                    <a:pt x="9473392" y="1822028"/>
                  </a:lnTo>
                  <a:lnTo>
                    <a:pt x="9423531" y="1824327"/>
                  </a:lnTo>
                  <a:lnTo>
                    <a:pt x="9373597" y="1826593"/>
                  </a:lnTo>
                  <a:lnTo>
                    <a:pt x="9323589" y="1828826"/>
                  </a:lnTo>
                  <a:lnTo>
                    <a:pt x="9273508" y="1831025"/>
                  </a:lnTo>
                  <a:lnTo>
                    <a:pt x="9223355" y="1833190"/>
                  </a:lnTo>
                  <a:lnTo>
                    <a:pt x="9173129" y="1835322"/>
                  </a:lnTo>
                  <a:lnTo>
                    <a:pt x="9122832" y="1837420"/>
                  </a:lnTo>
                  <a:lnTo>
                    <a:pt x="9072463" y="1839484"/>
                  </a:lnTo>
                  <a:lnTo>
                    <a:pt x="9022023" y="1841514"/>
                  </a:lnTo>
                  <a:lnTo>
                    <a:pt x="8971513" y="1843510"/>
                  </a:lnTo>
                  <a:lnTo>
                    <a:pt x="8920932" y="1845472"/>
                  </a:lnTo>
                  <a:lnTo>
                    <a:pt x="8870282" y="1847400"/>
                  </a:lnTo>
                  <a:lnTo>
                    <a:pt x="8819562" y="1849294"/>
                  </a:lnTo>
                  <a:lnTo>
                    <a:pt x="8768773" y="1851154"/>
                  </a:lnTo>
                  <a:lnTo>
                    <a:pt x="8717915" y="1852979"/>
                  </a:lnTo>
                  <a:lnTo>
                    <a:pt x="8666989" y="1854769"/>
                  </a:lnTo>
                  <a:lnTo>
                    <a:pt x="8615996" y="1856526"/>
                  </a:lnTo>
                  <a:lnTo>
                    <a:pt x="8564934" y="1858247"/>
                  </a:lnTo>
                  <a:lnTo>
                    <a:pt x="8513806" y="1859934"/>
                  </a:lnTo>
                  <a:lnTo>
                    <a:pt x="8462610" y="1861587"/>
                  </a:lnTo>
                  <a:lnTo>
                    <a:pt x="8411349" y="1863204"/>
                  </a:lnTo>
                  <a:lnTo>
                    <a:pt x="8360021" y="1864787"/>
                  </a:lnTo>
                  <a:lnTo>
                    <a:pt x="8308628" y="1866335"/>
                  </a:lnTo>
                  <a:lnTo>
                    <a:pt x="8257169" y="1867848"/>
                  </a:lnTo>
                  <a:lnTo>
                    <a:pt x="8205646" y="1869326"/>
                  </a:lnTo>
                  <a:lnTo>
                    <a:pt x="8154058" y="1870768"/>
                  </a:lnTo>
                  <a:lnTo>
                    <a:pt x="8102406" y="1872176"/>
                  </a:lnTo>
                  <a:lnTo>
                    <a:pt x="8050691" y="1873548"/>
                  </a:lnTo>
                  <a:lnTo>
                    <a:pt x="7998912" y="1874885"/>
                  </a:lnTo>
                  <a:lnTo>
                    <a:pt x="7947070" y="1876187"/>
                  </a:lnTo>
                  <a:lnTo>
                    <a:pt x="7895166" y="1877453"/>
                  </a:lnTo>
                  <a:lnTo>
                    <a:pt x="7843200" y="1878683"/>
                  </a:lnTo>
                  <a:lnTo>
                    <a:pt x="7791172" y="1879878"/>
                  </a:lnTo>
                  <a:lnTo>
                    <a:pt x="7739083" y="1881038"/>
                  </a:lnTo>
                  <a:lnTo>
                    <a:pt x="7686933" y="1882161"/>
                  </a:lnTo>
                  <a:lnTo>
                    <a:pt x="7634722" y="1883249"/>
                  </a:lnTo>
                  <a:lnTo>
                    <a:pt x="7582451" y="1884301"/>
                  </a:lnTo>
                  <a:lnTo>
                    <a:pt x="7530120" y="1885317"/>
                  </a:lnTo>
                  <a:lnTo>
                    <a:pt x="7477730" y="1886297"/>
                  </a:lnTo>
                  <a:lnTo>
                    <a:pt x="7425281" y="1887241"/>
                  </a:lnTo>
                  <a:lnTo>
                    <a:pt x="7372773" y="1888148"/>
                  </a:lnTo>
                  <a:lnTo>
                    <a:pt x="7320207" y="1889020"/>
                  </a:lnTo>
                  <a:lnTo>
                    <a:pt x="7267583" y="1889855"/>
                  </a:lnTo>
                  <a:lnTo>
                    <a:pt x="7214901" y="1890654"/>
                  </a:lnTo>
                  <a:lnTo>
                    <a:pt x="7162163" y="1891416"/>
                  </a:lnTo>
                  <a:lnTo>
                    <a:pt x="7109367" y="1892142"/>
                  </a:lnTo>
                  <a:lnTo>
                    <a:pt x="7056516" y="1892831"/>
                  </a:lnTo>
                  <a:lnTo>
                    <a:pt x="7003608" y="1893484"/>
                  </a:lnTo>
                  <a:lnTo>
                    <a:pt x="6950645" y="1894100"/>
                  </a:lnTo>
                  <a:lnTo>
                    <a:pt x="6897627" y="1894679"/>
                  </a:lnTo>
                  <a:lnTo>
                    <a:pt x="6844554" y="1895221"/>
                  </a:lnTo>
                  <a:lnTo>
                    <a:pt x="6791427" y="1895726"/>
                  </a:lnTo>
                  <a:lnTo>
                    <a:pt x="6738246" y="1896195"/>
                  </a:lnTo>
                  <a:lnTo>
                    <a:pt x="6685011" y="1896626"/>
                  </a:lnTo>
                  <a:lnTo>
                    <a:pt x="6631723" y="1897020"/>
                  </a:lnTo>
                  <a:lnTo>
                    <a:pt x="6578382" y="1897377"/>
                  </a:lnTo>
                  <a:lnTo>
                    <a:pt x="6524988" y="1897697"/>
                  </a:lnTo>
                  <a:lnTo>
                    <a:pt x="6471543" y="1897979"/>
                  </a:lnTo>
                  <a:lnTo>
                    <a:pt x="6418046" y="1898224"/>
                  </a:lnTo>
                  <a:lnTo>
                    <a:pt x="6364497" y="1898431"/>
                  </a:lnTo>
                  <a:lnTo>
                    <a:pt x="6310898" y="1898601"/>
                  </a:lnTo>
                  <a:lnTo>
                    <a:pt x="6257248" y="1898733"/>
                  </a:lnTo>
                  <a:lnTo>
                    <a:pt x="6203548" y="1898828"/>
                  </a:lnTo>
                  <a:lnTo>
                    <a:pt x="6149799" y="1898885"/>
                  </a:lnTo>
                  <a:lnTo>
                    <a:pt x="6096000" y="1898903"/>
                  </a:lnTo>
                  <a:lnTo>
                    <a:pt x="6042200" y="1898885"/>
                  </a:lnTo>
                  <a:lnTo>
                    <a:pt x="5988451" y="1898828"/>
                  </a:lnTo>
                  <a:lnTo>
                    <a:pt x="5934751" y="1898733"/>
                  </a:lnTo>
                  <a:lnTo>
                    <a:pt x="5881101" y="1898601"/>
                  </a:lnTo>
                  <a:lnTo>
                    <a:pt x="5827502" y="1898431"/>
                  </a:lnTo>
                  <a:lnTo>
                    <a:pt x="5773953" y="1898224"/>
                  </a:lnTo>
                  <a:lnTo>
                    <a:pt x="5720456" y="1897979"/>
                  </a:lnTo>
                  <a:lnTo>
                    <a:pt x="5667011" y="1897697"/>
                  </a:lnTo>
                  <a:lnTo>
                    <a:pt x="5613617" y="1897377"/>
                  </a:lnTo>
                  <a:lnTo>
                    <a:pt x="5560276" y="1897020"/>
                  </a:lnTo>
                  <a:lnTo>
                    <a:pt x="5506988" y="1896626"/>
                  </a:lnTo>
                  <a:lnTo>
                    <a:pt x="5453753" y="1896195"/>
                  </a:lnTo>
                  <a:lnTo>
                    <a:pt x="5400572" y="1895726"/>
                  </a:lnTo>
                  <a:lnTo>
                    <a:pt x="5347445" y="1895221"/>
                  </a:lnTo>
                  <a:lnTo>
                    <a:pt x="5294372" y="1894679"/>
                  </a:lnTo>
                  <a:lnTo>
                    <a:pt x="5241354" y="1894100"/>
                  </a:lnTo>
                  <a:lnTo>
                    <a:pt x="5188391" y="1893484"/>
                  </a:lnTo>
                  <a:lnTo>
                    <a:pt x="5135483" y="1892831"/>
                  </a:lnTo>
                  <a:lnTo>
                    <a:pt x="5082632" y="1892142"/>
                  </a:lnTo>
                  <a:lnTo>
                    <a:pt x="5029837" y="1891416"/>
                  </a:lnTo>
                  <a:lnTo>
                    <a:pt x="4977098" y="1890654"/>
                  </a:lnTo>
                  <a:lnTo>
                    <a:pt x="4924417" y="1889855"/>
                  </a:lnTo>
                  <a:lnTo>
                    <a:pt x="4871793" y="1889020"/>
                  </a:lnTo>
                  <a:lnTo>
                    <a:pt x="4819227" y="1888148"/>
                  </a:lnTo>
                  <a:lnTo>
                    <a:pt x="4766719" y="1887241"/>
                  </a:lnTo>
                  <a:lnTo>
                    <a:pt x="4714269" y="1886297"/>
                  </a:lnTo>
                  <a:lnTo>
                    <a:pt x="4661879" y="1885317"/>
                  </a:lnTo>
                  <a:lnTo>
                    <a:pt x="4609549" y="1884301"/>
                  </a:lnTo>
                  <a:lnTo>
                    <a:pt x="4557278" y="1883249"/>
                  </a:lnTo>
                  <a:lnTo>
                    <a:pt x="4505067" y="1882161"/>
                  </a:lnTo>
                  <a:lnTo>
                    <a:pt x="4452916" y="1881038"/>
                  </a:lnTo>
                  <a:lnTo>
                    <a:pt x="4400827" y="1879878"/>
                  </a:lnTo>
                  <a:lnTo>
                    <a:pt x="4348799" y="1878683"/>
                  </a:lnTo>
                  <a:lnTo>
                    <a:pt x="4296833" y="1877453"/>
                  </a:lnTo>
                  <a:lnTo>
                    <a:pt x="4244929" y="1876187"/>
                  </a:lnTo>
                  <a:lnTo>
                    <a:pt x="4193087" y="1874885"/>
                  </a:lnTo>
                  <a:lnTo>
                    <a:pt x="4141309" y="1873548"/>
                  </a:lnTo>
                  <a:lnTo>
                    <a:pt x="4089593" y="1872176"/>
                  </a:lnTo>
                  <a:lnTo>
                    <a:pt x="4037942" y="1870768"/>
                  </a:lnTo>
                  <a:lnTo>
                    <a:pt x="3986354" y="1869326"/>
                  </a:lnTo>
                  <a:lnTo>
                    <a:pt x="3934831" y="1867848"/>
                  </a:lnTo>
                  <a:lnTo>
                    <a:pt x="3883372" y="1866335"/>
                  </a:lnTo>
                  <a:lnTo>
                    <a:pt x="3831979" y="1864787"/>
                  </a:lnTo>
                  <a:lnTo>
                    <a:pt x="3780651" y="1863204"/>
                  </a:lnTo>
                  <a:lnTo>
                    <a:pt x="3729390" y="1861587"/>
                  </a:lnTo>
                  <a:lnTo>
                    <a:pt x="3678195" y="1859934"/>
                  </a:lnTo>
                  <a:lnTo>
                    <a:pt x="3627066" y="1858247"/>
                  </a:lnTo>
                  <a:lnTo>
                    <a:pt x="3576005" y="1856526"/>
                  </a:lnTo>
                  <a:lnTo>
                    <a:pt x="3525011" y="1854769"/>
                  </a:lnTo>
                  <a:lnTo>
                    <a:pt x="3474085" y="1852979"/>
                  </a:lnTo>
                  <a:lnTo>
                    <a:pt x="3423227" y="1851154"/>
                  </a:lnTo>
                  <a:lnTo>
                    <a:pt x="3372438" y="1849294"/>
                  </a:lnTo>
                  <a:lnTo>
                    <a:pt x="3321719" y="1847400"/>
                  </a:lnTo>
                  <a:lnTo>
                    <a:pt x="3271068" y="1845472"/>
                  </a:lnTo>
                  <a:lnTo>
                    <a:pt x="3220488" y="1843510"/>
                  </a:lnTo>
                  <a:lnTo>
                    <a:pt x="3169978" y="1841514"/>
                  </a:lnTo>
                  <a:lnTo>
                    <a:pt x="3119538" y="1839484"/>
                  </a:lnTo>
                  <a:lnTo>
                    <a:pt x="3069169" y="1837420"/>
                  </a:lnTo>
                  <a:lnTo>
                    <a:pt x="3018872" y="1835322"/>
                  </a:lnTo>
                  <a:lnTo>
                    <a:pt x="2968647" y="1833190"/>
                  </a:lnTo>
                  <a:lnTo>
                    <a:pt x="2918493" y="1831025"/>
                  </a:lnTo>
                  <a:lnTo>
                    <a:pt x="2868413" y="1828826"/>
                  </a:lnTo>
                  <a:lnTo>
                    <a:pt x="2818405" y="1826593"/>
                  </a:lnTo>
                  <a:lnTo>
                    <a:pt x="2768471" y="1824327"/>
                  </a:lnTo>
                  <a:lnTo>
                    <a:pt x="2718610" y="1822028"/>
                  </a:lnTo>
                  <a:lnTo>
                    <a:pt x="2668823" y="1819695"/>
                  </a:lnTo>
                  <a:lnTo>
                    <a:pt x="2619111" y="1817328"/>
                  </a:lnTo>
                  <a:lnTo>
                    <a:pt x="2569474" y="1814929"/>
                  </a:lnTo>
                  <a:lnTo>
                    <a:pt x="2519912" y="1812496"/>
                  </a:lnTo>
                  <a:lnTo>
                    <a:pt x="2470426" y="1810031"/>
                  </a:lnTo>
                  <a:lnTo>
                    <a:pt x="2421016" y="1807532"/>
                  </a:lnTo>
                  <a:lnTo>
                    <a:pt x="2371682" y="1805000"/>
                  </a:lnTo>
                  <a:lnTo>
                    <a:pt x="2322425" y="1802436"/>
                  </a:lnTo>
                  <a:lnTo>
                    <a:pt x="2273245" y="1799838"/>
                  </a:lnTo>
                  <a:lnTo>
                    <a:pt x="2224143" y="1797208"/>
                  </a:lnTo>
                  <a:lnTo>
                    <a:pt x="2175119" y="1794545"/>
                  </a:lnTo>
                  <a:lnTo>
                    <a:pt x="2126173" y="1791850"/>
                  </a:lnTo>
                  <a:lnTo>
                    <a:pt x="2077306" y="1789122"/>
                  </a:lnTo>
                  <a:lnTo>
                    <a:pt x="2028518" y="1786362"/>
                  </a:lnTo>
                  <a:lnTo>
                    <a:pt x="1979810" y="1783569"/>
                  </a:lnTo>
                  <a:lnTo>
                    <a:pt x="1931181" y="1780744"/>
                  </a:lnTo>
                  <a:lnTo>
                    <a:pt x="1882633" y="1777886"/>
                  </a:lnTo>
                  <a:lnTo>
                    <a:pt x="1834166" y="1774997"/>
                  </a:lnTo>
                  <a:lnTo>
                    <a:pt x="1785779" y="1772075"/>
                  </a:lnTo>
                  <a:lnTo>
                    <a:pt x="1737474" y="1769121"/>
                  </a:lnTo>
                  <a:lnTo>
                    <a:pt x="1689251" y="1766136"/>
                  </a:lnTo>
                  <a:lnTo>
                    <a:pt x="1641110" y="1763118"/>
                  </a:lnTo>
                  <a:lnTo>
                    <a:pt x="1593052" y="1760069"/>
                  </a:lnTo>
                  <a:lnTo>
                    <a:pt x="1545077" y="1756988"/>
                  </a:lnTo>
                  <a:lnTo>
                    <a:pt x="1497185" y="1753875"/>
                  </a:lnTo>
                  <a:lnTo>
                    <a:pt x="1449377" y="1750730"/>
                  </a:lnTo>
                  <a:lnTo>
                    <a:pt x="1401653" y="1747554"/>
                  </a:lnTo>
                  <a:lnTo>
                    <a:pt x="1354014" y="1744347"/>
                  </a:lnTo>
                  <a:lnTo>
                    <a:pt x="1306459" y="1741108"/>
                  </a:lnTo>
                  <a:lnTo>
                    <a:pt x="1258990" y="1737838"/>
                  </a:lnTo>
                  <a:lnTo>
                    <a:pt x="1211607" y="1734536"/>
                  </a:lnTo>
                  <a:lnTo>
                    <a:pt x="1164310" y="1731204"/>
                  </a:lnTo>
                  <a:lnTo>
                    <a:pt x="1117099" y="1727840"/>
                  </a:lnTo>
                  <a:lnTo>
                    <a:pt x="1069975" y="1724445"/>
                  </a:lnTo>
                  <a:lnTo>
                    <a:pt x="1022938" y="1721019"/>
                  </a:lnTo>
                  <a:lnTo>
                    <a:pt x="975989" y="1717562"/>
                  </a:lnTo>
                  <a:lnTo>
                    <a:pt x="929128" y="1714074"/>
                  </a:lnTo>
                  <a:lnTo>
                    <a:pt x="882356" y="1710556"/>
                  </a:lnTo>
                  <a:lnTo>
                    <a:pt x="835672" y="1707007"/>
                  </a:lnTo>
                  <a:lnTo>
                    <a:pt x="0" y="1634236"/>
                  </a:lnTo>
                  <a:lnTo>
                    <a:pt x="0" y="0"/>
                  </a:lnTo>
                  <a:close/>
                </a:path>
              </a:pathLst>
            </a:custGeom>
            <a:ln w="9525">
              <a:solidFill>
                <a:srgbClr val="E6E6E6"/>
              </a:solidFill>
            </a:ln>
          </p:spPr>
          <p:txBody>
            <a:bodyPr wrap="square" lIns="0" tIns="0" rIns="0" bIns="0" rtlCol="0"/>
            <a:lstStyle/>
            <a:p>
              <a:endParaRPr/>
            </a:p>
          </p:txBody>
        </p:sp>
        <p:sp>
          <p:nvSpPr>
            <p:cNvPr id="6" name="object 6"/>
            <p:cNvSpPr/>
            <p:nvPr/>
          </p:nvSpPr>
          <p:spPr>
            <a:xfrm>
              <a:off x="0" y="0"/>
              <a:ext cx="12192000" cy="1891664"/>
            </a:xfrm>
            <a:custGeom>
              <a:avLst/>
              <a:gdLst/>
              <a:ahLst/>
              <a:cxnLst/>
              <a:rect l="l" t="t" r="r" b="b"/>
              <a:pathLst>
                <a:path w="12192000" h="1891664">
                  <a:moveTo>
                    <a:pt x="12192000" y="0"/>
                  </a:moveTo>
                  <a:lnTo>
                    <a:pt x="0" y="0"/>
                  </a:lnTo>
                  <a:lnTo>
                    <a:pt x="0" y="1626489"/>
                  </a:lnTo>
                  <a:lnTo>
                    <a:pt x="835888" y="1699260"/>
                  </a:lnTo>
                  <a:lnTo>
                    <a:pt x="1070251" y="1716715"/>
                  </a:lnTo>
                  <a:lnTo>
                    <a:pt x="1402013" y="1739847"/>
                  </a:lnTo>
                  <a:lnTo>
                    <a:pt x="1737917" y="1761432"/>
                  </a:lnTo>
                  <a:lnTo>
                    <a:pt x="2077832" y="1781448"/>
                  </a:lnTo>
                  <a:lnTo>
                    <a:pt x="2421624" y="1799871"/>
                  </a:lnTo>
                  <a:lnTo>
                    <a:pt x="2769163" y="1816678"/>
                  </a:lnTo>
                  <a:lnTo>
                    <a:pt x="3120314" y="1831843"/>
                  </a:lnTo>
                  <a:lnTo>
                    <a:pt x="3474946" y="1845345"/>
                  </a:lnTo>
                  <a:lnTo>
                    <a:pt x="3832926" y="1857158"/>
                  </a:lnTo>
                  <a:lnTo>
                    <a:pt x="4194123" y="1867260"/>
                  </a:lnTo>
                  <a:lnTo>
                    <a:pt x="4558403" y="1875626"/>
                  </a:lnTo>
                  <a:lnTo>
                    <a:pt x="4925634" y="1882234"/>
                  </a:lnTo>
                  <a:lnTo>
                    <a:pt x="5295683" y="1887058"/>
                  </a:lnTo>
                  <a:lnTo>
                    <a:pt x="5668420" y="1890077"/>
                  </a:lnTo>
                  <a:lnTo>
                    <a:pt x="6043710" y="1891265"/>
                  </a:lnTo>
                  <a:lnTo>
                    <a:pt x="6419656" y="1890604"/>
                  </a:lnTo>
                  <a:lnTo>
                    <a:pt x="6793136" y="1888106"/>
                  </a:lnTo>
                  <a:lnTo>
                    <a:pt x="7163966" y="1883795"/>
                  </a:lnTo>
                  <a:lnTo>
                    <a:pt x="7532016" y="1877695"/>
                  </a:lnTo>
                  <a:lnTo>
                    <a:pt x="7897152" y="1869828"/>
                  </a:lnTo>
                  <a:lnTo>
                    <a:pt x="8259242" y="1860220"/>
                  </a:lnTo>
                  <a:lnTo>
                    <a:pt x="8618154" y="1848893"/>
                  </a:lnTo>
                  <a:lnTo>
                    <a:pt x="8973755" y="1835872"/>
                  </a:lnTo>
                  <a:lnTo>
                    <a:pt x="9325913" y="1821179"/>
                  </a:lnTo>
                  <a:lnTo>
                    <a:pt x="9674495" y="1804839"/>
                  </a:lnTo>
                  <a:lnTo>
                    <a:pt x="10019369" y="1786876"/>
                  </a:lnTo>
                  <a:lnTo>
                    <a:pt x="10360402" y="1767312"/>
                  </a:lnTo>
                  <a:lnTo>
                    <a:pt x="10697462" y="1746173"/>
                  </a:lnTo>
                  <a:lnTo>
                    <a:pt x="11030417" y="1723480"/>
                  </a:lnTo>
                  <a:lnTo>
                    <a:pt x="11359134" y="1699260"/>
                  </a:lnTo>
                  <a:lnTo>
                    <a:pt x="12192000" y="1626742"/>
                  </a:lnTo>
                  <a:lnTo>
                    <a:pt x="12192000"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916939" y="510286"/>
            <a:ext cx="5183505" cy="635000"/>
          </a:xfrm>
          <a:prstGeom prst="rect">
            <a:avLst/>
          </a:prstGeom>
        </p:spPr>
        <p:txBody>
          <a:bodyPr vert="horz" wrap="square" lIns="0" tIns="12065" rIns="0" bIns="0" rtlCol="0">
            <a:spAutoFit/>
          </a:bodyPr>
          <a:lstStyle/>
          <a:p>
            <a:pPr marL="12700">
              <a:lnSpc>
                <a:spcPct val="100000"/>
              </a:lnSpc>
              <a:spcBef>
                <a:spcPts val="95"/>
              </a:spcBef>
            </a:pPr>
            <a:r>
              <a:rPr sz="4000" spc="-35" dirty="0"/>
              <a:t>Methods</a:t>
            </a:r>
            <a:r>
              <a:rPr sz="4000" spc="-95" dirty="0"/>
              <a:t> </a:t>
            </a:r>
            <a:r>
              <a:rPr sz="4000" spc="-45" dirty="0"/>
              <a:t>for</a:t>
            </a:r>
            <a:r>
              <a:rPr sz="4000" spc="-90" dirty="0"/>
              <a:t> </a:t>
            </a:r>
            <a:r>
              <a:rPr sz="4000" spc="-30" dirty="0"/>
              <a:t>Missing</a:t>
            </a:r>
            <a:r>
              <a:rPr sz="4000" spc="-90" dirty="0"/>
              <a:t> </a:t>
            </a:r>
            <a:r>
              <a:rPr sz="4000" spc="-50" dirty="0"/>
              <a:t>Data</a:t>
            </a:r>
            <a:endParaRPr sz="4000"/>
          </a:p>
        </p:txBody>
      </p:sp>
      <p:sp>
        <p:nvSpPr>
          <p:cNvPr id="8" name="object 8"/>
          <p:cNvSpPr/>
          <p:nvPr/>
        </p:nvSpPr>
        <p:spPr>
          <a:xfrm>
            <a:off x="0" y="524255"/>
            <a:ext cx="128270" cy="704215"/>
          </a:xfrm>
          <a:custGeom>
            <a:avLst/>
            <a:gdLst/>
            <a:ahLst/>
            <a:cxnLst/>
            <a:rect l="l" t="t" r="r" b="b"/>
            <a:pathLst>
              <a:path w="128270" h="704215">
                <a:moveTo>
                  <a:pt x="128016" y="0"/>
                </a:moveTo>
                <a:lnTo>
                  <a:pt x="0" y="0"/>
                </a:lnTo>
                <a:lnTo>
                  <a:pt x="0" y="704088"/>
                </a:lnTo>
                <a:lnTo>
                  <a:pt x="128016" y="704088"/>
                </a:lnTo>
                <a:lnTo>
                  <a:pt x="128016" y="0"/>
                </a:lnTo>
                <a:close/>
              </a:path>
            </a:pathLst>
          </a:custGeom>
          <a:solidFill>
            <a:srgbClr val="EC7C30"/>
          </a:solidFill>
        </p:spPr>
        <p:txBody>
          <a:bodyPr wrap="square" lIns="0" tIns="0" rIns="0" bIns="0" rtlCol="0"/>
          <a:lstStyle/>
          <a:p>
            <a:endParaRPr/>
          </a:p>
        </p:txBody>
      </p:sp>
      <p:sp>
        <p:nvSpPr>
          <p:cNvPr id="9" name="object 9"/>
          <p:cNvSpPr txBox="1"/>
          <p:nvPr/>
        </p:nvSpPr>
        <p:spPr>
          <a:xfrm>
            <a:off x="916939" y="2431820"/>
            <a:ext cx="10210165" cy="2883535"/>
          </a:xfrm>
          <a:prstGeom prst="rect">
            <a:avLst/>
          </a:prstGeom>
        </p:spPr>
        <p:txBody>
          <a:bodyPr vert="horz" wrap="square" lIns="0" tIns="41275" rIns="0" bIns="0" rtlCol="0">
            <a:spAutoFit/>
          </a:bodyPr>
          <a:lstStyle/>
          <a:p>
            <a:pPr marL="241300" indent="-229235">
              <a:lnSpc>
                <a:spcPct val="100000"/>
              </a:lnSpc>
              <a:spcBef>
                <a:spcPts val="325"/>
              </a:spcBef>
              <a:buFont typeface="Arial MT"/>
              <a:buChar char="•"/>
              <a:tabLst>
                <a:tab pos="241300" algn="l"/>
                <a:tab pos="241935" algn="l"/>
              </a:tabLst>
            </a:pPr>
            <a:r>
              <a:rPr sz="2200" spc="-5" dirty="0">
                <a:latin typeface="Calibri"/>
                <a:cs typeface="Calibri"/>
              </a:rPr>
              <a:t>Ignoring</a:t>
            </a:r>
            <a:r>
              <a:rPr sz="2200" spc="-20" dirty="0">
                <a:latin typeface="Calibri"/>
                <a:cs typeface="Calibri"/>
              </a:rPr>
              <a:t> </a:t>
            </a:r>
            <a:r>
              <a:rPr sz="2200" spc="-5" dirty="0">
                <a:latin typeface="Calibri"/>
                <a:cs typeface="Calibri"/>
              </a:rPr>
              <a:t>and</a:t>
            </a:r>
            <a:r>
              <a:rPr sz="2200" spc="-20" dirty="0">
                <a:latin typeface="Calibri"/>
                <a:cs typeface="Calibri"/>
              </a:rPr>
              <a:t> </a:t>
            </a:r>
            <a:r>
              <a:rPr sz="2200" spc="-10" dirty="0">
                <a:latin typeface="Calibri"/>
                <a:cs typeface="Calibri"/>
              </a:rPr>
              <a:t>discarding</a:t>
            </a:r>
            <a:r>
              <a:rPr sz="2200" spc="-40" dirty="0">
                <a:latin typeface="Calibri"/>
                <a:cs typeface="Calibri"/>
              </a:rPr>
              <a:t> </a:t>
            </a:r>
            <a:r>
              <a:rPr sz="2200" spc="-15" dirty="0">
                <a:latin typeface="Calibri"/>
                <a:cs typeface="Calibri"/>
              </a:rPr>
              <a:t>data:</a:t>
            </a:r>
            <a:endParaRPr sz="2200" dirty="0">
              <a:latin typeface="Calibri"/>
              <a:cs typeface="Calibri"/>
            </a:endParaRPr>
          </a:p>
          <a:p>
            <a:pPr marL="698500" lvl="1" indent="-229235">
              <a:lnSpc>
                <a:spcPct val="100000"/>
              </a:lnSpc>
              <a:spcBef>
                <a:spcPts val="229"/>
              </a:spcBef>
              <a:buFont typeface="Arial MT"/>
              <a:buChar char="•"/>
              <a:tabLst>
                <a:tab pos="698500" algn="l"/>
                <a:tab pos="699135" algn="l"/>
              </a:tabLst>
            </a:pPr>
            <a:r>
              <a:rPr sz="2200" spc="-10" dirty="0">
                <a:latin typeface="Calibri"/>
                <a:cs typeface="Calibri"/>
              </a:rPr>
              <a:t>Discard</a:t>
            </a:r>
            <a:r>
              <a:rPr sz="2200" spc="-20" dirty="0">
                <a:latin typeface="Calibri"/>
                <a:cs typeface="Calibri"/>
              </a:rPr>
              <a:t> </a:t>
            </a:r>
            <a:r>
              <a:rPr sz="2200" spc="-5" dirty="0">
                <a:latin typeface="Calibri"/>
                <a:cs typeface="Calibri"/>
              </a:rPr>
              <a:t>all</a:t>
            </a:r>
            <a:r>
              <a:rPr sz="2200" spc="-15" dirty="0">
                <a:latin typeface="Calibri"/>
                <a:cs typeface="Calibri"/>
              </a:rPr>
              <a:t> </a:t>
            </a:r>
            <a:r>
              <a:rPr sz="2200" spc="-5" dirty="0">
                <a:latin typeface="Calibri"/>
                <a:cs typeface="Calibri"/>
              </a:rPr>
              <a:t>those</a:t>
            </a:r>
            <a:r>
              <a:rPr sz="2200" spc="20" dirty="0">
                <a:latin typeface="Calibri"/>
                <a:cs typeface="Calibri"/>
              </a:rPr>
              <a:t> </a:t>
            </a:r>
            <a:r>
              <a:rPr sz="2200" spc="-15" dirty="0">
                <a:latin typeface="Calibri"/>
                <a:cs typeface="Calibri"/>
              </a:rPr>
              <a:t>records</a:t>
            </a:r>
            <a:r>
              <a:rPr sz="2200" spc="-10" dirty="0">
                <a:latin typeface="Calibri"/>
                <a:cs typeface="Calibri"/>
              </a:rPr>
              <a:t> </a:t>
            </a:r>
            <a:r>
              <a:rPr sz="2200" spc="-5" dirty="0">
                <a:latin typeface="Calibri"/>
                <a:cs typeface="Calibri"/>
              </a:rPr>
              <a:t>which </a:t>
            </a:r>
            <a:r>
              <a:rPr sz="2200" spc="-20" dirty="0">
                <a:latin typeface="Calibri"/>
                <a:cs typeface="Calibri"/>
              </a:rPr>
              <a:t>have</a:t>
            </a:r>
            <a:r>
              <a:rPr sz="2200" spc="5" dirty="0">
                <a:latin typeface="Calibri"/>
                <a:cs typeface="Calibri"/>
              </a:rPr>
              <a:t> </a:t>
            </a:r>
            <a:r>
              <a:rPr sz="2200" spc="-5" dirty="0">
                <a:latin typeface="Calibri"/>
                <a:cs typeface="Calibri"/>
              </a:rPr>
              <a:t>missing</a:t>
            </a:r>
            <a:r>
              <a:rPr sz="2200" spc="10" dirty="0">
                <a:latin typeface="Calibri"/>
                <a:cs typeface="Calibri"/>
              </a:rPr>
              <a:t> </a:t>
            </a:r>
            <a:r>
              <a:rPr sz="2200" spc="-20" dirty="0">
                <a:latin typeface="Calibri"/>
                <a:cs typeface="Calibri"/>
              </a:rPr>
              <a:t>data</a:t>
            </a:r>
            <a:r>
              <a:rPr sz="2200" spc="5" dirty="0">
                <a:latin typeface="Calibri"/>
                <a:cs typeface="Calibri"/>
              </a:rPr>
              <a:t> </a:t>
            </a:r>
            <a:r>
              <a:rPr sz="2200" spc="-5" dirty="0">
                <a:latin typeface="Calibri"/>
                <a:cs typeface="Calibri"/>
              </a:rPr>
              <a:t>also</a:t>
            </a:r>
            <a:r>
              <a:rPr sz="2200" spc="-10" dirty="0">
                <a:latin typeface="Calibri"/>
                <a:cs typeface="Calibri"/>
              </a:rPr>
              <a:t> called</a:t>
            </a:r>
            <a:r>
              <a:rPr sz="2200" spc="5" dirty="0">
                <a:latin typeface="Calibri"/>
                <a:cs typeface="Calibri"/>
              </a:rPr>
              <a:t> </a:t>
            </a:r>
            <a:r>
              <a:rPr sz="2200" spc="-5" dirty="0">
                <a:latin typeface="Calibri"/>
                <a:cs typeface="Calibri"/>
              </a:rPr>
              <a:t>as</a:t>
            </a:r>
            <a:r>
              <a:rPr sz="2200" spc="10" dirty="0">
                <a:latin typeface="Calibri"/>
                <a:cs typeface="Calibri"/>
              </a:rPr>
              <a:t> </a:t>
            </a:r>
            <a:r>
              <a:rPr sz="2200" spc="-15" dirty="0">
                <a:latin typeface="Calibri"/>
                <a:cs typeface="Calibri"/>
              </a:rPr>
              <a:t>discard </a:t>
            </a:r>
            <a:r>
              <a:rPr sz="2200" spc="-10" dirty="0">
                <a:latin typeface="Calibri"/>
                <a:cs typeface="Calibri"/>
              </a:rPr>
              <a:t>case</a:t>
            </a:r>
            <a:r>
              <a:rPr sz="2200" spc="5" dirty="0">
                <a:latin typeface="Calibri"/>
                <a:cs typeface="Calibri"/>
              </a:rPr>
              <a:t> </a:t>
            </a:r>
            <a:r>
              <a:rPr sz="2200" spc="-10" dirty="0">
                <a:latin typeface="Calibri"/>
                <a:cs typeface="Calibri"/>
              </a:rPr>
              <a:t>analysis</a:t>
            </a:r>
            <a:endParaRPr sz="2200" dirty="0">
              <a:latin typeface="Calibri"/>
              <a:cs typeface="Calibri"/>
            </a:endParaRPr>
          </a:p>
          <a:p>
            <a:pPr marL="698500" lvl="1" indent="-229235">
              <a:lnSpc>
                <a:spcPct val="100000"/>
              </a:lnSpc>
              <a:spcBef>
                <a:spcPts val="240"/>
              </a:spcBef>
              <a:buFont typeface="Arial MT"/>
              <a:buChar char="•"/>
              <a:tabLst>
                <a:tab pos="698500" algn="l"/>
                <a:tab pos="699135" algn="l"/>
              </a:tabLst>
            </a:pPr>
            <a:r>
              <a:rPr sz="2200" spc="-10" dirty="0">
                <a:latin typeface="Calibri"/>
                <a:cs typeface="Calibri"/>
              </a:rPr>
              <a:t>Discarding</a:t>
            </a:r>
            <a:r>
              <a:rPr sz="2200" spc="-30" dirty="0">
                <a:latin typeface="Calibri"/>
                <a:cs typeface="Calibri"/>
              </a:rPr>
              <a:t> </a:t>
            </a:r>
            <a:r>
              <a:rPr sz="2200" spc="-5" dirty="0">
                <a:latin typeface="Calibri"/>
                <a:cs typeface="Calibri"/>
              </a:rPr>
              <a:t>only</a:t>
            </a:r>
            <a:r>
              <a:rPr sz="2200" dirty="0">
                <a:latin typeface="Calibri"/>
                <a:cs typeface="Calibri"/>
              </a:rPr>
              <a:t> </a:t>
            </a:r>
            <a:r>
              <a:rPr sz="2200" spc="-5" dirty="0">
                <a:latin typeface="Calibri"/>
                <a:cs typeface="Calibri"/>
              </a:rPr>
              <a:t>those</a:t>
            </a:r>
            <a:r>
              <a:rPr sz="2200" dirty="0">
                <a:latin typeface="Calibri"/>
                <a:cs typeface="Calibri"/>
              </a:rPr>
              <a:t> </a:t>
            </a:r>
            <a:r>
              <a:rPr sz="2200" spc="-15" dirty="0">
                <a:latin typeface="Calibri"/>
                <a:cs typeface="Calibri"/>
              </a:rPr>
              <a:t>attributes</a:t>
            </a:r>
            <a:r>
              <a:rPr sz="2200" spc="20" dirty="0">
                <a:latin typeface="Calibri"/>
                <a:cs typeface="Calibri"/>
              </a:rPr>
              <a:t> </a:t>
            </a:r>
            <a:r>
              <a:rPr sz="2200" spc="-5" dirty="0">
                <a:latin typeface="Calibri"/>
                <a:cs typeface="Calibri"/>
              </a:rPr>
              <a:t>which</a:t>
            </a:r>
            <a:r>
              <a:rPr sz="2200" spc="-10" dirty="0">
                <a:latin typeface="Calibri"/>
                <a:cs typeface="Calibri"/>
              </a:rPr>
              <a:t> </a:t>
            </a:r>
            <a:r>
              <a:rPr sz="2200" spc="-20" dirty="0">
                <a:latin typeface="Calibri"/>
                <a:cs typeface="Calibri"/>
              </a:rPr>
              <a:t>have</a:t>
            </a:r>
            <a:r>
              <a:rPr sz="2200" spc="5" dirty="0">
                <a:latin typeface="Calibri"/>
                <a:cs typeface="Calibri"/>
              </a:rPr>
              <a:t> </a:t>
            </a:r>
            <a:r>
              <a:rPr sz="2200" spc="-5" dirty="0">
                <a:latin typeface="Calibri"/>
                <a:cs typeface="Calibri"/>
              </a:rPr>
              <a:t>high</a:t>
            </a:r>
            <a:r>
              <a:rPr sz="2200" spc="-10" dirty="0">
                <a:latin typeface="Calibri"/>
                <a:cs typeface="Calibri"/>
              </a:rPr>
              <a:t> level</a:t>
            </a:r>
            <a:r>
              <a:rPr sz="2200" dirty="0">
                <a:latin typeface="Calibri"/>
                <a:cs typeface="Calibri"/>
              </a:rPr>
              <a:t> of</a:t>
            </a:r>
            <a:r>
              <a:rPr sz="2200" spc="10" dirty="0">
                <a:latin typeface="Calibri"/>
                <a:cs typeface="Calibri"/>
              </a:rPr>
              <a:t> </a:t>
            </a:r>
            <a:r>
              <a:rPr sz="2200" spc="-5" dirty="0">
                <a:latin typeface="Calibri"/>
                <a:cs typeface="Calibri"/>
              </a:rPr>
              <a:t>missing</a:t>
            </a:r>
            <a:r>
              <a:rPr sz="2200" dirty="0">
                <a:latin typeface="Calibri"/>
                <a:cs typeface="Calibri"/>
              </a:rPr>
              <a:t> </a:t>
            </a:r>
            <a:r>
              <a:rPr sz="2200" spc="-20" dirty="0">
                <a:latin typeface="Calibri"/>
                <a:cs typeface="Calibri"/>
              </a:rPr>
              <a:t>data</a:t>
            </a:r>
            <a:r>
              <a:rPr lang="en-US" sz="2200" spc="-20" dirty="0">
                <a:latin typeface="Calibri"/>
                <a:cs typeface="Calibri"/>
              </a:rPr>
              <a:t> (70%)</a:t>
            </a:r>
            <a:endParaRPr sz="2200" dirty="0">
              <a:latin typeface="Calibri"/>
              <a:cs typeface="Calibri"/>
            </a:endParaRPr>
          </a:p>
          <a:p>
            <a:pPr marL="241300" marR="199390" indent="-229235">
              <a:lnSpc>
                <a:spcPts val="2380"/>
              </a:lnSpc>
              <a:spcBef>
                <a:spcPts val="1030"/>
              </a:spcBef>
              <a:buFont typeface="Arial MT"/>
              <a:buChar char="•"/>
              <a:tabLst>
                <a:tab pos="241300" algn="l"/>
                <a:tab pos="241935" algn="l"/>
              </a:tabLst>
            </a:pPr>
            <a:r>
              <a:rPr sz="2200" spc="-10" dirty="0">
                <a:latin typeface="Calibri"/>
                <a:cs typeface="Calibri"/>
              </a:rPr>
              <a:t>Imputation</a:t>
            </a:r>
            <a:r>
              <a:rPr sz="2200" spc="10" dirty="0">
                <a:latin typeface="Calibri"/>
                <a:cs typeface="Calibri"/>
              </a:rPr>
              <a:t> </a:t>
            </a:r>
            <a:r>
              <a:rPr sz="2200" spc="-10" dirty="0">
                <a:latin typeface="Calibri"/>
                <a:cs typeface="Calibri"/>
              </a:rPr>
              <a:t>using</a:t>
            </a:r>
            <a:r>
              <a:rPr sz="2200" dirty="0">
                <a:latin typeface="Calibri"/>
                <a:cs typeface="Calibri"/>
              </a:rPr>
              <a:t> </a:t>
            </a:r>
            <a:r>
              <a:rPr sz="2200" spc="-5" dirty="0">
                <a:latin typeface="Calibri"/>
                <a:cs typeface="Calibri"/>
              </a:rPr>
              <a:t>mean/median</a:t>
            </a:r>
            <a:r>
              <a:rPr sz="2200" spc="30" dirty="0">
                <a:latin typeface="Calibri"/>
                <a:cs typeface="Calibri"/>
              </a:rPr>
              <a:t> </a:t>
            </a:r>
            <a:r>
              <a:rPr sz="2200" spc="-5" dirty="0">
                <a:latin typeface="Calibri"/>
                <a:cs typeface="Calibri"/>
              </a:rPr>
              <a:t>or</a:t>
            </a:r>
            <a:r>
              <a:rPr sz="2200" spc="5" dirty="0">
                <a:latin typeface="Calibri"/>
                <a:cs typeface="Calibri"/>
              </a:rPr>
              <a:t> </a:t>
            </a:r>
            <a:r>
              <a:rPr sz="2200" spc="-5" dirty="0">
                <a:latin typeface="Calibri"/>
                <a:cs typeface="Calibri"/>
              </a:rPr>
              <a:t>mode:</a:t>
            </a:r>
            <a:r>
              <a:rPr sz="2200" spc="25" dirty="0">
                <a:latin typeface="Calibri"/>
                <a:cs typeface="Calibri"/>
              </a:rPr>
              <a:t> </a:t>
            </a:r>
            <a:r>
              <a:rPr sz="2200" spc="-10" dirty="0">
                <a:latin typeface="Calibri"/>
                <a:cs typeface="Calibri"/>
              </a:rPr>
              <a:t>One</a:t>
            </a:r>
            <a:r>
              <a:rPr sz="2200" spc="15" dirty="0">
                <a:latin typeface="Calibri"/>
                <a:cs typeface="Calibri"/>
              </a:rPr>
              <a:t> </a:t>
            </a:r>
            <a:r>
              <a:rPr sz="2200" spc="-5" dirty="0">
                <a:latin typeface="Calibri"/>
                <a:cs typeface="Calibri"/>
              </a:rPr>
              <a:t>of</a:t>
            </a:r>
            <a:r>
              <a:rPr sz="2200" spc="15" dirty="0">
                <a:latin typeface="Calibri"/>
                <a:cs typeface="Calibri"/>
              </a:rPr>
              <a:t> </a:t>
            </a:r>
            <a:r>
              <a:rPr sz="2200" spc="-5" dirty="0">
                <a:latin typeface="Calibri"/>
                <a:cs typeface="Calibri"/>
              </a:rPr>
              <a:t>the</a:t>
            </a:r>
            <a:r>
              <a:rPr sz="2200" dirty="0">
                <a:latin typeface="Calibri"/>
                <a:cs typeface="Calibri"/>
              </a:rPr>
              <a:t> </a:t>
            </a:r>
            <a:r>
              <a:rPr sz="2200" spc="-10" dirty="0">
                <a:latin typeface="Calibri"/>
                <a:cs typeface="Calibri"/>
              </a:rPr>
              <a:t>most</a:t>
            </a:r>
            <a:r>
              <a:rPr sz="2200" spc="20" dirty="0">
                <a:latin typeface="Calibri"/>
                <a:cs typeface="Calibri"/>
              </a:rPr>
              <a:t> </a:t>
            </a:r>
            <a:r>
              <a:rPr sz="2200" spc="-10" dirty="0">
                <a:latin typeface="Calibri"/>
                <a:cs typeface="Calibri"/>
              </a:rPr>
              <a:t>frequently</a:t>
            </a:r>
            <a:r>
              <a:rPr sz="2200" spc="15" dirty="0">
                <a:latin typeface="Calibri"/>
                <a:cs typeface="Calibri"/>
              </a:rPr>
              <a:t> </a:t>
            </a:r>
            <a:r>
              <a:rPr sz="2200" spc="-10" dirty="0">
                <a:latin typeface="Calibri"/>
                <a:cs typeface="Calibri"/>
              </a:rPr>
              <a:t>used</a:t>
            </a:r>
            <a:r>
              <a:rPr sz="2200" spc="10" dirty="0">
                <a:latin typeface="Calibri"/>
                <a:cs typeface="Calibri"/>
              </a:rPr>
              <a:t> </a:t>
            </a:r>
            <a:r>
              <a:rPr sz="2200" spc="-5" dirty="0">
                <a:latin typeface="Calibri"/>
                <a:cs typeface="Calibri"/>
              </a:rPr>
              <a:t>method</a:t>
            </a:r>
            <a:r>
              <a:rPr sz="2200" spc="20" dirty="0">
                <a:latin typeface="Calibri"/>
                <a:cs typeface="Calibri"/>
              </a:rPr>
              <a:t> </a:t>
            </a:r>
            <a:r>
              <a:rPr sz="2200" spc="-10" dirty="0">
                <a:latin typeface="Calibri"/>
                <a:cs typeface="Calibri"/>
              </a:rPr>
              <a:t>(in </a:t>
            </a:r>
            <a:r>
              <a:rPr sz="2200" spc="-480" dirty="0">
                <a:latin typeface="Calibri"/>
                <a:cs typeface="Calibri"/>
              </a:rPr>
              <a:t> </a:t>
            </a:r>
            <a:r>
              <a:rPr sz="2200" spc="-20" dirty="0">
                <a:latin typeface="Calibri"/>
                <a:cs typeface="Calibri"/>
              </a:rPr>
              <a:t>data</a:t>
            </a:r>
            <a:r>
              <a:rPr sz="2200" spc="-10" dirty="0">
                <a:latin typeface="Calibri"/>
                <a:cs typeface="Calibri"/>
              </a:rPr>
              <a:t> </a:t>
            </a:r>
            <a:r>
              <a:rPr sz="2200" spc="-5" dirty="0">
                <a:latin typeface="Calibri"/>
                <a:cs typeface="Calibri"/>
              </a:rPr>
              <a:t>mining)</a:t>
            </a:r>
            <a:endParaRPr sz="2200" dirty="0">
              <a:latin typeface="Calibri"/>
              <a:cs typeface="Calibri"/>
            </a:endParaRPr>
          </a:p>
          <a:p>
            <a:pPr marL="698500" lvl="1" indent="-229235">
              <a:lnSpc>
                <a:spcPts val="2510"/>
              </a:lnSpc>
              <a:spcBef>
                <a:spcPts val="200"/>
              </a:spcBef>
              <a:buFont typeface="Arial MT"/>
              <a:buChar char="•"/>
              <a:tabLst>
                <a:tab pos="698500" algn="l"/>
                <a:tab pos="699135" algn="l"/>
              </a:tabLst>
            </a:pPr>
            <a:r>
              <a:rPr sz="2200" spc="-10" dirty="0">
                <a:latin typeface="Calibri"/>
                <a:cs typeface="Calibri"/>
              </a:rPr>
              <a:t>Replace</a:t>
            </a:r>
            <a:r>
              <a:rPr sz="2200" spc="20" dirty="0">
                <a:latin typeface="Calibri"/>
                <a:cs typeface="Calibri"/>
              </a:rPr>
              <a:t> </a:t>
            </a:r>
            <a:r>
              <a:rPr sz="2200" spc="-5" dirty="0">
                <a:latin typeface="Calibri"/>
                <a:cs typeface="Calibri"/>
              </a:rPr>
              <a:t>(numeric</a:t>
            </a:r>
            <a:r>
              <a:rPr sz="2200" spc="5" dirty="0">
                <a:latin typeface="Calibri"/>
                <a:cs typeface="Calibri"/>
              </a:rPr>
              <a:t> </a:t>
            </a:r>
            <a:r>
              <a:rPr sz="2200" spc="-10" dirty="0">
                <a:latin typeface="Calibri"/>
                <a:cs typeface="Calibri"/>
              </a:rPr>
              <a:t>continuous)</a:t>
            </a:r>
            <a:r>
              <a:rPr sz="2200" spc="10" dirty="0">
                <a:latin typeface="Calibri"/>
                <a:cs typeface="Calibri"/>
              </a:rPr>
              <a:t> </a:t>
            </a:r>
            <a:r>
              <a:rPr sz="2200" spc="-5" dirty="0">
                <a:latin typeface="Calibri"/>
                <a:cs typeface="Calibri"/>
              </a:rPr>
              <a:t>type</a:t>
            </a:r>
            <a:r>
              <a:rPr sz="2200" spc="25" dirty="0">
                <a:latin typeface="Calibri"/>
                <a:cs typeface="Calibri"/>
              </a:rPr>
              <a:t> </a:t>
            </a:r>
            <a:r>
              <a:rPr sz="2200" spc="-20" dirty="0">
                <a:latin typeface="Calibri"/>
                <a:cs typeface="Calibri"/>
              </a:rPr>
              <a:t>“attribute</a:t>
            </a:r>
            <a:r>
              <a:rPr sz="2200" spc="10" dirty="0">
                <a:latin typeface="Calibri"/>
                <a:cs typeface="Calibri"/>
              </a:rPr>
              <a:t> </a:t>
            </a:r>
            <a:r>
              <a:rPr sz="2200" spc="-5" dirty="0">
                <a:latin typeface="Calibri"/>
                <a:cs typeface="Calibri"/>
              </a:rPr>
              <a:t>missing</a:t>
            </a:r>
            <a:r>
              <a:rPr sz="2200" spc="15" dirty="0">
                <a:latin typeface="Calibri"/>
                <a:cs typeface="Calibri"/>
              </a:rPr>
              <a:t> </a:t>
            </a:r>
            <a:r>
              <a:rPr sz="2200" spc="-10" dirty="0">
                <a:latin typeface="Calibri"/>
                <a:cs typeface="Calibri"/>
              </a:rPr>
              <a:t>values”</a:t>
            </a:r>
            <a:r>
              <a:rPr sz="2200" spc="20" dirty="0">
                <a:latin typeface="Calibri"/>
                <a:cs typeface="Calibri"/>
              </a:rPr>
              <a:t> </a:t>
            </a:r>
            <a:r>
              <a:rPr sz="2200" spc="-10" dirty="0">
                <a:latin typeface="Calibri"/>
                <a:cs typeface="Calibri"/>
              </a:rPr>
              <a:t>using</a:t>
            </a:r>
            <a:r>
              <a:rPr sz="2200" spc="5" dirty="0">
                <a:latin typeface="Calibri"/>
                <a:cs typeface="Calibri"/>
              </a:rPr>
              <a:t> </a:t>
            </a:r>
            <a:r>
              <a:rPr sz="2200" spc="-5" dirty="0">
                <a:latin typeface="Calibri"/>
                <a:cs typeface="Calibri"/>
              </a:rPr>
              <a:t>mean/median.</a:t>
            </a:r>
            <a:endParaRPr sz="2200" dirty="0">
              <a:latin typeface="Calibri"/>
              <a:cs typeface="Calibri"/>
            </a:endParaRPr>
          </a:p>
          <a:p>
            <a:pPr marL="698500">
              <a:lnSpc>
                <a:spcPts val="2510"/>
              </a:lnSpc>
            </a:pPr>
            <a:r>
              <a:rPr sz="2200" spc="-10" dirty="0">
                <a:latin typeface="Calibri"/>
                <a:cs typeface="Calibri"/>
              </a:rPr>
              <a:t>(median</a:t>
            </a:r>
            <a:r>
              <a:rPr sz="2200" dirty="0">
                <a:latin typeface="Calibri"/>
                <a:cs typeface="Calibri"/>
              </a:rPr>
              <a:t> </a:t>
            </a:r>
            <a:r>
              <a:rPr sz="2200" spc="-15" dirty="0">
                <a:latin typeface="Calibri"/>
                <a:cs typeface="Calibri"/>
              </a:rPr>
              <a:t>robust </a:t>
            </a:r>
            <a:r>
              <a:rPr sz="2200" spc="-10" dirty="0">
                <a:latin typeface="Calibri"/>
                <a:cs typeface="Calibri"/>
              </a:rPr>
              <a:t>against noise).</a:t>
            </a:r>
            <a:endParaRPr sz="2200" dirty="0">
              <a:latin typeface="Calibri"/>
              <a:cs typeface="Calibri"/>
            </a:endParaRPr>
          </a:p>
          <a:p>
            <a:pPr marL="698500" lvl="1" indent="-229235">
              <a:lnSpc>
                <a:spcPct val="100000"/>
              </a:lnSpc>
              <a:spcBef>
                <a:spcPts val="244"/>
              </a:spcBef>
              <a:buFont typeface="Arial MT"/>
              <a:buChar char="•"/>
              <a:tabLst>
                <a:tab pos="698500" algn="l"/>
                <a:tab pos="699135" algn="l"/>
              </a:tabLst>
            </a:pPr>
            <a:r>
              <a:rPr sz="2200" spc="-10" dirty="0">
                <a:latin typeface="Calibri"/>
                <a:cs typeface="Calibri"/>
              </a:rPr>
              <a:t>Replace</a:t>
            </a:r>
            <a:r>
              <a:rPr sz="2200" spc="15" dirty="0">
                <a:latin typeface="Calibri"/>
                <a:cs typeface="Calibri"/>
              </a:rPr>
              <a:t> </a:t>
            </a:r>
            <a:r>
              <a:rPr sz="2200" spc="-15" dirty="0">
                <a:latin typeface="Calibri"/>
                <a:cs typeface="Calibri"/>
              </a:rPr>
              <a:t>(discrete)</a:t>
            </a:r>
            <a:r>
              <a:rPr sz="2200" spc="5" dirty="0">
                <a:latin typeface="Calibri"/>
                <a:cs typeface="Calibri"/>
              </a:rPr>
              <a:t> </a:t>
            </a:r>
            <a:r>
              <a:rPr sz="2200" spc="-15" dirty="0">
                <a:latin typeface="Calibri"/>
                <a:cs typeface="Calibri"/>
              </a:rPr>
              <a:t>attribute</a:t>
            </a:r>
            <a:r>
              <a:rPr sz="2200" spc="25" dirty="0">
                <a:latin typeface="Calibri"/>
                <a:cs typeface="Calibri"/>
              </a:rPr>
              <a:t> </a:t>
            </a:r>
            <a:r>
              <a:rPr sz="2200" spc="-5" dirty="0">
                <a:latin typeface="Calibri"/>
                <a:cs typeface="Calibri"/>
              </a:rPr>
              <a:t>type</a:t>
            </a:r>
            <a:r>
              <a:rPr sz="2200" spc="15" dirty="0">
                <a:latin typeface="Calibri"/>
                <a:cs typeface="Calibri"/>
              </a:rPr>
              <a:t> </a:t>
            </a:r>
            <a:r>
              <a:rPr sz="2200" spc="-5" dirty="0">
                <a:latin typeface="Calibri"/>
                <a:cs typeface="Calibri"/>
              </a:rPr>
              <a:t>with</a:t>
            </a:r>
            <a:r>
              <a:rPr sz="2200" spc="5" dirty="0">
                <a:latin typeface="Calibri"/>
                <a:cs typeface="Calibri"/>
              </a:rPr>
              <a:t> </a:t>
            </a:r>
            <a:r>
              <a:rPr sz="2200" spc="-5" dirty="0">
                <a:latin typeface="Calibri"/>
                <a:cs typeface="Calibri"/>
              </a:rPr>
              <a:t>missing</a:t>
            </a:r>
            <a:r>
              <a:rPr sz="2200" spc="10" dirty="0">
                <a:latin typeface="Calibri"/>
                <a:cs typeface="Calibri"/>
              </a:rPr>
              <a:t> </a:t>
            </a:r>
            <a:r>
              <a:rPr sz="2200" spc="-10" dirty="0">
                <a:latin typeface="Calibri"/>
                <a:cs typeface="Calibri"/>
              </a:rPr>
              <a:t>values</a:t>
            </a:r>
            <a:r>
              <a:rPr sz="2200" dirty="0">
                <a:latin typeface="Calibri"/>
                <a:cs typeface="Calibri"/>
              </a:rPr>
              <a:t> </a:t>
            </a:r>
            <a:r>
              <a:rPr sz="2200" spc="-10" dirty="0">
                <a:latin typeface="Calibri"/>
                <a:cs typeface="Calibri"/>
              </a:rPr>
              <a:t>using</a:t>
            </a:r>
            <a:r>
              <a:rPr sz="2200" spc="5" dirty="0">
                <a:latin typeface="Calibri"/>
                <a:cs typeface="Calibri"/>
              </a:rPr>
              <a:t> </a:t>
            </a:r>
            <a:r>
              <a:rPr sz="2200" spc="-10" dirty="0">
                <a:latin typeface="Calibri"/>
                <a:cs typeface="Calibri"/>
              </a:rPr>
              <a:t>MODE.</a:t>
            </a:r>
            <a:endParaRPr sz="2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1513</Words>
  <Application>Microsoft Office PowerPoint</Application>
  <PresentationFormat>Widescreen</PresentationFormat>
  <Paragraphs>244</Paragraphs>
  <Slides>35</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Arial MT</vt:lpstr>
      <vt:lpstr>Calibri</vt:lpstr>
      <vt:lpstr>Calibri Light</vt:lpstr>
      <vt:lpstr>inter-bold</vt:lpstr>
      <vt:lpstr>inter-regular</vt:lpstr>
      <vt:lpstr>Lato</vt:lpstr>
      <vt:lpstr>Symbol</vt:lpstr>
      <vt:lpstr>Tahoma</vt:lpstr>
      <vt:lpstr>Times New Roman</vt:lpstr>
      <vt:lpstr>Trebuchet MS</vt:lpstr>
      <vt:lpstr>Office Theme</vt:lpstr>
      <vt:lpstr>PowerPoint Presentation</vt:lpstr>
      <vt:lpstr>PowerPoint Presentation</vt:lpstr>
      <vt:lpstr>Effect of Noisy Data</vt:lpstr>
      <vt:lpstr>Imputation of Missing Data (Basic)</vt:lpstr>
      <vt:lpstr>Imputation of Missing Data (Basic)</vt:lpstr>
      <vt:lpstr>Measuring the Central Tendency</vt:lpstr>
      <vt:lpstr>Symmetric vs. Skewed Data</vt:lpstr>
      <vt:lpstr>Randomness of Missing Data</vt:lpstr>
      <vt:lpstr>Methods for Missing Data</vt:lpstr>
      <vt:lpstr>Replacing Missing Values using Prediction  Models</vt:lpstr>
      <vt:lpstr>Algorithm</vt:lpstr>
      <vt:lpstr>PowerPoint Presentation</vt:lpstr>
      <vt:lpstr>PowerPoint Presentation</vt:lpstr>
      <vt:lpstr>K-Nearest Neighbor  Approach</vt:lpstr>
      <vt:lpstr>Distance Measures</vt:lpstr>
      <vt:lpstr>Similarity and Dissimilarity</vt:lpstr>
      <vt:lpstr>PowerPoint Presentation</vt:lpstr>
      <vt:lpstr>PowerPoint Presentation</vt:lpstr>
      <vt:lpstr>PowerPoint Presentation</vt:lpstr>
      <vt:lpstr>PowerPoint Presentation</vt:lpstr>
      <vt:lpstr>Example of K-NN Algorithm (k=5)</vt:lpstr>
      <vt:lpstr>PowerPoint Presentation</vt:lpstr>
      <vt:lpstr>PowerPoint Presentation</vt:lpstr>
      <vt:lpstr>Here's what the table will look like after all the distances have been calculated:</vt:lpstr>
      <vt:lpstr>PowerPoint Presentation</vt:lpstr>
      <vt:lpstr>PowerPoint Presentation</vt:lpstr>
      <vt:lpstr>PowerPoint Presentation</vt:lpstr>
      <vt:lpstr>PowerPoint Presentation</vt:lpstr>
      <vt:lpstr>PowerPoint Presentation</vt:lpstr>
      <vt:lpstr>Python Implementation</vt:lpstr>
      <vt:lpstr>PowerPoint Presentation</vt:lpstr>
      <vt:lpstr>Thank You</vt:lpstr>
      <vt:lpstr>Question 1</vt:lpstr>
      <vt:lpstr>Question 2</vt:lpstr>
      <vt:lpstr>Solution_Qus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Abinash Pujahari</dc:creator>
  <cp:lastModifiedBy>Madhuri Gupta</cp:lastModifiedBy>
  <cp:revision>3</cp:revision>
  <dcterms:created xsi:type="dcterms:W3CDTF">2024-01-18T08:46:25Z</dcterms:created>
  <dcterms:modified xsi:type="dcterms:W3CDTF">2025-02-10T09:13:57Z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2022-06-12T00:00:00Z</vt:filetime>
  </property>
  <property fmtid="{D5CDD505-2E9C-101B-9397-08002B2CF9AE}" pid="3" name="Creator">
    <vt:lpwstr>Microsoft® PowerPoint® for Microsoft 365</vt:lpwstr>
  </property>
  <property fmtid="{D5CDD505-2E9C-101B-9397-08002B2CF9AE}" pid="4" name="LastSaved">
    <vt:filetime>2024-01-18T00:00:00Z</vt:filetime>
  </property>
</Properties>
</file>