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91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70" r:id="rId28"/>
    <p:sldId id="290" r:id="rId29"/>
    <p:sldId id="292" r:id="rId30"/>
    <p:sldId id="288" r:id="rId31"/>
    <p:sldId id="289" r:id="rId32"/>
    <p:sldId id="272" r:id="rId33"/>
    <p:sldId id="273" r:id="rId34"/>
    <p:sldId id="274" r:id="rId35"/>
    <p:sldId id="275" r:id="rId36"/>
    <p:sldId id="276" r:id="rId3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99485" y="1665554"/>
            <a:ext cx="6193028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97941"/>
            <a:ext cx="10258831" cy="12714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50434" y="1401572"/>
            <a:ext cx="6504940" cy="447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0320" marR="5080" indent="600075">
              <a:lnSpc>
                <a:spcPts val="6480"/>
              </a:lnSpc>
              <a:spcBef>
                <a:spcPts val="915"/>
              </a:spcBef>
            </a:pPr>
            <a:r>
              <a:rPr sz="6000" spc="-20" dirty="0"/>
              <a:t>Data</a:t>
            </a:r>
            <a:r>
              <a:rPr sz="6000" spc="-315" dirty="0"/>
              <a:t> </a:t>
            </a:r>
            <a:r>
              <a:rPr sz="6000" spc="-10" dirty="0"/>
              <a:t>Mining</a:t>
            </a:r>
            <a:r>
              <a:rPr sz="6000" spc="-320" dirty="0"/>
              <a:t> </a:t>
            </a:r>
            <a:r>
              <a:rPr sz="6000" spc="-25" dirty="0"/>
              <a:t>and </a:t>
            </a:r>
            <a:r>
              <a:rPr sz="6000" spc="-50" dirty="0"/>
              <a:t>Predictive</a:t>
            </a:r>
            <a:r>
              <a:rPr sz="6000" spc="-270" dirty="0"/>
              <a:t> </a:t>
            </a:r>
            <a:r>
              <a:rPr sz="6000" spc="-35" dirty="0"/>
              <a:t>Modelling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205478" y="4136263"/>
            <a:ext cx="37833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Lecture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Pre-</a:t>
            </a:r>
            <a:r>
              <a:rPr sz="2400" spc="-10" dirty="0">
                <a:latin typeface="Calibri"/>
                <a:cs typeface="Calibri"/>
              </a:rPr>
              <a:t>Processing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93335" cy="6858000"/>
          </a:xfrm>
          <a:custGeom>
            <a:avLst/>
            <a:gdLst/>
            <a:ahLst/>
            <a:cxnLst/>
            <a:rect l="l" t="t" r="r" b="b"/>
            <a:pathLst>
              <a:path w="5093335" h="6858000">
                <a:moveTo>
                  <a:pt x="5093208" y="0"/>
                </a:moveTo>
                <a:lnTo>
                  <a:pt x="0" y="0"/>
                </a:lnTo>
                <a:lnTo>
                  <a:pt x="0" y="6858000"/>
                </a:lnTo>
                <a:lnTo>
                  <a:pt x="5093208" y="6858000"/>
                </a:lnTo>
                <a:lnTo>
                  <a:pt x="509320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3605" y="1985594"/>
            <a:ext cx="3424554" cy="25863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819"/>
              </a:spcBef>
            </a:pPr>
            <a:r>
              <a:rPr sz="6000" spc="-20" dirty="0">
                <a:solidFill>
                  <a:srgbClr val="FFFFFF"/>
                </a:solidFill>
                <a:latin typeface="Calibri Light"/>
                <a:cs typeface="Calibri Light"/>
              </a:rPr>
              <a:t>Data </a:t>
            </a:r>
            <a:r>
              <a:rPr sz="6000" spc="-30" dirty="0">
                <a:solidFill>
                  <a:srgbClr val="FFFFFF"/>
                </a:solidFill>
                <a:latin typeface="Calibri Light"/>
                <a:cs typeface="Calibri Light"/>
              </a:rPr>
              <a:t>Cleaning</a:t>
            </a:r>
            <a:r>
              <a:rPr sz="6000" spc="-2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spc="-25" dirty="0">
                <a:solidFill>
                  <a:srgbClr val="FFFFFF"/>
                </a:solidFill>
                <a:latin typeface="Calibri Light"/>
                <a:cs typeface="Calibri Light"/>
              </a:rPr>
              <a:t>as </a:t>
            </a:r>
            <a:r>
              <a:rPr sz="60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600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spc="-10" dirty="0">
                <a:solidFill>
                  <a:srgbClr val="FFFFFF"/>
                </a:solidFill>
                <a:latin typeface="Calibri Light"/>
                <a:cs typeface="Calibri Light"/>
              </a:rPr>
              <a:t>Process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8111" y="748283"/>
            <a:ext cx="6263640" cy="527685"/>
          </a:xfrm>
          <a:custGeom>
            <a:avLst/>
            <a:gdLst/>
            <a:ahLst/>
            <a:cxnLst/>
            <a:rect l="l" t="t" r="r" b="b"/>
            <a:pathLst>
              <a:path w="6263640" h="527685">
                <a:moveTo>
                  <a:pt x="6175756" y="0"/>
                </a:moveTo>
                <a:lnTo>
                  <a:pt x="87884" y="0"/>
                </a:lnTo>
                <a:lnTo>
                  <a:pt x="53685" y="6909"/>
                </a:lnTo>
                <a:lnTo>
                  <a:pt x="25749" y="25749"/>
                </a:lnTo>
                <a:lnTo>
                  <a:pt x="6909" y="53685"/>
                </a:lnTo>
                <a:lnTo>
                  <a:pt x="0" y="87883"/>
                </a:lnTo>
                <a:lnTo>
                  <a:pt x="0" y="439419"/>
                </a:lnTo>
                <a:lnTo>
                  <a:pt x="6909" y="473618"/>
                </a:lnTo>
                <a:lnTo>
                  <a:pt x="25749" y="501554"/>
                </a:lnTo>
                <a:lnTo>
                  <a:pt x="53685" y="520394"/>
                </a:lnTo>
                <a:lnTo>
                  <a:pt x="87884" y="527303"/>
                </a:lnTo>
                <a:lnTo>
                  <a:pt x="6175756" y="527303"/>
                </a:lnTo>
                <a:lnTo>
                  <a:pt x="6209954" y="520394"/>
                </a:lnTo>
                <a:lnTo>
                  <a:pt x="6237890" y="501554"/>
                </a:lnTo>
                <a:lnTo>
                  <a:pt x="6256730" y="473618"/>
                </a:lnTo>
                <a:lnTo>
                  <a:pt x="6263640" y="439419"/>
                </a:lnTo>
                <a:lnTo>
                  <a:pt x="6263640" y="87883"/>
                </a:lnTo>
                <a:lnTo>
                  <a:pt x="6256730" y="53685"/>
                </a:lnTo>
                <a:lnTo>
                  <a:pt x="6237890" y="25749"/>
                </a:lnTo>
                <a:lnTo>
                  <a:pt x="6209954" y="6909"/>
                </a:lnTo>
                <a:lnTo>
                  <a:pt x="617575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8111" y="3735323"/>
            <a:ext cx="6263640" cy="527685"/>
          </a:xfrm>
          <a:custGeom>
            <a:avLst/>
            <a:gdLst/>
            <a:ahLst/>
            <a:cxnLst/>
            <a:rect l="l" t="t" r="r" b="b"/>
            <a:pathLst>
              <a:path w="6263640" h="527685">
                <a:moveTo>
                  <a:pt x="6175756" y="0"/>
                </a:moveTo>
                <a:lnTo>
                  <a:pt x="87884" y="0"/>
                </a:lnTo>
                <a:lnTo>
                  <a:pt x="53685" y="6909"/>
                </a:lnTo>
                <a:lnTo>
                  <a:pt x="25749" y="25749"/>
                </a:lnTo>
                <a:lnTo>
                  <a:pt x="6909" y="53685"/>
                </a:lnTo>
                <a:lnTo>
                  <a:pt x="0" y="87883"/>
                </a:lnTo>
                <a:lnTo>
                  <a:pt x="0" y="439419"/>
                </a:lnTo>
                <a:lnTo>
                  <a:pt x="6909" y="473618"/>
                </a:lnTo>
                <a:lnTo>
                  <a:pt x="25749" y="501554"/>
                </a:lnTo>
                <a:lnTo>
                  <a:pt x="53685" y="520394"/>
                </a:lnTo>
                <a:lnTo>
                  <a:pt x="87884" y="527303"/>
                </a:lnTo>
                <a:lnTo>
                  <a:pt x="6175756" y="527303"/>
                </a:lnTo>
                <a:lnTo>
                  <a:pt x="6209954" y="520394"/>
                </a:lnTo>
                <a:lnTo>
                  <a:pt x="6237890" y="501554"/>
                </a:lnTo>
                <a:lnTo>
                  <a:pt x="6256730" y="473618"/>
                </a:lnTo>
                <a:lnTo>
                  <a:pt x="6263640" y="439419"/>
                </a:lnTo>
                <a:lnTo>
                  <a:pt x="6263640" y="87883"/>
                </a:lnTo>
                <a:lnTo>
                  <a:pt x="6256730" y="53685"/>
                </a:lnTo>
                <a:lnTo>
                  <a:pt x="6237890" y="25749"/>
                </a:lnTo>
                <a:lnTo>
                  <a:pt x="6209954" y="6909"/>
                </a:lnTo>
                <a:lnTo>
                  <a:pt x="6175756" y="0"/>
                </a:lnTo>
                <a:close/>
              </a:path>
            </a:pathLst>
          </a:custGeom>
          <a:solidFill>
            <a:srgbClr val="4DC5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66028" y="642522"/>
            <a:ext cx="5919470" cy="4450577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discrepancy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detection</a:t>
            </a:r>
            <a:endParaRPr sz="2200" dirty="0">
              <a:latin typeface="Calibri"/>
              <a:cs typeface="Calibri"/>
            </a:endParaRPr>
          </a:p>
          <a:p>
            <a:pPr marL="273685" indent="-172085">
              <a:lnSpc>
                <a:spcPct val="100000"/>
              </a:lnSpc>
              <a:spcBef>
                <a:spcPts val="960"/>
              </a:spcBef>
              <a:buChar char="•"/>
              <a:tabLst>
                <a:tab pos="273685" algn="l"/>
              </a:tabLst>
            </a:pPr>
            <a:r>
              <a:rPr sz="1700" dirty="0">
                <a:latin typeface="Calibri"/>
                <a:cs typeface="Calibri"/>
              </a:rPr>
              <a:t>Use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metadata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(e.g.,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domain,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range,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dependency,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distribution)</a:t>
            </a:r>
            <a:r>
              <a:rPr lang="en-US" sz="1700" spc="-10" dirty="0">
                <a:latin typeface="Calibri"/>
                <a:cs typeface="Calibri"/>
              </a:rPr>
              <a:t> </a:t>
            </a:r>
            <a:endParaRPr sz="1700" dirty="0">
              <a:latin typeface="Calibri"/>
              <a:cs typeface="Calibri"/>
            </a:endParaRPr>
          </a:p>
          <a:p>
            <a:pPr marL="273685" indent="-172085">
              <a:lnSpc>
                <a:spcPct val="100000"/>
              </a:lnSpc>
              <a:spcBef>
                <a:spcPts val="240"/>
              </a:spcBef>
              <a:buChar char="•"/>
              <a:tabLst>
                <a:tab pos="273685" algn="l"/>
              </a:tabLst>
            </a:pPr>
            <a:r>
              <a:rPr sz="1700" dirty="0">
                <a:latin typeface="Calibri"/>
                <a:cs typeface="Calibri"/>
              </a:rPr>
              <a:t>Check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field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overloading</a:t>
            </a:r>
            <a:r>
              <a:rPr lang="en-US" sz="1700" spc="-10" dirty="0">
                <a:latin typeface="Calibri"/>
                <a:cs typeface="Calibri"/>
              </a:rPr>
              <a:t>  </a:t>
            </a:r>
            <a:endParaRPr sz="1700" dirty="0">
              <a:latin typeface="Calibri"/>
              <a:cs typeface="Calibri"/>
            </a:endParaRPr>
          </a:p>
          <a:p>
            <a:pPr marL="273685" indent="-172085">
              <a:lnSpc>
                <a:spcPct val="100000"/>
              </a:lnSpc>
              <a:spcBef>
                <a:spcPts val="240"/>
              </a:spcBef>
              <a:buChar char="•"/>
              <a:tabLst>
                <a:tab pos="273685" algn="l"/>
              </a:tabLst>
            </a:pPr>
            <a:r>
              <a:rPr sz="1700" dirty="0">
                <a:latin typeface="Calibri"/>
                <a:cs typeface="Calibri"/>
              </a:rPr>
              <a:t>Check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lang="en-US" sz="1700" spc="-25" dirty="0">
                <a:latin typeface="Calibri"/>
                <a:cs typeface="Calibri"/>
              </a:rPr>
              <a:t>the </a:t>
            </a:r>
            <a:r>
              <a:rPr sz="1700" dirty="0">
                <a:latin typeface="Calibri"/>
                <a:cs typeface="Calibri"/>
              </a:rPr>
              <a:t>uniqueness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rule,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consecutive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rule</a:t>
            </a:r>
            <a:r>
              <a:rPr lang="en-US" sz="1700" dirty="0">
                <a:latin typeface="Calibri"/>
                <a:cs typeface="Calibri"/>
              </a:rPr>
              <a:t>,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null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rule</a:t>
            </a:r>
            <a:r>
              <a:rPr lang="en-US" sz="1700" spc="-20" dirty="0">
                <a:latin typeface="Calibri"/>
                <a:cs typeface="Calibri"/>
              </a:rPr>
              <a:t> </a:t>
            </a:r>
            <a:endParaRPr sz="1700" dirty="0">
              <a:latin typeface="Calibri"/>
              <a:cs typeface="Calibri"/>
            </a:endParaRPr>
          </a:p>
          <a:p>
            <a:pPr marL="273685" indent="-172085">
              <a:lnSpc>
                <a:spcPct val="100000"/>
              </a:lnSpc>
              <a:spcBef>
                <a:spcPts val="240"/>
              </a:spcBef>
              <a:buChar char="•"/>
              <a:tabLst>
                <a:tab pos="273685" algn="l"/>
              </a:tabLst>
            </a:pPr>
            <a:r>
              <a:rPr sz="1700" dirty="0">
                <a:latin typeface="Calibri"/>
                <a:cs typeface="Calibri"/>
              </a:rPr>
              <a:t>Use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commercial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tools</a:t>
            </a:r>
            <a:r>
              <a:rPr lang="en-US" sz="1700" spc="-20" dirty="0">
                <a:latin typeface="Calibri"/>
                <a:cs typeface="Calibri"/>
              </a:rPr>
              <a:t>-  </a:t>
            </a:r>
            <a:endParaRPr sz="1700" dirty="0">
              <a:latin typeface="Calibri"/>
              <a:cs typeface="Calibri"/>
            </a:endParaRPr>
          </a:p>
          <a:p>
            <a:pPr marL="444500" marR="328930" lvl="1" indent="-170815">
              <a:lnSpc>
                <a:spcPts val="1870"/>
              </a:lnSpc>
              <a:spcBef>
                <a:spcPts val="445"/>
              </a:spcBef>
              <a:buChar char="•"/>
              <a:tabLst>
                <a:tab pos="444500" algn="l"/>
              </a:tabLst>
            </a:pPr>
            <a:r>
              <a:rPr sz="1700" dirty="0">
                <a:latin typeface="Calibri"/>
                <a:cs typeface="Calibri"/>
              </a:rPr>
              <a:t>Data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scrubbing: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simple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domain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knowledge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(e.g.,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postal </a:t>
            </a:r>
            <a:r>
              <a:rPr sz="1700" dirty="0">
                <a:latin typeface="Calibri"/>
                <a:cs typeface="Calibri"/>
              </a:rPr>
              <a:t>code,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spell-</a:t>
            </a:r>
            <a:r>
              <a:rPr sz="1700" dirty="0">
                <a:latin typeface="Calibri"/>
                <a:cs typeface="Calibri"/>
              </a:rPr>
              <a:t>check)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detect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errors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make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corrections</a:t>
            </a:r>
            <a:r>
              <a:rPr lang="en-US" sz="1700" spc="-10" dirty="0">
                <a:latin typeface="Calibri"/>
                <a:cs typeface="Calibri"/>
              </a:rPr>
              <a:t> </a:t>
            </a:r>
            <a:endParaRPr sz="1700" dirty="0">
              <a:latin typeface="Calibri"/>
              <a:cs typeface="Calibri"/>
            </a:endParaRPr>
          </a:p>
          <a:p>
            <a:pPr marL="444500" marR="5080" lvl="1" indent="-170815">
              <a:lnSpc>
                <a:spcPts val="1870"/>
              </a:lnSpc>
              <a:spcBef>
                <a:spcPts val="414"/>
              </a:spcBef>
              <a:buChar char="•"/>
              <a:tabLst>
                <a:tab pos="444500" algn="l"/>
              </a:tabLst>
            </a:pPr>
            <a:r>
              <a:rPr sz="1700" dirty="0">
                <a:latin typeface="Calibri"/>
                <a:cs typeface="Calibri"/>
              </a:rPr>
              <a:t>Data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auditing: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by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analyzing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data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discover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rules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and </a:t>
            </a:r>
            <a:r>
              <a:rPr lang="en-US" sz="1700" spc="-10" dirty="0">
                <a:latin typeface="Calibri"/>
                <a:cs typeface="Calibri"/>
              </a:rPr>
              <a:t>relationships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detect</a:t>
            </a:r>
            <a:r>
              <a:rPr sz="1700" spc="-10" dirty="0">
                <a:latin typeface="Calibri"/>
                <a:cs typeface="Calibri"/>
              </a:rPr>
              <a:t> violators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(e.g.,</a:t>
            </a:r>
            <a:r>
              <a:rPr sz="1700" spc="-10" dirty="0">
                <a:latin typeface="Calibri"/>
                <a:cs typeface="Calibri"/>
              </a:rPr>
              <a:t> correlation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clustering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find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outliers)</a:t>
            </a:r>
            <a:r>
              <a:rPr lang="en-US" sz="1700" spc="-10" dirty="0">
                <a:latin typeface="Calibri"/>
                <a:cs typeface="Calibri"/>
              </a:rPr>
              <a:t> </a:t>
            </a: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migration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integration</a:t>
            </a:r>
            <a:endParaRPr sz="2200" dirty="0">
              <a:latin typeface="Calibri"/>
              <a:cs typeface="Calibri"/>
            </a:endParaRPr>
          </a:p>
          <a:p>
            <a:pPr marL="273685" indent="-172085">
              <a:lnSpc>
                <a:spcPct val="100000"/>
              </a:lnSpc>
              <a:spcBef>
                <a:spcPts val="955"/>
              </a:spcBef>
              <a:buChar char="•"/>
              <a:tabLst>
                <a:tab pos="273685" algn="l"/>
              </a:tabLst>
            </a:pPr>
            <a:r>
              <a:rPr sz="1700" dirty="0">
                <a:latin typeface="Calibri"/>
                <a:cs typeface="Calibri"/>
              </a:rPr>
              <a:t>Data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migration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tools: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allow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transformations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specified</a:t>
            </a:r>
            <a:endParaRPr sz="1700" dirty="0">
              <a:latin typeface="Calibri"/>
              <a:cs typeface="Calibri"/>
            </a:endParaRPr>
          </a:p>
          <a:p>
            <a:pPr marL="273685" indent="-172085">
              <a:lnSpc>
                <a:spcPts val="1950"/>
              </a:lnSpc>
              <a:spcBef>
                <a:spcPts val="240"/>
              </a:spcBef>
              <a:buChar char="•"/>
              <a:tabLst>
                <a:tab pos="273685" algn="l"/>
              </a:tabLst>
            </a:pPr>
            <a:r>
              <a:rPr sz="1700" dirty="0">
                <a:latin typeface="Calibri"/>
                <a:cs typeface="Calibri"/>
              </a:rPr>
              <a:t>ETL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(Extraction/Transformation/Loading)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tools: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allow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users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to</a:t>
            </a:r>
            <a:endParaRPr sz="1700" dirty="0">
              <a:latin typeface="Calibri"/>
              <a:cs typeface="Calibri"/>
            </a:endParaRPr>
          </a:p>
          <a:p>
            <a:pPr marL="273685">
              <a:lnSpc>
                <a:spcPts val="1950"/>
              </a:lnSpc>
            </a:pPr>
            <a:r>
              <a:rPr sz="1700" dirty="0">
                <a:latin typeface="Calibri"/>
                <a:cs typeface="Calibri"/>
              </a:rPr>
              <a:t>specify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transformations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through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graphical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user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interface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8111" y="5105400"/>
            <a:ext cx="6263640" cy="527685"/>
          </a:xfrm>
          <a:custGeom>
            <a:avLst/>
            <a:gdLst/>
            <a:ahLst/>
            <a:cxnLst/>
            <a:rect l="l" t="t" r="r" b="b"/>
            <a:pathLst>
              <a:path w="6263640" h="527685">
                <a:moveTo>
                  <a:pt x="6175756" y="0"/>
                </a:moveTo>
                <a:lnTo>
                  <a:pt x="87884" y="0"/>
                </a:lnTo>
                <a:lnTo>
                  <a:pt x="53685" y="6909"/>
                </a:lnTo>
                <a:lnTo>
                  <a:pt x="25749" y="25749"/>
                </a:lnTo>
                <a:lnTo>
                  <a:pt x="6909" y="53685"/>
                </a:lnTo>
                <a:lnTo>
                  <a:pt x="0" y="87883"/>
                </a:lnTo>
                <a:lnTo>
                  <a:pt x="0" y="439419"/>
                </a:lnTo>
                <a:lnTo>
                  <a:pt x="6909" y="473629"/>
                </a:lnTo>
                <a:lnTo>
                  <a:pt x="25749" y="501564"/>
                </a:lnTo>
                <a:lnTo>
                  <a:pt x="53685" y="520397"/>
                </a:lnTo>
                <a:lnTo>
                  <a:pt x="87884" y="527304"/>
                </a:lnTo>
                <a:lnTo>
                  <a:pt x="6175756" y="527304"/>
                </a:lnTo>
                <a:lnTo>
                  <a:pt x="6209954" y="520397"/>
                </a:lnTo>
                <a:lnTo>
                  <a:pt x="6237890" y="501564"/>
                </a:lnTo>
                <a:lnTo>
                  <a:pt x="6256730" y="473629"/>
                </a:lnTo>
                <a:lnTo>
                  <a:pt x="6263640" y="439419"/>
                </a:lnTo>
                <a:lnTo>
                  <a:pt x="6263640" y="87883"/>
                </a:lnTo>
                <a:lnTo>
                  <a:pt x="6256730" y="53685"/>
                </a:lnTo>
                <a:lnTo>
                  <a:pt x="6237890" y="25749"/>
                </a:lnTo>
                <a:lnTo>
                  <a:pt x="6209954" y="6909"/>
                </a:lnTo>
                <a:lnTo>
                  <a:pt x="617575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6028" y="5000587"/>
            <a:ext cx="3686810" cy="89725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Integration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processes</a:t>
            </a:r>
            <a:endParaRPr sz="2200" dirty="0">
              <a:latin typeface="Calibri"/>
              <a:cs typeface="Calibri"/>
            </a:endParaRPr>
          </a:p>
          <a:p>
            <a:pPr marL="273685" indent="-172085">
              <a:lnSpc>
                <a:spcPct val="100000"/>
              </a:lnSpc>
              <a:spcBef>
                <a:spcPts val="955"/>
              </a:spcBef>
              <a:buChar char="•"/>
              <a:tabLst>
                <a:tab pos="273685" algn="l"/>
              </a:tabLst>
            </a:pPr>
            <a:r>
              <a:rPr sz="1700" spc="-10" dirty="0">
                <a:latin typeface="Calibri"/>
                <a:cs typeface="Calibri"/>
              </a:rPr>
              <a:t>Iterative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10" dirty="0">
                <a:latin typeface="Calibri"/>
                <a:cs typeface="Calibri"/>
              </a:rPr>
              <a:t> interactive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01314"/>
            <a:ext cx="537972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0" dirty="0"/>
              <a:t>Data</a:t>
            </a:r>
            <a:r>
              <a:rPr sz="6600" spc="-300" dirty="0"/>
              <a:t> </a:t>
            </a:r>
            <a:r>
              <a:rPr sz="6600" spc="-65" dirty="0"/>
              <a:t>Integration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817752" y="4682062"/>
            <a:ext cx="5453380" cy="81915"/>
            <a:chOff x="817752" y="4682062"/>
            <a:chExt cx="5453380" cy="81915"/>
          </a:xfrm>
        </p:grpSpPr>
        <p:sp>
          <p:nvSpPr>
            <p:cNvPr id="4" name="object 4"/>
            <p:cNvSpPr/>
            <p:nvPr/>
          </p:nvSpPr>
          <p:spPr>
            <a:xfrm>
              <a:off x="838301" y="4703397"/>
              <a:ext cx="5411470" cy="46355"/>
            </a:xfrm>
            <a:custGeom>
              <a:avLst/>
              <a:gdLst/>
              <a:ahLst/>
              <a:cxnLst/>
              <a:rect l="l" t="t" r="r" b="b"/>
              <a:pathLst>
                <a:path w="5411470" h="46354">
                  <a:moveTo>
                    <a:pt x="2808535" y="0"/>
                  </a:moveTo>
                  <a:lnTo>
                    <a:pt x="2761546" y="597"/>
                  </a:lnTo>
                  <a:lnTo>
                    <a:pt x="2716498" y="2037"/>
                  </a:lnTo>
                  <a:lnTo>
                    <a:pt x="2672780" y="4292"/>
                  </a:lnTo>
                  <a:lnTo>
                    <a:pt x="2629775" y="7334"/>
                  </a:lnTo>
                  <a:lnTo>
                    <a:pt x="2586871" y="11135"/>
                  </a:lnTo>
                  <a:lnTo>
                    <a:pt x="2543454" y="15668"/>
                  </a:lnTo>
                  <a:lnTo>
                    <a:pt x="2501194" y="19587"/>
                  </a:lnTo>
                  <a:lnTo>
                    <a:pt x="2461340" y="21771"/>
                  </a:lnTo>
                  <a:lnTo>
                    <a:pt x="2422647" y="22526"/>
                  </a:lnTo>
                  <a:lnTo>
                    <a:pt x="2383871" y="22159"/>
                  </a:lnTo>
                  <a:lnTo>
                    <a:pt x="2343767" y="20977"/>
                  </a:lnTo>
                  <a:lnTo>
                    <a:pt x="2254595" y="17397"/>
                  </a:lnTo>
                  <a:lnTo>
                    <a:pt x="2203037" y="15612"/>
                  </a:lnTo>
                  <a:lnTo>
                    <a:pt x="2145172" y="14239"/>
                  </a:lnTo>
                  <a:lnTo>
                    <a:pt x="2079754" y="13587"/>
                  </a:lnTo>
                  <a:lnTo>
                    <a:pt x="2005539" y="13961"/>
                  </a:lnTo>
                  <a:lnTo>
                    <a:pt x="1850083" y="17304"/>
                  </a:lnTo>
                  <a:lnTo>
                    <a:pt x="1780212" y="18310"/>
                  </a:lnTo>
                  <a:lnTo>
                    <a:pt x="1711984" y="18777"/>
                  </a:lnTo>
                  <a:lnTo>
                    <a:pt x="1645716" y="18797"/>
                  </a:lnTo>
                  <a:lnTo>
                    <a:pt x="1581725" y="18462"/>
                  </a:lnTo>
                  <a:lnTo>
                    <a:pt x="1520329" y="17863"/>
                  </a:lnTo>
                  <a:lnTo>
                    <a:pt x="1307024" y="14652"/>
                  </a:lnTo>
                  <a:lnTo>
                    <a:pt x="1224179" y="13839"/>
                  </a:lnTo>
                  <a:lnTo>
                    <a:pt x="1189817" y="13951"/>
                  </a:lnTo>
                  <a:lnTo>
                    <a:pt x="1160586" y="14530"/>
                  </a:lnTo>
                  <a:lnTo>
                    <a:pt x="1136802" y="15668"/>
                  </a:lnTo>
                  <a:lnTo>
                    <a:pt x="1103586" y="16827"/>
                  </a:lnTo>
                  <a:lnTo>
                    <a:pt x="1066707" y="16314"/>
                  </a:lnTo>
                  <a:lnTo>
                    <a:pt x="1026025" y="14660"/>
                  </a:lnTo>
                  <a:lnTo>
                    <a:pt x="932681" y="10048"/>
                  </a:lnTo>
                  <a:lnTo>
                    <a:pt x="879737" y="8152"/>
                  </a:lnTo>
                  <a:lnTo>
                    <a:pt x="822421" y="7235"/>
                  </a:lnTo>
                  <a:lnTo>
                    <a:pt x="760593" y="7829"/>
                  </a:lnTo>
                  <a:lnTo>
                    <a:pt x="694111" y="10463"/>
                  </a:lnTo>
                  <a:lnTo>
                    <a:pt x="622833" y="15668"/>
                  </a:lnTo>
                  <a:lnTo>
                    <a:pt x="564418" y="20242"/>
                  </a:lnTo>
                  <a:lnTo>
                    <a:pt x="511225" y="23041"/>
                  </a:lnTo>
                  <a:lnTo>
                    <a:pt x="462048" y="24348"/>
                  </a:lnTo>
                  <a:lnTo>
                    <a:pt x="415676" y="24445"/>
                  </a:lnTo>
                  <a:lnTo>
                    <a:pt x="370901" y="23617"/>
                  </a:lnTo>
                  <a:lnTo>
                    <a:pt x="326515" y="22145"/>
                  </a:lnTo>
                  <a:lnTo>
                    <a:pt x="234072" y="18406"/>
                  </a:lnTo>
                  <a:lnTo>
                    <a:pt x="183598" y="16704"/>
                  </a:lnTo>
                  <a:lnTo>
                    <a:pt x="128677" y="15492"/>
                  </a:lnTo>
                  <a:lnTo>
                    <a:pt x="68100" y="15052"/>
                  </a:lnTo>
                  <a:lnTo>
                    <a:pt x="660" y="15668"/>
                  </a:lnTo>
                  <a:lnTo>
                    <a:pt x="0" y="23415"/>
                  </a:lnTo>
                  <a:lnTo>
                    <a:pt x="355" y="26717"/>
                  </a:lnTo>
                  <a:lnTo>
                    <a:pt x="660" y="33956"/>
                  </a:lnTo>
                  <a:lnTo>
                    <a:pt x="70730" y="30768"/>
                  </a:lnTo>
                  <a:lnTo>
                    <a:pt x="136914" y="28951"/>
                  </a:lnTo>
                  <a:lnTo>
                    <a:pt x="199496" y="28284"/>
                  </a:lnTo>
                  <a:lnTo>
                    <a:pt x="258758" y="28547"/>
                  </a:lnTo>
                  <a:lnTo>
                    <a:pt x="314983" y="29520"/>
                  </a:lnTo>
                  <a:lnTo>
                    <a:pt x="368455" y="30984"/>
                  </a:lnTo>
                  <a:lnTo>
                    <a:pt x="515175" y="36118"/>
                  </a:lnTo>
                  <a:lnTo>
                    <a:pt x="560460" y="37344"/>
                  </a:lnTo>
                  <a:lnTo>
                    <a:pt x="604406" y="37961"/>
                  </a:lnTo>
                  <a:lnTo>
                    <a:pt x="647295" y="37748"/>
                  </a:lnTo>
                  <a:lnTo>
                    <a:pt x="689411" y="36487"/>
                  </a:lnTo>
                  <a:lnTo>
                    <a:pt x="731037" y="33956"/>
                  </a:lnTo>
                  <a:lnTo>
                    <a:pt x="777277" y="30768"/>
                  </a:lnTo>
                  <a:lnTo>
                    <a:pt x="826331" y="28168"/>
                  </a:lnTo>
                  <a:lnTo>
                    <a:pt x="877694" y="26142"/>
                  </a:lnTo>
                  <a:lnTo>
                    <a:pt x="930862" y="24673"/>
                  </a:lnTo>
                  <a:lnTo>
                    <a:pt x="985330" y="23745"/>
                  </a:lnTo>
                  <a:lnTo>
                    <a:pt x="1040593" y="23344"/>
                  </a:lnTo>
                  <a:lnTo>
                    <a:pt x="1096146" y="23453"/>
                  </a:lnTo>
                  <a:lnTo>
                    <a:pt x="1151486" y="24057"/>
                  </a:lnTo>
                  <a:lnTo>
                    <a:pt x="1206107" y="25141"/>
                  </a:lnTo>
                  <a:lnTo>
                    <a:pt x="1259505" y="26688"/>
                  </a:lnTo>
                  <a:lnTo>
                    <a:pt x="1311175" y="28684"/>
                  </a:lnTo>
                  <a:lnTo>
                    <a:pt x="1360612" y="31111"/>
                  </a:lnTo>
                  <a:lnTo>
                    <a:pt x="1459484" y="37268"/>
                  </a:lnTo>
                  <a:lnTo>
                    <a:pt x="1509670" y="39985"/>
                  </a:lnTo>
                  <a:lnTo>
                    <a:pt x="1558496" y="42083"/>
                  </a:lnTo>
                  <a:lnTo>
                    <a:pt x="1606589" y="43542"/>
                  </a:lnTo>
                  <a:lnTo>
                    <a:pt x="1654577" y="44338"/>
                  </a:lnTo>
                  <a:lnTo>
                    <a:pt x="1703085" y="44450"/>
                  </a:lnTo>
                  <a:lnTo>
                    <a:pt x="1752741" y="43855"/>
                  </a:lnTo>
                  <a:lnTo>
                    <a:pt x="1804172" y="42530"/>
                  </a:lnTo>
                  <a:lnTo>
                    <a:pt x="1858005" y="40453"/>
                  </a:lnTo>
                  <a:lnTo>
                    <a:pt x="1914866" y="37603"/>
                  </a:lnTo>
                  <a:lnTo>
                    <a:pt x="1975383" y="33956"/>
                  </a:lnTo>
                  <a:lnTo>
                    <a:pt x="2018533" y="31883"/>
                  </a:lnTo>
                  <a:lnTo>
                    <a:pt x="2062035" y="31091"/>
                  </a:lnTo>
                  <a:lnTo>
                    <a:pt x="2105981" y="31366"/>
                  </a:lnTo>
                  <a:lnTo>
                    <a:pt x="2150464" y="32492"/>
                  </a:lnTo>
                  <a:lnTo>
                    <a:pt x="2195577" y="34253"/>
                  </a:lnTo>
                  <a:lnTo>
                    <a:pt x="2335618" y="41195"/>
                  </a:lnTo>
                  <a:lnTo>
                    <a:pt x="2384176" y="43344"/>
                  </a:lnTo>
                  <a:lnTo>
                    <a:pt x="2433826" y="45051"/>
                  </a:lnTo>
                  <a:lnTo>
                    <a:pt x="2484661" y="46101"/>
                  </a:lnTo>
                  <a:lnTo>
                    <a:pt x="2536774" y="46279"/>
                  </a:lnTo>
                  <a:lnTo>
                    <a:pt x="2590259" y="45369"/>
                  </a:lnTo>
                  <a:lnTo>
                    <a:pt x="2645206" y="43155"/>
                  </a:lnTo>
                  <a:lnTo>
                    <a:pt x="2701710" y="39423"/>
                  </a:lnTo>
                  <a:lnTo>
                    <a:pt x="2817619" y="28623"/>
                  </a:lnTo>
                  <a:lnTo>
                    <a:pt x="2873043" y="25257"/>
                  </a:lnTo>
                  <a:lnTo>
                    <a:pt x="2926385" y="23588"/>
                  </a:lnTo>
                  <a:lnTo>
                    <a:pt x="2977895" y="23348"/>
                  </a:lnTo>
                  <a:lnTo>
                    <a:pt x="3027824" y="24266"/>
                  </a:lnTo>
                  <a:lnTo>
                    <a:pt x="3076422" y="26076"/>
                  </a:lnTo>
                  <a:lnTo>
                    <a:pt x="3123939" y="28506"/>
                  </a:lnTo>
                  <a:lnTo>
                    <a:pt x="3262518" y="36836"/>
                  </a:lnTo>
                  <a:lnTo>
                    <a:pt x="3308221" y="39062"/>
                  </a:lnTo>
                  <a:lnTo>
                    <a:pt x="3354097" y="40564"/>
                  </a:lnTo>
                  <a:lnTo>
                    <a:pt x="3400396" y="41074"/>
                  </a:lnTo>
                  <a:lnTo>
                    <a:pt x="3447370" y="40322"/>
                  </a:lnTo>
                  <a:lnTo>
                    <a:pt x="3495268" y="38039"/>
                  </a:lnTo>
                  <a:lnTo>
                    <a:pt x="3602601" y="28947"/>
                  </a:lnTo>
                  <a:lnTo>
                    <a:pt x="3655580" y="26154"/>
                  </a:lnTo>
                  <a:lnTo>
                    <a:pt x="3704245" y="25200"/>
                  </a:lnTo>
                  <a:lnTo>
                    <a:pt x="3749563" y="25709"/>
                  </a:lnTo>
                  <a:lnTo>
                    <a:pt x="3792503" y="27304"/>
                  </a:lnTo>
                  <a:lnTo>
                    <a:pt x="3834032" y="29608"/>
                  </a:lnTo>
                  <a:lnTo>
                    <a:pt x="3916728" y="34837"/>
                  </a:lnTo>
                  <a:lnTo>
                    <a:pt x="3959831" y="37009"/>
                  </a:lnTo>
                  <a:lnTo>
                    <a:pt x="4005393" y="38383"/>
                  </a:lnTo>
                  <a:lnTo>
                    <a:pt x="4054382" y="38584"/>
                  </a:lnTo>
                  <a:lnTo>
                    <a:pt x="4107767" y="37234"/>
                  </a:lnTo>
                  <a:lnTo>
                    <a:pt x="4227789" y="30360"/>
                  </a:lnTo>
                  <a:lnTo>
                    <a:pt x="4288022" y="28161"/>
                  </a:lnTo>
                  <a:lnTo>
                    <a:pt x="4347076" y="27141"/>
                  </a:lnTo>
                  <a:lnTo>
                    <a:pt x="4404815" y="27083"/>
                  </a:lnTo>
                  <a:lnTo>
                    <a:pt x="4461102" y="27769"/>
                  </a:lnTo>
                  <a:lnTo>
                    <a:pt x="4515802" y="28981"/>
                  </a:lnTo>
                  <a:lnTo>
                    <a:pt x="4669010" y="33607"/>
                  </a:lnTo>
                  <a:lnTo>
                    <a:pt x="4715995" y="34752"/>
                  </a:lnTo>
                  <a:lnTo>
                    <a:pt x="4760711" y="35337"/>
                  </a:lnTo>
                  <a:lnTo>
                    <a:pt x="4803021" y="35144"/>
                  </a:lnTo>
                  <a:lnTo>
                    <a:pt x="4888011" y="32762"/>
                  </a:lnTo>
                  <a:lnTo>
                    <a:pt x="4933106" y="33060"/>
                  </a:lnTo>
                  <a:lnTo>
                    <a:pt x="4978543" y="34430"/>
                  </a:lnTo>
                  <a:lnTo>
                    <a:pt x="5072329" y="38722"/>
                  </a:lnTo>
                  <a:lnTo>
                    <a:pt x="5121619" y="40809"/>
                  </a:lnTo>
                  <a:lnTo>
                    <a:pt x="5173134" y="42300"/>
                  </a:lnTo>
                  <a:lnTo>
                    <a:pt x="5227345" y="42777"/>
                  </a:lnTo>
                  <a:lnTo>
                    <a:pt x="5284723" y="41824"/>
                  </a:lnTo>
                  <a:lnTo>
                    <a:pt x="5345738" y="39023"/>
                  </a:lnTo>
                  <a:lnTo>
                    <a:pt x="5410860" y="33956"/>
                  </a:lnTo>
                  <a:lnTo>
                    <a:pt x="5410098" y="28241"/>
                  </a:lnTo>
                  <a:lnTo>
                    <a:pt x="5410225" y="21129"/>
                  </a:lnTo>
                  <a:lnTo>
                    <a:pt x="5410860" y="15668"/>
                  </a:lnTo>
                  <a:lnTo>
                    <a:pt x="5366166" y="16879"/>
                  </a:lnTo>
                  <a:lnTo>
                    <a:pt x="5319170" y="17629"/>
                  </a:lnTo>
                  <a:lnTo>
                    <a:pt x="5270193" y="17979"/>
                  </a:lnTo>
                  <a:lnTo>
                    <a:pt x="5219561" y="17988"/>
                  </a:lnTo>
                  <a:lnTo>
                    <a:pt x="5114625" y="17220"/>
                  </a:lnTo>
                  <a:lnTo>
                    <a:pt x="4793753" y="12931"/>
                  </a:lnTo>
                  <a:lnTo>
                    <a:pt x="4693408" y="12427"/>
                  </a:lnTo>
                  <a:lnTo>
                    <a:pt x="4645932" y="12617"/>
                  </a:lnTo>
                  <a:lnTo>
                    <a:pt x="4600686" y="13180"/>
                  </a:lnTo>
                  <a:lnTo>
                    <a:pt x="4557993" y="14178"/>
                  </a:lnTo>
                  <a:lnTo>
                    <a:pt x="4518177" y="15668"/>
                  </a:lnTo>
                  <a:lnTo>
                    <a:pt x="4469709" y="17787"/>
                  </a:lnTo>
                  <a:lnTo>
                    <a:pt x="4429015" y="19319"/>
                  </a:lnTo>
                  <a:lnTo>
                    <a:pt x="4394190" y="20330"/>
                  </a:lnTo>
                  <a:lnTo>
                    <a:pt x="4363332" y="20881"/>
                  </a:lnTo>
                  <a:lnTo>
                    <a:pt x="4334538" y="21037"/>
                  </a:lnTo>
                  <a:lnTo>
                    <a:pt x="4305905" y="20861"/>
                  </a:lnTo>
                  <a:lnTo>
                    <a:pt x="4098537" y="17225"/>
                  </a:lnTo>
                  <a:lnTo>
                    <a:pt x="3950106" y="15668"/>
                  </a:lnTo>
                  <a:lnTo>
                    <a:pt x="3881722" y="15452"/>
                  </a:lnTo>
                  <a:lnTo>
                    <a:pt x="3819130" y="15778"/>
                  </a:lnTo>
                  <a:lnTo>
                    <a:pt x="3761642" y="16535"/>
                  </a:lnTo>
                  <a:lnTo>
                    <a:pt x="3708570" y="17615"/>
                  </a:lnTo>
                  <a:lnTo>
                    <a:pt x="3485355" y="23995"/>
                  </a:lnTo>
                  <a:lnTo>
                    <a:pt x="3444325" y="24698"/>
                  </a:lnTo>
                  <a:lnTo>
                    <a:pt x="3402893" y="24954"/>
                  </a:lnTo>
                  <a:lnTo>
                    <a:pt x="3360371" y="24651"/>
                  </a:lnTo>
                  <a:lnTo>
                    <a:pt x="3316072" y="23682"/>
                  </a:lnTo>
                  <a:lnTo>
                    <a:pt x="3269307" y="21935"/>
                  </a:lnTo>
                  <a:lnTo>
                    <a:pt x="3219388" y="19300"/>
                  </a:lnTo>
                  <a:lnTo>
                    <a:pt x="3094095" y="10626"/>
                  </a:lnTo>
                  <a:lnTo>
                    <a:pt x="3028188" y="6593"/>
                  </a:lnTo>
                  <a:lnTo>
                    <a:pt x="2967293" y="3542"/>
                  </a:lnTo>
                  <a:lnTo>
                    <a:pt x="2910794" y="1444"/>
                  </a:lnTo>
                  <a:lnTo>
                    <a:pt x="2858080" y="273"/>
                  </a:lnTo>
                  <a:lnTo>
                    <a:pt x="280853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390" y="4702699"/>
              <a:ext cx="5412105" cy="40640"/>
            </a:xfrm>
            <a:custGeom>
              <a:avLst/>
              <a:gdLst/>
              <a:ahLst/>
              <a:cxnLst/>
              <a:rect l="l" t="t" r="r" b="b"/>
              <a:pathLst>
                <a:path w="5412105" h="40639">
                  <a:moveTo>
                    <a:pt x="571" y="16366"/>
                  </a:moveTo>
                  <a:lnTo>
                    <a:pt x="44947" y="11789"/>
                  </a:lnTo>
                  <a:lnTo>
                    <a:pt x="89433" y="8220"/>
                  </a:lnTo>
                  <a:lnTo>
                    <a:pt x="134478" y="5628"/>
                  </a:lnTo>
                  <a:lnTo>
                    <a:pt x="180528" y="3982"/>
                  </a:lnTo>
                  <a:lnTo>
                    <a:pt x="228032" y="3253"/>
                  </a:lnTo>
                  <a:lnTo>
                    <a:pt x="277437" y="3407"/>
                  </a:lnTo>
                  <a:lnTo>
                    <a:pt x="329191" y="4415"/>
                  </a:lnTo>
                  <a:lnTo>
                    <a:pt x="383740" y="6246"/>
                  </a:lnTo>
                  <a:lnTo>
                    <a:pt x="441534" y="8869"/>
                  </a:lnTo>
                  <a:lnTo>
                    <a:pt x="503018" y="12252"/>
                  </a:lnTo>
                  <a:lnTo>
                    <a:pt x="568642" y="16366"/>
                  </a:lnTo>
                  <a:lnTo>
                    <a:pt x="621203" y="19290"/>
                  </a:lnTo>
                  <a:lnTo>
                    <a:pt x="672468" y="21144"/>
                  </a:lnTo>
                  <a:lnTo>
                    <a:pt x="722746" y="22084"/>
                  </a:lnTo>
                  <a:lnTo>
                    <a:pt x="772345" y="22264"/>
                  </a:lnTo>
                  <a:lnTo>
                    <a:pt x="821574" y="21839"/>
                  </a:lnTo>
                  <a:lnTo>
                    <a:pt x="870744" y="20964"/>
                  </a:lnTo>
                  <a:lnTo>
                    <a:pt x="920162" y="19795"/>
                  </a:lnTo>
                  <a:lnTo>
                    <a:pt x="970138" y="18485"/>
                  </a:lnTo>
                  <a:lnTo>
                    <a:pt x="1020981" y="17190"/>
                  </a:lnTo>
                  <a:lnTo>
                    <a:pt x="1073000" y="16066"/>
                  </a:lnTo>
                  <a:lnTo>
                    <a:pt x="1126505" y="15266"/>
                  </a:lnTo>
                  <a:lnTo>
                    <a:pt x="1181803" y="14946"/>
                  </a:lnTo>
                  <a:lnTo>
                    <a:pt x="1239205" y="15261"/>
                  </a:lnTo>
                  <a:lnTo>
                    <a:pt x="1299019" y="16366"/>
                  </a:lnTo>
                  <a:lnTo>
                    <a:pt x="1365664" y="17821"/>
                  </a:lnTo>
                  <a:lnTo>
                    <a:pt x="1424084" y="18641"/>
                  </a:lnTo>
                  <a:lnTo>
                    <a:pt x="1475940" y="18937"/>
                  </a:lnTo>
                  <a:lnTo>
                    <a:pt x="1522892" y="18821"/>
                  </a:lnTo>
                  <a:lnTo>
                    <a:pt x="1566600" y="18403"/>
                  </a:lnTo>
                  <a:lnTo>
                    <a:pt x="1608724" y="17794"/>
                  </a:lnTo>
                  <a:lnTo>
                    <a:pt x="1650926" y="17107"/>
                  </a:lnTo>
                  <a:lnTo>
                    <a:pt x="1694864" y="16450"/>
                  </a:lnTo>
                  <a:lnTo>
                    <a:pt x="1742199" y="15937"/>
                  </a:lnTo>
                  <a:lnTo>
                    <a:pt x="1794592" y="15678"/>
                  </a:lnTo>
                  <a:lnTo>
                    <a:pt x="1853703" y="15784"/>
                  </a:lnTo>
                  <a:lnTo>
                    <a:pt x="1921192" y="16366"/>
                  </a:lnTo>
                  <a:lnTo>
                    <a:pt x="1996742" y="16706"/>
                  </a:lnTo>
                  <a:lnTo>
                    <a:pt x="2066110" y="16062"/>
                  </a:lnTo>
                  <a:lnTo>
                    <a:pt x="2129762" y="14737"/>
                  </a:lnTo>
                  <a:lnTo>
                    <a:pt x="2188165" y="13039"/>
                  </a:lnTo>
                  <a:lnTo>
                    <a:pt x="2241786" y="11273"/>
                  </a:lnTo>
                  <a:lnTo>
                    <a:pt x="2291093" y="9745"/>
                  </a:lnTo>
                  <a:lnTo>
                    <a:pt x="2336553" y="8759"/>
                  </a:lnTo>
                  <a:lnTo>
                    <a:pt x="2378632" y="8623"/>
                  </a:lnTo>
                  <a:lnTo>
                    <a:pt x="2417799" y="9642"/>
                  </a:lnTo>
                  <a:lnTo>
                    <a:pt x="2454520" y="12121"/>
                  </a:lnTo>
                  <a:lnTo>
                    <a:pt x="2489263" y="16366"/>
                  </a:lnTo>
                  <a:lnTo>
                    <a:pt x="2517793" y="19275"/>
                  </a:lnTo>
                  <a:lnTo>
                    <a:pt x="2553057" y="20525"/>
                  </a:lnTo>
                  <a:lnTo>
                    <a:pt x="2594166" y="20401"/>
                  </a:lnTo>
                  <a:lnTo>
                    <a:pt x="2640230" y="19192"/>
                  </a:lnTo>
                  <a:lnTo>
                    <a:pt x="2690360" y="17184"/>
                  </a:lnTo>
                  <a:lnTo>
                    <a:pt x="2743667" y="14665"/>
                  </a:lnTo>
                  <a:lnTo>
                    <a:pt x="2799262" y="11921"/>
                  </a:lnTo>
                  <a:lnTo>
                    <a:pt x="2856254" y="9241"/>
                  </a:lnTo>
                  <a:lnTo>
                    <a:pt x="2913755" y="6911"/>
                  </a:lnTo>
                  <a:lnTo>
                    <a:pt x="2970875" y="5218"/>
                  </a:lnTo>
                  <a:lnTo>
                    <a:pt x="3026726" y="4450"/>
                  </a:lnTo>
                  <a:lnTo>
                    <a:pt x="3080417" y="4893"/>
                  </a:lnTo>
                  <a:lnTo>
                    <a:pt x="3131059" y="6835"/>
                  </a:lnTo>
                  <a:lnTo>
                    <a:pt x="3177763" y="10564"/>
                  </a:lnTo>
                  <a:lnTo>
                    <a:pt x="3219640" y="16366"/>
                  </a:lnTo>
                  <a:lnTo>
                    <a:pt x="3265628" y="23576"/>
                  </a:lnTo>
                  <a:lnTo>
                    <a:pt x="3313118" y="29265"/>
                  </a:lnTo>
                  <a:lnTo>
                    <a:pt x="3361974" y="33518"/>
                  </a:lnTo>
                  <a:lnTo>
                    <a:pt x="3412061" y="36425"/>
                  </a:lnTo>
                  <a:lnTo>
                    <a:pt x="3463243" y="38071"/>
                  </a:lnTo>
                  <a:lnTo>
                    <a:pt x="3515386" y="38544"/>
                  </a:lnTo>
                  <a:lnTo>
                    <a:pt x="3568354" y="37932"/>
                  </a:lnTo>
                  <a:lnTo>
                    <a:pt x="3622012" y="36323"/>
                  </a:lnTo>
                  <a:lnTo>
                    <a:pt x="3676225" y="33803"/>
                  </a:lnTo>
                  <a:lnTo>
                    <a:pt x="3730856" y="30459"/>
                  </a:lnTo>
                  <a:lnTo>
                    <a:pt x="3785772" y="26381"/>
                  </a:lnTo>
                  <a:lnTo>
                    <a:pt x="3840837" y="21654"/>
                  </a:lnTo>
                  <a:lnTo>
                    <a:pt x="3895915" y="16366"/>
                  </a:lnTo>
                  <a:lnTo>
                    <a:pt x="3951291" y="11325"/>
                  </a:lnTo>
                  <a:lnTo>
                    <a:pt x="4007149" y="7259"/>
                  </a:lnTo>
                  <a:lnTo>
                    <a:pt x="4063206" y="4129"/>
                  </a:lnTo>
                  <a:lnTo>
                    <a:pt x="4119176" y="1901"/>
                  </a:lnTo>
                  <a:lnTo>
                    <a:pt x="4174778" y="536"/>
                  </a:lnTo>
                  <a:lnTo>
                    <a:pt x="4229725" y="0"/>
                  </a:lnTo>
                  <a:lnTo>
                    <a:pt x="4283735" y="254"/>
                  </a:lnTo>
                  <a:lnTo>
                    <a:pt x="4336522" y="1264"/>
                  </a:lnTo>
                  <a:lnTo>
                    <a:pt x="4387804" y="2993"/>
                  </a:lnTo>
                  <a:lnTo>
                    <a:pt x="4437296" y="5404"/>
                  </a:lnTo>
                  <a:lnTo>
                    <a:pt x="4484713" y="8461"/>
                  </a:lnTo>
                  <a:lnTo>
                    <a:pt x="4529773" y="12127"/>
                  </a:lnTo>
                  <a:lnTo>
                    <a:pt x="4572190" y="16366"/>
                  </a:lnTo>
                  <a:lnTo>
                    <a:pt x="4606078" y="19362"/>
                  </a:lnTo>
                  <a:lnTo>
                    <a:pt x="4644664" y="21512"/>
                  </a:lnTo>
                  <a:lnTo>
                    <a:pt x="4687396" y="22909"/>
                  </a:lnTo>
                  <a:lnTo>
                    <a:pt x="4733718" y="23648"/>
                  </a:lnTo>
                  <a:lnTo>
                    <a:pt x="4783078" y="23824"/>
                  </a:lnTo>
                  <a:lnTo>
                    <a:pt x="4834922" y="23531"/>
                  </a:lnTo>
                  <a:lnTo>
                    <a:pt x="4888696" y="22864"/>
                  </a:lnTo>
                  <a:lnTo>
                    <a:pt x="4943846" y="21916"/>
                  </a:lnTo>
                  <a:lnTo>
                    <a:pt x="4999818" y="20782"/>
                  </a:lnTo>
                  <a:lnTo>
                    <a:pt x="5056060" y="19558"/>
                  </a:lnTo>
                  <a:lnTo>
                    <a:pt x="5112017" y="18336"/>
                  </a:lnTo>
                  <a:lnTo>
                    <a:pt x="5167135" y="17213"/>
                  </a:lnTo>
                  <a:lnTo>
                    <a:pt x="5220862" y="16281"/>
                  </a:lnTo>
                  <a:lnTo>
                    <a:pt x="5272642" y="15636"/>
                  </a:lnTo>
                  <a:lnTo>
                    <a:pt x="5321923" y="15372"/>
                  </a:lnTo>
                  <a:lnTo>
                    <a:pt x="5368150" y="15584"/>
                  </a:lnTo>
                  <a:lnTo>
                    <a:pt x="5410771" y="16366"/>
                  </a:lnTo>
                  <a:lnTo>
                    <a:pt x="5411279" y="23351"/>
                  </a:lnTo>
                  <a:lnTo>
                    <a:pt x="5411533" y="29193"/>
                  </a:lnTo>
                  <a:lnTo>
                    <a:pt x="5410771" y="34654"/>
                  </a:lnTo>
                  <a:lnTo>
                    <a:pt x="5342723" y="32335"/>
                  </a:lnTo>
                  <a:lnTo>
                    <a:pt x="5284928" y="31464"/>
                  </a:lnTo>
                  <a:lnTo>
                    <a:pt x="5235061" y="31713"/>
                  </a:lnTo>
                  <a:lnTo>
                    <a:pt x="5190799" y="32754"/>
                  </a:lnTo>
                  <a:lnTo>
                    <a:pt x="5149817" y="34259"/>
                  </a:lnTo>
                  <a:lnTo>
                    <a:pt x="5109794" y="35899"/>
                  </a:lnTo>
                  <a:lnTo>
                    <a:pt x="5068403" y="37347"/>
                  </a:lnTo>
                  <a:lnTo>
                    <a:pt x="5023322" y="38274"/>
                  </a:lnTo>
                  <a:lnTo>
                    <a:pt x="4972227" y="38353"/>
                  </a:lnTo>
                  <a:lnTo>
                    <a:pt x="4912795" y="37256"/>
                  </a:lnTo>
                  <a:lnTo>
                    <a:pt x="4842700" y="34654"/>
                  </a:lnTo>
                  <a:lnTo>
                    <a:pt x="4763628" y="31331"/>
                  </a:lnTo>
                  <a:lnTo>
                    <a:pt x="4693442" y="28936"/>
                  </a:lnTo>
                  <a:lnTo>
                    <a:pt x="4631118" y="27397"/>
                  </a:lnTo>
                  <a:lnTo>
                    <a:pt x="4575628" y="26644"/>
                  </a:lnTo>
                  <a:lnTo>
                    <a:pt x="4525946" y="26605"/>
                  </a:lnTo>
                  <a:lnTo>
                    <a:pt x="4481046" y="27210"/>
                  </a:lnTo>
                  <a:lnTo>
                    <a:pt x="4439900" y="28389"/>
                  </a:lnTo>
                  <a:lnTo>
                    <a:pt x="4401484" y="30069"/>
                  </a:lnTo>
                  <a:lnTo>
                    <a:pt x="4364769" y="32181"/>
                  </a:lnTo>
                  <a:lnTo>
                    <a:pt x="4328731" y="34654"/>
                  </a:lnTo>
                  <a:lnTo>
                    <a:pt x="4298205" y="36334"/>
                  </a:lnTo>
                  <a:lnTo>
                    <a:pt x="4259008" y="37639"/>
                  </a:lnTo>
                  <a:lnTo>
                    <a:pt x="4212474" y="38599"/>
                  </a:lnTo>
                  <a:lnTo>
                    <a:pt x="4159940" y="39241"/>
                  </a:lnTo>
                  <a:lnTo>
                    <a:pt x="4102741" y="39596"/>
                  </a:lnTo>
                  <a:lnTo>
                    <a:pt x="4042211" y="39692"/>
                  </a:lnTo>
                  <a:lnTo>
                    <a:pt x="3979687" y="39559"/>
                  </a:lnTo>
                  <a:lnTo>
                    <a:pt x="3916505" y="39226"/>
                  </a:lnTo>
                  <a:lnTo>
                    <a:pt x="3853998" y="38721"/>
                  </a:lnTo>
                  <a:lnTo>
                    <a:pt x="3793504" y="38075"/>
                  </a:lnTo>
                  <a:lnTo>
                    <a:pt x="3736357" y="37316"/>
                  </a:lnTo>
                  <a:lnTo>
                    <a:pt x="3683892" y="36473"/>
                  </a:lnTo>
                  <a:lnTo>
                    <a:pt x="3637446" y="35576"/>
                  </a:lnTo>
                  <a:lnTo>
                    <a:pt x="3598354" y="34654"/>
                  </a:lnTo>
                  <a:lnTo>
                    <a:pt x="3554426" y="34018"/>
                  </a:lnTo>
                  <a:lnTo>
                    <a:pt x="3511165" y="34293"/>
                  </a:lnTo>
                  <a:lnTo>
                    <a:pt x="3467835" y="35217"/>
                  </a:lnTo>
                  <a:lnTo>
                    <a:pt x="3423699" y="36529"/>
                  </a:lnTo>
                  <a:lnTo>
                    <a:pt x="3378019" y="37968"/>
                  </a:lnTo>
                  <a:lnTo>
                    <a:pt x="3330061" y="39274"/>
                  </a:lnTo>
                  <a:lnTo>
                    <a:pt x="3279085" y="40184"/>
                  </a:lnTo>
                  <a:lnTo>
                    <a:pt x="3224357" y="40438"/>
                  </a:lnTo>
                  <a:lnTo>
                    <a:pt x="3165138" y="39775"/>
                  </a:lnTo>
                  <a:lnTo>
                    <a:pt x="3100692" y="37934"/>
                  </a:lnTo>
                  <a:lnTo>
                    <a:pt x="3030283" y="34654"/>
                  </a:lnTo>
                  <a:lnTo>
                    <a:pt x="2974593" y="32015"/>
                  </a:lnTo>
                  <a:lnTo>
                    <a:pt x="2922698" y="30415"/>
                  </a:lnTo>
                  <a:lnTo>
                    <a:pt x="2873783" y="29696"/>
                  </a:lnTo>
                  <a:lnTo>
                    <a:pt x="2827036" y="29700"/>
                  </a:lnTo>
                  <a:lnTo>
                    <a:pt x="2781643" y="30267"/>
                  </a:lnTo>
                  <a:lnTo>
                    <a:pt x="2736792" y="31241"/>
                  </a:lnTo>
                  <a:lnTo>
                    <a:pt x="2691669" y="32463"/>
                  </a:lnTo>
                  <a:lnTo>
                    <a:pt x="2645462" y="33774"/>
                  </a:lnTo>
                  <a:lnTo>
                    <a:pt x="2597357" y="35016"/>
                  </a:lnTo>
                  <a:lnTo>
                    <a:pt x="2546541" y="36031"/>
                  </a:lnTo>
                  <a:lnTo>
                    <a:pt x="2492201" y="36661"/>
                  </a:lnTo>
                  <a:lnTo>
                    <a:pt x="2433524" y="36746"/>
                  </a:lnTo>
                  <a:lnTo>
                    <a:pt x="2369696" y="36130"/>
                  </a:lnTo>
                  <a:lnTo>
                    <a:pt x="2299906" y="34654"/>
                  </a:lnTo>
                  <a:lnTo>
                    <a:pt x="2234088" y="33193"/>
                  </a:lnTo>
                  <a:lnTo>
                    <a:pt x="2172612" y="32400"/>
                  </a:lnTo>
                  <a:lnTo>
                    <a:pt x="2114920" y="32167"/>
                  </a:lnTo>
                  <a:lnTo>
                    <a:pt x="2060457" y="32389"/>
                  </a:lnTo>
                  <a:lnTo>
                    <a:pt x="2008667" y="32960"/>
                  </a:lnTo>
                  <a:lnTo>
                    <a:pt x="1958993" y="33776"/>
                  </a:lnTo>
                  <a:lnTo>
                    <a:pt x="1910880" y="34730"/>
                  </a:lnTo>
                  <a:lnTo>
                    <a:pt x="1863772" y="35716"/>
                  </a:lnTo>
                  <a:lnTo>
                    <a:pt x="1817112" y="36629"/>
                  </a:lnTo>
                  <a:lnTo>
                    <a:pt x="1770344" y="37363"/>
                  </a:lnTo>
                  <a:lnTo>
                    <a:pt x="1722913" y="37813"/>
                  </a:lnTo>
                  <a:lnTo>
                    <a:pt x="1674261" y="37872"/>
                  </a:lnTo>
                  <a:lnTo>
                    <a:pt x="1623834" y="37436"/>
                  </a:lnTo>
                  <a:lnTo>
                    <a:pt x="1571075" y="36398"/>
                  </a:lnTo>
                  <a:lnTo>
                    <a:pt x="1515427" y="34654"/>
                  </a:lnTo>
                  <a:lnTo>
                    <a:pt x="1446287" y="31962"/>
                  </a:lnTo>
                  <a:lnTo>
                    <a:pt x="1381763" y="29309"/>
                  </a:lnTo>
                  <a:lnTo>
                    <a:pt x="1321415" y="26831"/>
                  </a:lnTo>
                  <a:lnTo>
                    <a:pt x="1264800" y="24663"/>
                  </a:lnTo>
                  <a:lnTo>
                    <a:pt x="1211476" y="22939"/>
                  </a:lnTo>
                  <a:lnTo>
                    <a:pt x="1161002" y="21795"/>
                  </a:lnTo>
                  <a:lnTo>
                    <a:pt x="1112935" y="21365"/>
                  </a:lnTo>
                  <a:lnTo>
                    <a:pt x="1066835" y="21784"/>
                  </a:lnTo>
                  <a:lnTo>
                    <a:pt x="1022258" y="23188"/>
                  </a:lnTo>
                  <a:lnTo>
                    <a:pt x="978764" y="25711"/>
                  </a:lnTo>
                  <a:lnTo>
                    <a:pt x="935910" y="29488"/>
                  </a:lnTo>
                  <a:lnTo>
                    <a:pt x="893254" y="34654"/>
                  </a:lnTo>
                  <a:lnTo>
                    <a:pt x="861536" y="37822"/>
                  </a:lnTo>
                  <a:lnTo>
                    <a:pt x="823807" y="39583"/>
                  </a:lnTo>
                  <a:lnTo>
                    <a:pt x="780801" y="40131"/>
                  </a:lnTo>
                  <a:lnTo>
                    <a:pt x="733250" y="39658"/>
                  </a:lnTo>
                  <a:lnTo>
                    <a:pt x="681886" y="38361"/>
                  </a:lnTo>
                  <a:lnTo>
                    <a:pt x="627443" y="36432"/>
                  </a:lnTo>
                  <a:lnTo>
                    <a:pt x="570653" y="34065"/>
                  </a:lnTo>
                  <a:lnTo>
                    <a:pt x="512248" y="31455"/>
                  </a:lnTo>
                  <a:lnTo>
                    <a:pt x="452961" y="28796"/>
                  </a:lnTo>
                  <a:lnTo>
                    <a:pt x="393525" y="26281"/>
                  </a:lnTo>
                  <a:lnTo>
                    <a:pt x="334672" y="24105"/>
                  </a:lnTo>
                  <a:lnTo>
                    <a:pt x="277135" y="22462"/>
                  </a:lnTo>
                  <a:lnTo>
                    <a:pt x="221646" y="21545"/>
                  </a:lnTo>
                  <a:lnTo>
                    <a:pt x="168939" y="21549"/>
                  </a:lnTo>
                  <a:lnTo>
                    <a:pt x="119745" y="22668"/>
                  </a:lnTo>
                  <a:lnTo>
                    <a:pt x="74797" y="25096"/>
                  </a:lnTo>
                  <a:lnTo>
                    <a:pt x="34828" y="29026"/>
                  </a:lnTo>
                  <a:lnTo>
                    <a:pt x="571" y="34654"/>
                  </a:lnTo>
                  <a:lnTo>
                    <a:pt x="0" y="25637"/>
                  </a:lnTo>
                  <a:lnTo>
                    <a:pt x="698" y="21446"/>
                  </a:lnTo>
                  <a:lnTo>
                    <a:pt x="571" y="16366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4882"/>
            <a:ext cx="3009900" cy="15900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sz="5400" spc="-20" dirty="0">
                <a:latin typeface="Calibri Light"/>
                <a:cs typeface="Calibri Light"/>
              </a:rPr>
              <a:t>Data </a:t>
            </a:r>
            <a:r>
              <a:rPr sz="5400" spc="-60" dirty="0">
                <a:latin typeface="Calibri Light"/>
                <a:cs typeface="Calibri Light"/>
              </a:rPr>
              <a:t>Integration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831" y="1006665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729" y="864111"/>
            <a:ext cx="6011545" cy="47104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b="1" dirty="0">
                <a:latin typeface="Calibri"/>
                <a:cs typeface="Calibri"/>
              </a:rPr>
              <a:t>Data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integration</a:t>
            </a:r>
            <a:r>
              <a:rPr sz="2200" spc="-1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698500" marR="367030" lvl="1" indent="-229235">
              <a:lnSpc>
                <a:spcPts val="2380"/>
              </a:lnSpc>
              <a:spcBef>
                <a:spcPts val="530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Combines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data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sources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coherent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store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Schema </a:t>
            </a:r>
            <a:r>
              <a:rPr sz="2200" spc="-10" dirty="0">
                <a:latin typeface="Calibri"/>
                <a:cs typeface="Calibri"/>
              </a:rPr>
              <a:t>integration: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e.g.,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A.cust-</a:t>
            </a:r>
            <a:r>
              <a:rPr sz="2200" dirty="0">
                <a:latin typeface="Calibri"/>
                <a:cs typeface="Calibri"/>
              </a:rPr>
              <a:t>id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Symbol"/>
                <a:cs typeface="Symbol"/>
              </a:rPr>
              <a:t>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B.cust-</a:t>
            </a:r>
            <a:r>
              <a:rPr sz="2200" spc="-50" dirty="0">
                <a:latin typeface="Calibri"/>
                <a:cs typeface="Calibri"/>
              </a:rPr>
              <a:t>#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Integrate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metadata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different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sources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Entity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identification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problem:</a:t>
            </a:r>
            <a:endParaRPr sz="2200">
              <a:latin typeface="Calibri"/>
              <a:cs typeface="Calibri"/>
            </a:endParaRPr>
          </a:p>
          <a:p>
            <a:pPr marL="698500" marR="135255" lvl="1" indent="-229235">
              <a:lnSpc>
                <a:spcPts val="2380"/>
              </a:lnSpc>
              <a:spcBef>
                <a:spcPts val="525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Identify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real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world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entities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data </a:t>
            </a:r>
            <a:r>
              <a:rPr sz="2200" spc="-10" dirty="0">
                <a:latin typeface="Calibri"/>
                <a:cs typeface="Calibri"/>
              </a:rPr>
              <a:t>sources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Detecting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resolving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data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value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conflicts</a:t>
            </a:r>
            <a:endParaRPr sz="2200">
              <a:latin typeface="Calibri"/>
              <a:cs typeface="Calibri"/>
            </a:endParaRPr>
          </a:p>
          <a:p>
            <a:pPr marL="698500" marR="5080" lvl="1" indent="-229235">
              <a:lnSpc>
                <a:spcPts val="2380"/>
              </a:lnSpc>
              <a:spcBef>
                <a:spcPts val="525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For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world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entity,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attribute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values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different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sources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different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510"/>
              </a:lnSpc>
              <a:spcBef>
                <a:spcPts val="200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Possible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reasons: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different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representations,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ts val="2510"/>
              </a:lnSpc>
            </a:pPr>
            <a:r>
              <a:rPr sz="2200" spc="-20" dirty="0">
                <a:latin typeface="Calibri"/>
                <a:cs typeface="Calibri"/>
              </a:rPr>
              <a:t>different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scales,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e.g.,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metric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vs.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British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units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1644522"/>
            <a:ext cx="3361690" cy="30708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45"/>
              </a:spcBef>
            </a:pPr>
            <a:r>
              <a:rPr sz="5400" spc="-10" dirty="0">
                <a:latin typeface="Calibri Light"/>
                <a:cs typeface="Calibri Light"/>
              </a:rPr>
              <a:t>Handling </a:t>
            </a:r>
            <a:r>
              <a:rPr sz="5400" spc="-60" dirty="0">
                <a:latin typeface="Calibri Light"/>
                <a:cs typeface="Calibri Light"/>
              </a:rPr>
              <a:t>Redundancy </a:t>
            </a:r>
            <a:r>
              <a:rPr sz="5400" dirty="0">
                <a:latin typeface="Calibri Light"/>
                <a:cs typeface="Calibri Light"/>
              </a:rPr>
              <a:t>in</a:t>
            </a:r>
            <a:r>
              <a:rPr sz="5400" spc="-90" dirty="0">
                <a:latin typeface="Calibri Light"/>
                <a:cs typeface="Calibri Light"/>
              </a:rPr>
              <a:t> </a:t>
            </a:r>
            <a:r>
              <a:rPr sz="5400" spc="-20" dirty="0">
                <a:latin typeface="Calibri Light"/>
                <a:cs typeface="Calibri Light"/>
              </a:rPr>
              <a:t>Data </a:t>
            </a:r>
            <a:r>
              <a:rPr sz="5400" spc="-10" dirty="0">
                <a:latin typeface="Calibri Light"/>
                <a:cs typeface="Calibri Light"/>
              </a:rPr>
              <a:t>Integration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831" y="1006665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729" y="902335"/>
            <a:ext cx="57162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Redundant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data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occur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often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integration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34329" y="1203782"/>
            <a:ext cx="21678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databases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5729" y="1568577"/>
            <a:ext cx="5855335" cy="39985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98500" marR="120650" indent="-229235" algn="just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i="1" dirty="0">
                <a:latin typeface="Calibri"/>
                <a:cs typeface="Calibri"/>
              </a:rPr>
              <a:t>Object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identification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4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attribute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or </a:t>
            </a:r>
            <a:r>
              <a:rPr sz="2200" dirty="0">
                <a:latin typeface="Calibri"/>
                <a:cs typeface="Calibri"/>
              </a:rPr>
              <a:t>object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different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names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different databases</a:t>
            </a:r>
            <a:endParaRPr sz="2200">
              <a:latin typeface="Calibri"/>
              <a:cs typeface="Calibri"/>
            </a:endParaRPr>
          </a:p>
          <a:p>
            <a:pPr marL="698500" marR="518159" indent="-229235">
              <a:lnSpc>
                <a:spcPct val="90100"/>
              </a:lnSpc>
              <a:spcBef>
                <a:spcPts val="459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i="1" dirty="0">
                <a:latin typeface="Calibri"/>
                <a:cs typeface="Calibri"/>
              </a:rPr>
              <a:t>Derivable</a:t>
            </a:r>
            <a:r>
              <a:rPr sz="2200" i="1" spc="-6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data:</a:t>
            </a:r>
            <a:r>
              <a:rPr sz="2200" i="1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attribute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“derived”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attribute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another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table,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e.g., </a:t>
            </a:r>
            <a:r>
              <a:rPr sz="2200" dirty="0">
                <a:latin typeface="Calibri"/>
                <a:cs typeface="Calibri"/>
              </a:rPr>
              <a:t>annual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revenue</a:t>
            </a:r>
            <a:endParaRPr sz="2200">
              <a:latin typeface="Calibri"/>
              <a:cs typeface="Calibri"/>
            </a:endParaRPr>
          </a:p>
          <a:p>
            <a:pPr marL="241300" marR="38735" indent="-228600">
              <a:lnSpc>
                <a:spcPts val="2380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Redundant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attributes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able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detected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correlation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analysis</a:t>
            </a:r>
            <a:r>
              <a:rPr sz="2200" i="1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covariance</a:t>
            </a:r>
            <a:r>
              <a:rPr sz="2200" i="1" spc="-5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analysis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Careful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integration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data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multiple </a:t>
            </a:r>
            <a:r>
              <a:rPr sz="2200" dirty="0">
                <a:latin typeface="Calibri"/>
                <a:cs typeface="Calibri"/>
              </a:rPr>
              <a:t>sources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help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reduce/avoid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redundancies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inconsistencies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improve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mining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quality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057" y="310133"/>
            <a:ext cx="59334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Covariance</a:t>
            </a:r>
            <a:r>
              <a:rPr spc="-110" dirty="0"/>
              <a:t> </a:t>
            </a:r>
            <a:r>
              <a:rPr spc="-65" dirty="0"/>
              <a:t>(Numeric</a:t>
            </a:r>
            <a:r>
              <a:rPr spc="-105" dirty="0"/>
              <a:t> </a:t>
            </a:r>
            <a:r>
              <a:rPr spc="-25" dirty="0"/>
              <a:t>Data)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69363" y="1528193"/>
            <a:ext cx="8503920" cy="1440815"/>
            <a:chOff x="2153411" y="1524000"/>
            <a:chExt cx="8503920" cy="1440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9477" y="2281959"/>
              <a:ext cx="2427645" cy="6826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3411" y="1524000"/>
              <a:ext cx="8503920" cy="762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/>
              <p:cNvSpPr txBox="1"/>
              <p:nvPr/>
            </p:nvSpPr>
            <p:spPr>
              <a:xfrm>
                <a:off x="1045718" y="3104974"/>
                <a:ext cx="9727565" cy="3721403"/>
              </a:xfrm>
              <a:prstGeom prst="rect">
                <a:avLst/>
              </a:prstGeom>
            </p:spPr>
            <p:txBody>
              <a:bodyPr vert="horz" wrap="square" lIns="0" tIns="139065" rIns="0" bIns="0" rtlCol="0">
                <a:spAutoFit/>
              </a:bodyPr>
              <a:lstStyle/>
              <a:p>
                <a:pPr marL="723900">
                  <a:lnSpc>
                    <a:spcPct val="100000"/>
                  </a:lnSpc>
                  <a:spcBef>
                    <a:spcPts val="1095"/>
                  </a:spcBef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where n is the number of tuples,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1800" b="0" i="0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ar-AE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1800" b="0" i="0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ar-AE" sz="1800" b="0" i="0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are the respective mean or </a:t>
                </a:r>
                <a:r>
                  <a:rPr lang="en-US" sz="1800" b="1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expected values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of A </a:t>
                </a:r>
                <a:r>
                  <a:rPr lang="en-US" sz="2000" dirty="0">
                    <a:latin typeface="Carlito"/>
                    <a:cs typeface="Carlito"/>
                  </a:rPr>
                  <a:t>and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B,</a:t>
                </a:r>
                <a:r>
                  <a:rPr lang="en-US" sz="2000" spc="-40" dirty="0">
                    <a:latin typeface="Carlito"/>
                    <a:cs typeface="Carlito"/>
                  </a:rPr>
                  <a:t> </a:t>
                </a:r>
                <a:r>
                  <a:rPr lang="el-GR" sz="2000" dirty="0">
                    <a:latin typeface="Carlito"/>
                    <a:cs typeface="Carlito"/>
                  </a:rPr>
                  <a:t>σ</a:t>
                </a:r>
                <a:r>
                  <a:rPr lang="en-US" sz="1950" baseline="-21367" dirty="0">
                    <a:latin typeface="Carlito"/>
                    <a:cs typeface="Carlito"/>
                  </a:rPr>
                  <a:t>A</a:t>
                </a:r>
                <a:r>
                  <a:rPr lang="en-US" sz="1950" spc="-22" baseline="-21367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and</a:t>
                </a:r>
                <a:r>
                  <a:rPr lang="en-US" sz="2000" spc="-25" dirty="0">
                    <a:latin typeface="Carlito"/>
                    <a:cs typeface="Carlito"/>
                  </a:rPr>
                  <a:t> </a:t>
                </a:r>
                <a:r>
                  <a:rPr lang="el-GR" sz="2000" dirty="0">
                    <a:latin typeface="Carlito"/>
                    <a:cs typeface="Carlito"/>
                  </a:rPr>
                  <a:t>σ</a:t>
                </a:r>
                <a:r>
                  <a:rPr lang="en-US" sz="1950" baseline="-21367" dirty="0">
                    <a:latin typeface="Carlito"/>
                    <a:cs typeface="Carlito"/>
                  </a:rPr>
                  <a:t>B</a:t>
                </a:r>
                <a:r>
                  <a:rPr lang="en-US" sz="1950" spc="-30" baseline="-21367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are</a:t>
                </a:r>
                <a:r>
                  <a:rPr lang="en-US" sz="2000" spc="-2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the</a:t>
                </a:r>
                <a:r>
                  <a:rPr lang="en-US" sz="2000" spc="-20" dirty="0">
                    <a:latin typeface="Carlito"/>
                    <a:cs typeface="Carlito"/>
                  </a:rPr>
                  <a:t> </a:t>
                </a:r>
                <a:r>
                  <a:rPr lang="en-US" sz="2000" spc="-10" dirty="0">
                    <a:latin typeface="Carlito"/>
                    <a:cs typeface="Carlito"/>
                  </a:rPr>
                  <a:t>respective</a:t>
                </a:r>
                <a:r>
                  <a:rPr lang="en-US" sz="2000" spc="-5" dirty="0">
                    <a:latin typeface="Carlito"/>
                    <a:cs typeface="Carlito"/>
                  </a:rPr>
                  <a:t> </a:t>
                </a:r>
                <a:r>
                  <a:rPr lang="en-US" sz="2000" spc="-10" dirty="0">
                    <a:latin typeface="Carlito"/>
                    <a:cs typeface="Carlito"/>
                  </a:rPr>
                  <a:t>standard</a:t>
                </a:r>
                <a:r>
                  <a:rPr lang="en-US" sz="2000" spc="-2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deviation</a:t>
                </a:r>
                <a:r>
                  <a:rPr lang="en-US" sz="2000" spc="-2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of</a:t>
                </a:r>
                <a:r>
                  <a:rPr lang="en-US" sz="2000" spc="-2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A</a:t>
                </a:r>
                <a:r>
                  <a:rPr lang="en-US" sz="2000" spc="-2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and</a:t>
                </a:r>
                <a:r>
                  <a:rPr lang="en-US" sz="2000" spc="-25" dirty="0">
                    <a:latin typeface="Carlito"/>
                    <a:cs typeface="Carlito"/>
                  </a:rPr>
                  <a:t> </a:t>
                </a:r>
                <a:r>
                  <a:rPr lang="en-US" sz="2000" spc="-35" dirty="0">
                    <a:latin typeface="Carlito"/>
                    <a:cs typeface="Carlito"/>
                  </a:rPr>
                  <a:t>B.</a:t>
                </a:r>
                <a:endParaRPr lang="en-US" sz="2000" dirty="0">
                  <a:latin typeface="Carlito"/>
                  <a:cs typeface="Carlito"/>
                </a:endParaRPr>
              </a:p>
              <a:p>
                <a:pPr marL="266700" marR="294005" indent="-229235">
                  <a:lnSpc>
                    <a:spcPct val="100000"/>
                  </a:lnSpc>
                  <a:spcBef>
                    <a:spcPts val="994"/>
                  </a:spcBef>
                  <a:buFont typeface="Arial"/>
                  <a:buChar char="•"/>
                  <a:tabLst>
                    <a:tab pos="266700" algn="l"/>
                  </a:tabLst>
                </a:pPr>
                <a:r>
                  <a:rPr lang="en-US" sz="2000" b="1" spc="-10" dirty="0">
                    <a:latin typeface="Carlito"/>
                    <a:cs typeface="Carlito"/>
                  </a:rPr>
                  <a:t>Positive</a:t>
                </a:r>
                <a:r>
                  <a:rPr lang="en-US" sz="2000" b="1" spc="-55" dirty="0">
                    <a:latin typeface="Carlito"/>
                    <a:cs typeface="Carlito"/>
                  </a:rPr>
                  <a:t> </a:t>
                </a:r>
                <a:r>
                  <a:rPr lang="en-US" sz="2000" b="1" dirty="0">
                    <a:latin typeface="Carlito"/>
                    <a:cs typeface="Carlito"/>
                  </a:rPr>
                  <a:t>covariance</a:t>
                </a:r>
                <a:r>
                  <a:rPr lang="en-US" sz="2000" dirty="0">
                    <a:latin typeface="Carlito"/>
                    <a:cs typeface="Carlito"/>
                  </a:rPr>
                  <a:t>: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If</a:t>
                </a:r>
                <a:r>
                  <a:rPr lang="en-US" sz="2000" spc="-3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Cov</a:t>
                </a:r>
                <a:r>
                  <a:rPr lang="en-US" sz="1950" baseline="-21367" dirty="0">
                    <a:latin typeface="Carlito"/>
                    <a:cs typeface="Carlito"/>
                  </a:rPr>
                  <a:t>A,B</a:t>
                </a:r>
                <a:r>
                  <a:rPr lang="en-US" sz="1950" spc="-22" baseline="-21367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&gt;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0,</a:t>
                </a:r>
                <a:r>
                  <a:rPr lang="en-US" sz="2000" spc="-4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then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A</a:t>
                </a:r>
                <a:r>
                  <a:rPr lang="en-US" sz="2000" spc="-2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and</a:t>
                </a:r>
                <a:r>
                  <a:rPr lang="en-US" sz="2000" spc="-3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B</a:t>
                </a:r>
                <a:r>
                  <a:rPr lang="en-US" sz="2000" spc="-3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both</a:t>
                </a:r>
                <a:r>
                  <a:rPr lang="en-US" sz="2000" spc="-4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tend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to</a:t>
                </a:r>
                <a:r>
                  <a:rPr lang="en-US" sz="2000" spc="-2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be</a:t>
                </a:r>
                <a:r>
                  <a:rPr lang="en-US" sz="2000" spc="-4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larger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than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their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spc="-10" dirty="0">
                    <a:latin typeface="Carlito"/>
                    <a:cs typeface="Carlito"/>
                  </a:rPr>
                  <a:t>expected values.</a:t>
                </a:r>
                <a:endParaRPr lang="en-US" sz="2000" dirty="0">
                  <a:latin typeface="Carlito"/>
                  <a:cs typeface="Carlito"/>
                </a:endParaRPr>
              </a:p>
              <a:p>
                <a:pPr marL="266065" indent="-227965">
                  <a:lnSpc>
                    <a:spcPct val="100000"/>
                  </a:lnSpc>
                  <a:spcBef>
                    <a:spcPts val="1010"/>
                  </a:spcBef>
                  <a:buFont typeface="Arial"/>
                  <a:buChar char="•"/>
                  <a:tabLst>
                    <a:tab pos="266065" algn="l"/>
                  </a:tabLst>
                </a:pPr>
                <a:r>
                  <a:rPr lang="en-US" sz="2000" b="1" spc="-10" dirty="0">
                    <a:latin typeface="Carlito"/>
                    <a:cs typeface="Carlito"/>
                  </a:rPr>
                  <a:t>Negative</a:t>
                </a:r>
                <a:r>
                  <a:rPr lang="en-US" sz="2000" b="1" spc="-35" dirty="0">
                    <a:latin typeface="Carlito"/>
                    <a:cs typeface="Carlito"/>
                  </a:rPr>
                  <a:t> </a:t>
                </a:r>
                <a:r>
                  <a:rPr lang="en-US" sz="2000" b="1" dirty="0">
                    <a:latin typeface="Carlito"/>
                    <a:cs typeface="Carlito"/>
                  </a:rPr>
                  <a:t>covariance</a:t>
                </a:r>
                <a:r>
                  <a:rPr lang="en-US" sz="2000" dirty="0">
                    <a:latin typeface="Carlito"/>
                    <a:cs typeface="Carlito"/>
                  </a:rPr>
                  <a:t>:</a:t>
                </a:r>
                <a:r>
                  <a:rPr lang="en-US" sz="2000" spc="-4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If</a:t>
                </a:r>
                <a:r>
                  <a:rPr lang="en-US" sz="2000" spc="-4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Cov</a:t>
                </a:r>
                <a:r>
                  <a:rPr lang="en-US" sz="1950" baseline="-21367" dirty="0">
                    <a:latin typeface="Carlito"/>
                    <a:cs typeface="Carlito"/>
                  </a:rPr>
                  <a:t>A,B</a:t>
                </a:r>
                <a:r>
                  <a:rPr lang="en-US" sz="1950" spc="-22" baseline="-21367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&lt;</a:t>
                </a:r>
                <a:r>
                  <a:rPr lang="en-US" sz="2000" spc="-3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0</a:t>
                </a:r>
                <a:r>
                  <a:rPr lang="en-US" sz="2000" spc="-4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then</a:t>
                </a:r>
                <a:r>
                  <a:rPr lang="en-US" sz="2000" spc="-4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if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A</a:t>
                </a:r>
                <a:r>
                  <a:rPr lang="en-US" sz="2000" spc="-4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is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larger</a:t>
                </a:r>
                <a:r>
                  <a:rPr lang="en-US" sz="2000" spc="-4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than</a:t>
                </a:r>
                <a:r>
                  <a:rPr lang="en-US" sz="2000" spc="-4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its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expected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value,</a:t>
                </a:r>
                <a:r>
                  <a:rPr lang="en-US" sz="2000" spc="-4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B</a:t>
                </a:r>
                <a:r>
                  <a:rPr lang="en-US" sz="2000" spc="-4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is</a:t>
                </a:r>
                <a:r>
                  <a:rPr lang="en-US" sz="2000" spc="-35" dirty="0">
                    <a:latin typeface="Carlito"/>
                    <a:cs typeface="Carlito"/>
                  </a:rPr>
                  <a:t> </a:t>
                </a:r>
                <a:r>
                  <a:rPr lang="en-US" sz="2000" spc="-10" dirty="0">
                    <a:latin typeface="Carlito"/>
                    <a:cs typeface="Carlito"/>
                  </a:rPr>
                  <a:t>likely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to</a:t>
                </a:r>
                <a:r>
                  <a:rPr lang="en-US" sz="2000" spc="-30" dirty="0">
                    <a:latin typeface="Carlito"/>
                    <a:cs typeface="Carlito"/>
                  </a:rPr>
                  <a:t> </a:t>
                </a:r>
                <a:r>
                  <a:rPr lang="en-US" sz="2000" spc="-25" dirty="0">
                    <a:latin typeface="Carlito"/>
                    <a:cs typeface="Carlito"/>
                  </a:rPr>
                  <a:t>be</a:t>
                </a:r>
                <a:endParaRPr lang="en-US" sz="2000" dirty="0">
                  <a:latin typeface="Carlito"/>
                  <a:cs typeface="Carlito"/>
                </a:endParaRPr>
              </a:p>
              <a:p>
                <a:pPr marL="266700">
                  <a:lnSpc>
                    <a:spcPct val="100000"/>
                  </a:lnSpc>
                </a:pPr>
                <a:r>
                  <a:rPr lang="en-US" sz="2000" dirty="0">
                    <a:latin typeface="Carlito"/>
                    <a:cs typeface="Carlito"/>
                  </a:rPr>
                  <a:t>smaller</a:t>
                </a:r>
                <a:r>
                  <a:rPr lang="en-US" sz="2000" spc="-3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than</a:t>
                </a:r>
                <a:r>
                  <a:rPr lang="en-US" sz="2000" spc="-5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its</a:t>
                </a:r>
                <a:r>
                  <a:rPr lang="en-US" sz="2000" spc="-45" dirty="0">
                    <a:latin typeface="Carlito"/>
                    <a:cs typeface="Carlito"/>
                  </a:rPr>
                  <a:t> </a:t>
                </a:r>
                <a:r>
                  <a:rPr lang="en-US" sz="2000" spc="-10" dirty="0">
                    <a:latin typeface="Carlito"/>
                    <a:cs typeface="Carlito"/>
                  </a:rPr>
                  <a:t>expected</a:t>
                </a:r>
                <a:r>
                  <a:rPr lang="en-US" sz="2000" spc="-50" dirty="0">
                    <a:latin typeface="Carlito"/>
                    <a:cs typeface="Carlito"/>
                  </a:rPr>
                  <a:t> </a:t>
                </a:r>
                <a:r>
                  <a:rPr lang="en-US" sz="2000" spc="-10" dirty="0">
                    <a:latin typeface="Carlito"/>
                    <a:cs typeface="Carlito"/>
                  </a:rPr>
                  <a:t>value.</a:t>
                </a:r>
                <a:endParaRPr lang="en-US" sz="2000" dirty="0">
                  <a:latin typeface="Carlito"/>
                  <a:cs typeface="Carlito"/>
                </a:endParaRPr>
              </a:p>
              <a:p>
                <a:pPr marL="266065" indent="-227965">
                  <a:lnSpc>
                    <a:spcPct val="100000"/>
                  </a:lnSpc>
                  <a:spcBef>
                    <a:spcPts val="385"/>
                  </a:spcBef>
                  <a:buFont typeface="Arial"/>
                  <a:buChar char="•"/>
                  <a:tabLst>
                    <a:tab pos="266065" algn="l"/>
                  </a:tabLst>
                </a:pPr>
                <a:r>
                  <a:rPr lang="en-US" sz="2000" b="1" spc="-10" dirty="0">
                    <a:latin typeface="Carlito"/>
                    <a:cs typeface="Carlito"/>
                  </a:rPr>
                  <a:t>Independence -&gt;</a:t>
                </a:r>
                <a:r>
                  <a:rPr lang="en-US" sz="2000" spc="-3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Cov</a:t>
                </a:r>
                <a:r>
                  <a:rPr lang="en-US" sz="1950" baseline="-21367" dirty="0">
                    <a:latin typeface="Carlito"/>
                    <a:cs typeface="Carlito"/>
                  </a:rPr>
                  <a:t>A,B</a:t>
                </a:r>
                <a:r>
                  <a:rPr lang="en-US" sz="1950" spc="225" baseline="-21367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=</a:t>
                </a:r>
                <a:r>
                  <a:rPr lang="en-US" sz="2000" spc="-2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0</a:t>
                </a:r>
                <a:r>
                  <a:rPr lang="en-US" sz="2000" spc="-1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but</a:t>
                </a:r>
                <a:r>
                  <a:rPr lang="en-US" sz="2000" spc="-1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the</a:t>
                </a:r>
                <a:r>
                  <a:rPr lang="en-US" sz="2000" spc="-10" dirty="0">
                    <a:latin typeface="Carlito"/>
                    <a:cs typeface="Carlito"/>
                  </a:rPr>
                  <a:t> converse</a:t>
                </a:r>
                <a:r>
                  <a:rPr lang="en-US" sz="2000" spc="-1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is</a:t>
                </a:r>
                <a:r>
                  <a:rPr lang="en-US" sz="2000" spc="-5" dirty="0">
                    <a:latin typeface="Carlito"/>
                    <a:cs typeface="Carlito"/>
                  </a:rPr>
                  <a:t> </a:t>
                </a:r>
                <a:r>
                  <a:rPr lang="en-US" sz="2000" dirty="0">
                    <a:latin typeface="Carlito"/>
                    <a:cs typeface="Carlito"/>
                  </a:rPr>
                  <a:t>not</a:t>
                </a:r>
                <a:r>
                  <a:rPr lang="en-US" sz="2000" spc="-35" dirty="0">
                    <a:latin typeface="Carlito"/>
                    <a:cs typeface="Carlito"/>
                  </a:rPr>
                  <a:t> </a:t>
                </a:r>
                <a:r>
                  <a:rPr lang="en-US" sz="2000" spc="-10" dirty="0">
                    <a:latin typeface="Carlito"/>
                    <a:cs typeface="Carlito"/>
                  </a:rPr>
                  <a:t>true:</a:t>
                </a:r>
                <a:endParaRPr lang="en-US" sz="2000" dirty="0">
                  <a:latin typeface="Carlito"/>
                  <a:cs typeface="Carlito"/>
                </a:endParaRPr>
              </a:p>
              <a:p>
                <a:pPr marL="723900" marR="30480" lvl="1" indent="-228600">
                  <a:lnSpc>
                    <a:spcPct val="80000"/>
                  </a:lnSpc>
                  <a:spcBef>
                    <a:spcPts val="450"/>
                  </a:spcBef>
                  <a:buFont typeface="Arial"/>
                  <a:buChar char="•"/>
                  <a:tabLst>
                    <a:tab pos="723900" algn="l"/>
                  </a:tabLst>
                </a:pPr>
                <a:r>
                  <a:rPr lang="en-US" sz="1800" dirty="0">
                    <a:latin typeface="Carlito"/>
                    <a:cs typeface="Carlito"/>
                  </a:rPr>
                  <a:t>Some</a:t>
                </a:r>
                <a:r>
                  <a:rPr lang="en-US" sz="1800" spc="-4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pairs</a:t>
                </a:r>
                <a:r>
                  <a:rPr lang="en-US" sz="1800" spc="-2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of</a:t>
                </a:r>
                <a:r>
                  <a:rPr lang="en-US" sz="1800" spc="-4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random</a:t>
                </a:r>
                <a:r>
                  <a:rPr lang="en-US" sz="1800" spc="-3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variables</a:t>
                </a:r>
                <a:r>
                  <a:rPr lang="en-US" sz="1800" spc="-3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may</a:t>
                </a:r>
                <a:r>
                  <a:rPr lang="en-US" sz="1800" spc="-4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have</a:t>
                </a:r>
                <a:r>
                  <a:rPr lang="en-US" sz="1800" spc="-5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a</a:t>
                </a:r>
                <a:r>
                  <a:rPr lang="en-US" sz="1800" spc="-4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covariance</a:t>
                </a:r>
                <a:r>
                  <a:rPr lang="en-US" sz="1800" spc="-2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of</a:t>
                </a:r>
                <a:r>
                  <a:rPr lang="en-US" sz="1800" spc="-4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0</a:t>
                </a:r>
                <a:r>
                  <a:rPr lang="en-US" sz="1800" spc="-4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but</a:t>
                </a:r>
                <a:r>
                  <a:rPr lang="en-US" sz="1800" spc="-3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are</a:t>
                </a:r>
                <a:r>
                  <a:rPr lang="en-US" sz="1800" spc="-4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not</a:t>
                </a:r>
                <a:r>
                  <a:rPr lang="en-US" sz="1800" spc="-35" dirty="0">
                    <a:latin typeface="Carlito"/>
                    <a:cs typeface="Carlito"/>
                  </a:rPr>
                  <a:t> </a:t>
                </a:r>
                <a:r>
                  <a:rPr lang="en-US" sz="1800" spc="-10" dirty="0">
                    <a:latin typeface="Carlito"/>
                    <a:cs typeface="Carlito"/>
                  </a:rPr>
                  <a:t>independent.</a:t>
                </a:r>
                <a:r>
                  <a:rPr lang="en-US" sz="1800" spc="-3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Only</a:t>
                </a:r>
                <a:r>
                  <a:rPr lang="en-US" sz="1800" spc="-30" dirty="0">
                    <a:latin typeface="Carlito"/>
                    <a:cs typeface="Carlito"/>
                  </a:rPr>
                  <a:t> </a:t>
                </a:r>
                <a:r>
                  <a:rPr lang="en-US" sz="1800" spc="-10" dirty="0">
                    <a:latin typeface="Carlito"/>
                    <a:cs typeface="Carlito"/>
                  </a:rPr>
                  <a:t>under </a:t>
                </a:r>
                <a:r>
                  <a:rPr lang="en-US" sz="1800" dirty="0">
                    <a:latin typeface="Carlito"/>
                    <a:cs typeface="Carlito"/>
                  </a:rPr>
                  <a:t>some</a:t>
                </a:r>
                <a:r>
                  <a:rPr lang="en-US" sz="1800" spc="-4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additional</a:t>
                </a:r>
                <a:r>
                  <a:rPr lang="en-US" sz="1800" spc="-20" dirty="0">
                    <a:latin typeface="Carlito"/>
                    <a:cs typeface="Carlito"/>
                  </a:rPr>
                  <a:t> </a:t>
                </a:r>
                <a:r>
                  <a:rPr lang="en-US" sz="1800" spc="-10" dirty="0">
                    <a:latin typeface="Carlito"/>
                    <a:cs typeface="Carlito"/>
                  </a:rPr>
                  <a:t>assumptions</a:t>
                </a:r>
                <a:r>
                  <a:rPr lang="en-US" sz="1800" spc="-5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(e.g.,</a:t>
                </a:r>
                <a:r>
                  <a:rPr lang="en-US" sz="1800" spc="-4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the</a:t>
                </a:r>
                <a:r>
                  <a:rPr lang="en-US" sz="1800" spc="-2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data</a:t>
                </a:r>
                <a:r>
                  <a:rPr lang="en-US" sz="1800" spc="-4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follow</a:t>
                </a:r>
                <a:r>
                  <a:rPr lang="en-US" sz="1800" spc="-25" dirty="0">
                    <a:latin typeface="Carlito"/>
                    <a:cs typeface="Carlito"/>
                  </a:rPr>
                  <a:t> </a:t>
                </a:r>
                <a:r>
                  <a:rPr lang="en-US" sz="1800" spc="-10" dirty="0">
                    <a:latin typeface="Carlito"/>
                    <a:cs typeface="Carlito"/>
                  </a:rPr>
                  <a:t>multivariate</a:t>
                </a:r>
                <a:r>
                  <a:rPr lang="en-US" sz="1800" spc="-4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normal</a:t>
                </a:r>
                <a:r>
                  <a:rPr lang="en-US" sz="1800" spc="-4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distributions)</a:t>
                </a:r>
                <a:r>
                  <a:rPr lang="en-US" sz="1800" spc="-1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does</a:t>
                </a:r>
                <a:r>
                  <a:rPr lang="en-US" sz="1800" spc="-40" dirty="0">
                    <a:latin typeface="Carlito"/>
                    <a:cs typeface="Carlito"/>
                  </a:rPr>
                  <a:t> </a:t>
                </a:r>
                <a:r>
                  <a:rPr lang="en-US" sz="1800" spc="-50" dirty="0">
                    <a:latin typeface="Carlito"/>
                    <a:cs typeface="Carlito"/>
                  </a:rPr>
                  <a:t>a </a:t>
                </a:r>
                <a:r>
                  <a:rPr lang="en-US" sz="1800" dirty="0">
                    <a:latin typeface="Carlito"/>
                    <a:cs typeface="Carlito"/>
                  </a:rPr>
                  <a:t>covariance</a:t>
                </a:r>
                <a:r>
                  <a:rPr lang="en-US" sz="1800" spc="-1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of</a:t>
                </a:r>
                <a:r>
                  <a:rPr lang="en-US" sz="1800" spc="-30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0</a:t>
                </a:r>
                <a:r>
                  <a:rPr lang="en-US" sz="1800" spc="-35" dirty="0">
                    <a:latin typeface="Carlito"/>
                    <a:cs typeface="Carlito"/>
                  </a:rPr>
                  <a:t> </a:t>
                </a:r>
                <a:r>
                  <a:rPr lang="en-US" sz="1800" dirty="0">
                    <a:latin typeface="Carlito"/>
                    <a:cs typeface="Carlito"/>
                  </a:rPr>
                  <a:t>imply</a:t>
                </a:r>
                <a:r>
                  <a:rPr lang="en-US" sz="1800" spc="-25" dirty="0">
                    <a:latin typeface="Carlito"/>
                    <a:cs typeface="Carlito"/>
                  </a:rPr>
                  <a:t> </a:t>
                </a:r>
                <a:r>
                  <a:rPr lang="en-US" sz="1800" spc="-10" dirty="0">
                    <a:latin typeface="Carlito"/>
                    <a:cs typeface="Carlito"/>
                  </a:rPr>
                  <a:t>independence</a:t>
                </a:r>
                <a:endParaRPr lang="en-US" sz="1800" dirty="0">
                  <a:latin typeface="Carlito"/>
                  <a:cs typeface="Carlito"/>
                </a:endParaRPr>
              </a:p>
              <a:p>
                <a:pPr marR="95885" algn="r">
                  <a:lnSpc>
                    <a:spcPct val="100000"/>
                  </a:lnSpc>
                  <a:spcBef>
                    <a:spcPts val="1575"/>
                  </a:spcBef>
                </a:pPr>
                <a:r>
                  <a:rPr lang="en-US" sz="1200" spc="-25" dirty="0">
                    <a:latin typeface="Tahoma"/>
                    <a:cs typeface="Tahoma"/>
                  </a:rPr>
                  <a:t>16</a:t>
                </a:r>
                <a:endParaRPr sz="1200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18" y="3104974"/>
                <a:ext cx="9727565" cy="3721403"/>
              </a:xfrm>
              <a:prstGeom prst="rect">
                <a:avLst/>
              </a:prstGeom>
              <a:blipFill>
                <a:blip r:embed="rId4"/>
                <a:stretch>
                  <a:fillRect l="-1129" r="-1003" b="-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 txBox="1"/>
          <p:nvPr/>
        </p:nvSpPr>
        <p:spPr>
          <a:xfrm>
            <a:off x="1073607" y="1235709"/>
            <a:ext cx="3816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rlito"/>
                <a:cs typeface="Carlito"/>
              </a:rPr>
              <a:t>Covariance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is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similar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to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correlation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69363" y="2472055"/>
            <a:ext cx="2562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Correlation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coefficient: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38F7-26B5-829A-D37C-941FC035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72" y="297941"/>
            <a:ext cx="10747654" cy="677108"/>
          </a:xfrm>
        </p:spPr>
        <p:txBody>
          <a:bodyPr/>
          <a:lstStyle/>
          <a:p>
            <a:r>
              <a:rPr lang="en-US" dirty="0"/>
              <a:t>Correlation and Covariance Difference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86E41-A62F-B0DB-7F4D-AEFE179E3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9738F-27A3-4954-3EBE-B53097D5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26461"/>
            <a:ext cx="7523458" cy="2178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B3F18-BD48-D121-8013-82C5B11D4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68" y="3987538"/>
            <a:ext cx="7523458" cy="1965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647BB-ED68-1BE0-5AE3-386C4EBBE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455" y="1401573"/>
            <a:ext cx="4135908" cy="1909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F02C60-38AC-CD3F-61F5-C58826364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904" y="3987538"/>
            <a:ext cx="4010941" cy="18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6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DF8E97-0A3E-4B2D-88A0-51F4FE73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000" b="1" i="0" dirty="0">
                <a:solidFill>
                  <a:schemeClr val="tx2"/>
                </a:solidFill>
                <a:effectLst/>
                <a:latin typeface="Nunito" pitchFamily="2" charset="0"/>
              </a:rPr>
              <a:t>Correlation Analysis</a:t>
            </a:r>
            <a:br>
              <a:rPr lang="en-US" sz="4000" b="1" i="0" dirty="0">
                <a:solidFill>
                  <a:schemeClr val="tx2"/>
                </a:solidFill>
                <a:effectLst/>
                <a:latin typeface="Nunito" pitchFamily="2" charset="0"/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CC7BA-895B-4FD4-AF70-89FF7FCED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0" y="304799"/>
            <a:ext cx="5943600" cy="6178275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rtl="0" fontAlgn="base"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solidFill>
                  <a:schemeClr val="tx2"/>
                </a:solidFill>
                <a:effectLst/>
                <a:latin typeface="Nunito" pitchFamily="2" charset="0"/>
              </a:rPr>
              <a:t>Correlation analysis is a statistical technique for determining the strength of a relationship between two variables. </a:t>
            </a:r>
          </a:p>
          <a:p>
            <a:pPr rtl="0" fontAlgn="base"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solidFill>
                  <a:schemeClr val="tx2"/>
                </a:solidFill>
                <a:effectLst/>
                <a:latin typeface="Nunito" pitchFamily="2" charset="0"/>
              </a:rPr>
              <a:t>It is used to detect patterns and trends in data and to forecast future occurrences.</a:t>
            </a:r>
          </a:p>
          <a:p>
            <a:pPr rtl="0" fontAlgn="base">
              <a:lnSpc>
                <a:spcPct val="90000"/>
              </a:lnSpc>
              <a:spcAft>
                <a:spcPts val="600"/>
              </a:spcAft>
            </a:pPr>
            <a:endParaRPr lang="en-US" b="0" i="0" dirty="0">
              <a:solidFill>
                <a:schemeClr val="tx2"/>
              </a:solidFill>
              <a:effectLst/>
              <a:latin typeface="Nunito" pitchFamily="2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2"/>
                </a:solidFill>
                <a:effectLst/>
                <a:latin typeface="Nunito" pitchFamily="2" charset="0"/>
              </a:rPr>
              <a:t>Correlation explains how these variables are dependent on each other.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b="0" i="0" dirty="0">
              <a:solidFill>
                <a:schemeClr val="accent2"/>
              </a:solidFill>
              <a:effectLst/>
              <a:latin typeface="Nunito" pitchFamily="2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2"/>
                </a:solidFill>
                <a:effectLst/>
                <a:latin typeface="Nunito" pitchFamily="2" charset="0"/>
              </a:rPr>
              <a:t>Correlation quantifies how strong the relationship between two variables is. A higher value of the correlation coefficient implies a stronger association.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b="0" i="0" dirty="0">
              <a:solidFill>
                <a:schemeClr val="accent2"/>
              </a:solidFill>
              <a:effectLst/>
              <a:latin typeface="Nunito" pitchFamily="2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2"/>
                </a:solidFill>
                <a:effectLst/>
                <a:latin typeface="Nunito" pitchFamily="2" charset="0"/>
              </a:rPr>
              <a:t>The sign of the correlation coefficient indicates the direction of the relationship between variables. It can be either positive, negative, or zero.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4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5AFEE-80D9-44AD-9FFD-14FD6D31C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26" y="643467"/>
            <a:ext cx="7605548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3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2AE4D6-0672-4F9C-8BC5-6F50D5BCC5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0" y="1333500"/>
            <a:ext cx="6469978" cy="4191000"/>
          </a:xfrm>
        </p:spPr>
      </p:pic>
    </p:spTree>
    <p:extLst>
      <p:ext uri="{BB962C8B-B14F-4D97-AF65-F5344CB8AC3E}">
        <p14:creationId xmlns:p14="http://schemas.microsoft.com/office/powerpoint/2010/main" val="1826266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9EB908-149A-4884-B58C-ED7CBF1717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85900" y="922966"/>
            <a:ext cx="9220200" cy="5012068"/>
          </a:xfrm>
        </p:spPr>
      </p:pic>
    </p:spTree>
    <p:extLst>
      <p:ext uri="{BB962C8B-B14F-4D97-AF65-F5344CB8AC3E}">
        <p14:creationId xmlns:p14="http://schemas.microsoft.com/office/powerpoint/2010/main" val="47466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7578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Data</a:t>
            </a:r>
            <a:r>
              <a:rPr spc="-175" dirty="0"/>
              <a:t> </a:t>
            </a:r>
            <a:r>
              <a:rPr spc="-40" dirty="0"/>
              <a:t>Preprocessing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5339" y="2209926"/>
            <a:ext cx="6328461" cy="2705228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lang="en-US" sz="2400" dirty="0">
                <a:latin typeface="Calibri"/>
                <a:cs typeface="Calibri"/>
              </a:rPr>
              <a:t>Data Quality</a:t>
            </a: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lang="en-US" sz="2400" dirty="0">
                <a:latin typeface="Calibri"/>
                <a:cs typeface="Calibri"/>
              </a:rPr>
              <a:t>Tasks in Data Preprocessing</a:t>
            </a:r>
          </a:p>
          <a:p>
            <a:pPr marL="12700" lvl="6">
              <a:spcBef>
                <a:spcPts val="710"/>
              </a:spcBef>
              <a:tabLst>
                <a:tab pos="240029" algn="l"/>
              </a:tabLst>
            </a:pPr>
            <a:r>
              <a:rPr lang="en-US" sz="2400" dirty="0">
                <a:latin typeface="Calibri"/>
                <a:cs typeface="Calibri"/>
              </a:rPr>
              <a:t>      - Data</a:t>
            </a:r>
            <a:r>
              <a:rPr lang="en-US" sz="2400" spc="-7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Cleaning</a:t>
            </a:r>
            <a:endParaRPr lang="en-US" sz="2400" dirty="0">
              <a:latin typeface="Calibri"/>
              <a:cs typeface="Calibri"/>
            </a:endParaRPr>
          </a:p>
          <a:p>
            <a:pPr marL="12700" lvl="6">
              <a:spcBef>
                <a:spcPts val="710"/>
              </a:spcBef>
              <a:tabLst>
                <a:tab pos="240029" algn="l"/>
              </a:tabLst>
            </a:pPr>
            <a:r>
              <a:rPr lang="en-US" sz="2400" dirty="0">
                <a:latin typeface="Calibri"/>
                <a:cs typeface="Calibri"/>
              </a:rPr>
              <a:t>      -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Integration</a:t>
            </a:r>
            <a:endParaRPr sz="2400" dirty="0">
              <a:latin typeface="Calibri"/>
              <a:cs typeface="Calibri"/>
            </a:endParaRPr>
          </a:p>
          <a:p>
            <a:pPr marL="12700" lvl="6">
              <a:spcBef>
                <a:spcPts val="720"/>
              </a:spcBef>
              <a:tabLst>
                <a:tab pos="240029" algn="l"/>
              </a:tabLst>
            </a:pPr>
            <a:r>
              <a:rPr lang="en-US" sz="2400" dirty="0">
                <a:latin typeface="Calibri"/>
                <a:cs typeface="Calibri"/>
              </a:rPr>
              <a:t>      -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Reduction</a:t>
            </a:r>
            <a:endParaRPr sz="2400" dirty="0">
              <a:latin typeface="Calibri"/>
              <a:cs typeface="Calibri"/>
            </a:endParaRPr>
          </a:p>
          <a:p>
            <a:pPr marL="12700" lvl="6">
              <a:spcBef>
                <a:spcPts val="705"/>
              </a:spcBef>
              <a:tabLst>
                <a:tab pos="240029" algn="l"/>
              </a:tabLst>
            </a:pPr>
            <a:r>
              <a:rPr lang="en-US" sz="2400" dirty="0">
                <a:latin typeface="Calibri"/>
                <a:cs typeface="Calibri"/>
              </a:rPr>
              <a:t>      -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Transformation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Discretization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05049" y="0"/>
            <a:ext cx="3287395" cy="6858000"/>
            <a:chOff x="8905049" y="0"/>
            <a:chExt cx="3287395" cy="6858000"/>
          </a:xfrm>
        </p:grpSpPr>
        <p:sp>
          <p:nvSpPr>
            <p:cNvPr id="5" name="object 5"/>
            <p:cNvSpPr/>
            <p:nvPr/>
          </p:nvSpPr>
          <p:spPr>
            <a:xfrm>
              <a:off x="10088879" y="0"/>
              <a:ext cx="2103120" cy="6858000"/>
            </a:xfrm>
            <a:custGeom>
              <a:avLst/>
              <a:gdLst/>
              <a:ahLst/>
              <a:cxnLst/>
              <a:rect l="l" t="t" r="r" b="b"/>
              <a:pathLst>
                <a:path w="2103120" h="6858000">
                  <a:moveTo>
                    <a:pt x="2103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3120" y="6858000"/>
                  </a:lnTo>
                  <a:lnTo>
                    <a:pt x="21031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6161" y="2359914"/>
              <a:ext cx="2139950" cy="2139950"/>
            </a:xfrm>
            <a:custGeom>
              <a:avLst/>
              <a:gdLst/>
              <a:ahLst/>
              <a:cxnLst/>
              <a:rect l="l" t="t" r="r" b="b"/>
              <a:pathLst>
                <a:path w="2139950" h="2139950">
                  <a:moveTo>
                    <a:pt x="1069848" y="0"/>
                  </a:moveTo>
                  <a:lnTo>
                    <a:pt x="1022197" y="1042"/>
                  </a:lnTo>
                  <a:lnTo>
                    <a:pt x="975079" y="4141"/>
                  </a:lnTo>
                  <a:lnTo>
                    <a:pt x="928538" y="9252"/>
                  </a:lnTo>
                  <a:lnTo>
                    <a:pt x="882618" y="16332"/>
                  </a:lnTo>
                  <a:lnTo>
                    <a:pt x="837361" y="25337"/>
                  </a:lnTo>
                  <a:lnTo>
                    <a:pt x="792812" y="36225"/>
                  </a:lnTo>
                  <a:lnTo>
                    <a:pt x="749014" y="48951"/>
                  </a:lnTo>
                  <a:lnTo>
                    <a:pt x="706010" y="63472"/>
                  </a:lnTo>
                  <a:lnTo>
                    <a:pt x="663844" y="79745"/>
                  </a:lnTo>
                  <a:lnTo>
                    <a:pt x="622559" y="97725"/>
                  </a:lnTo>
                  <a:lnTo>
                    <a:pt x="582199" y="117370"/>
                  </a:lnTo>
                  <a:lnTo>
                    <a:pt x="542808" y="138636"/>
                  </a:lnTo>
                  <a:lnTo>
                    <a:pt x="504428" y="161480"/>
                  </a:lnTo>
                  <a:lnTo>
                    <a:pt x="467104" y="185857"/>
                  </a:lnTo>
                  <a:lnTo>
                    <a:pt x="430879" y="211725"/>
                  </a:lnTo>
                  <a:lnTo>
                    <a:pt x="395796" y="239040"/>
                  </a:lnTo>
                  <a:lnTo>
                    <a:pt x="361899" y="267758"/>
                  </a:lnTo>
                  <a:lnTo>
                    <a:pt x="329231" y="297837"/>
                  </a:lnTo>
                  <a:lnTo>
                    <a:pt x="297837" y="329231"/>
                  </a:lnTo>
                  <a:lnTo>
                    <a:pt x="267758" y="361899"/>
                  </a:lnTo>
                  <a:lnTo>
                    <a:pt x="239040" y="395796"/>
                  </a:lnTo>
                  <a:lnTo>
                    <a:pt x="211725" y="430879"/>
                  </a:lnTo>
                  <a:lnTo>
                    <a:pt x="185857" y="467104"/>
                  </a:lnTo>
                  <a:lnTo>
                    <a:pt x="161480" y="504428"/>
                  </a:lnTo>
                  <a:lnTo>
                    <a:pt x="138636" y="542808"/>
                  </a:lnTo>
                  <a:lnTo>
                    <a:pt x="117370" y="582199"/>
                  </a:lnTo>
                  <a:lnTo>
                    <a:pt x="97725" y="622559"/>
                  </a:lnTo>
                  <a:lnTo>
                    <a:pt x="79745" y="663844"/>
                  </a:lnTo>
                  <a:lnTo>
                    <a:pt x="63472" y="706010"/>
                  </a:lnTo>
                  <a:lnTo>
                    <a:pt x="48951" y="749014"/>
                  </a:lnTo>
                  <a:lnTo>
                    <a:pt x="36225" y="792812"/>
                  </a:lnTo>
                  <a:lnTo>
                    <a:pt x="25337" y="837361"/>
                  </a:lnTo>
                  <a:lnTo>
                    <a:pt x="16332" y="882618"/>
                  </a:lnTo>
                  <a:lnTo>
                    <a:pt x="9252" y="928538"/>
                  </a:lnTo>
                  <a:lnTo>
                    <a:pt x="4141" y="975079"/>
                  </a:lnTo>
                  <a:lnTo>
                    <a:pt x="1042" y="1022197"/>
                  </a:lnTo>
                  <a:lnTo>
                    <a:pt x="0" y="1069848"/>
                  </a:lnTo>
                  <a:lnTo>
                    <a:pt x="1042" y="1117498"/>
                  </a:lnTo>
                  <a:lnTo>
                    <a:pt x="4141" y="1164616"/>
                  </a:lnTo>
                  <a:lnTo>
                    <a:pt x="9252" y="1211157"/>
                  </a:lnTo>
                  <a:lnTo>
                    <a:pt x="16332" y="1257077"/>
                  </a:lnTo>
                  <a:lnTo>
                    <a:pt x="25337" y="1302334"/>
                  </a:lnTo>
                  <a:lnTo>
                    <a:pt x="36225" y="1346883"/>
                  </a:lnTo>
                  <a:lnTo>
                    <a:pt x="48951" y="1390681"/>
                  </a:lnTo>
                  <a:lnTo>
                    <a:pt x="63472" y="1433685"/>
                  </a:lnTo>
                  <a:lnTo>
                    <a:pt x="79745" y="1475851"/>
                  </a:lnTo>
                  <a:lnTo>
                    <a:pt x="97725" y="1517136"/>
                  </a:lnTo>
                  <a:lnTo>
                    <a:pt x="117370" y="1557496"/>
                  </a:lnTo>
                  <a:lnTo>
                    <a:pt x="138636" y="1596887"/>
                  </a:lnTo>
                  <a:lnTo>
                    <a:pt x="161480" y="1635267"/>
                  </a:lnTo>
                  <a:lnTo>
                    <a:pt x="185857" y="1672591"/>
                  </a:lnTo>
                  <a:lnTo>
                    <a:pt x="211725" y="1708816"/>
                  </a:lnTo>
                  <a:lnTo>
                    <a:pt x="239040" y="1743899"/>
                  </a:lnTo>
                  <a:lnTo>
                    <a:pt x="267758" y="1777796"/>
                  </a:lnTo>
                  <a:lnTo>
                    <a:pt x="297837" y="1810464"/>
                  </a:lnTo>
                  <a:lnTo>
                    <a:pt x="329231" y="1841858"/>
                  </a:lnTo>
                  <a:lnTo>
                    <a:pt x="361899" y="1871937"/>
                  </a:lnTo>
                  <a:lnTo>
                    <a:pt x="395796" y="1900655"/>
                  </a:lnTo>
                  <a:lnTo>
                    <a:pt x="430879" y="1927970"/>
                  </a:lnTo>
                  <a:lnTo>
                    <a:pt x="467104" y="1953838"/>
                  </a:lnTo>
                  <a:lnTo>
                    <a:pt x="504428" y="1978215"/>
                  </a:lnTo>
                  <a:lnTo>
                    <a:pt x="542808" y="2001059"/>
                  </a:lnTo>
                  <a:lnTo>
                    <a:pt x="582199" y="2022325"/>
                  </a:lnTo>
                  <a:lnTo>
                    <a:pt x="622559" y="2041970"/>
                  </a:lnTo>
                  <a:lnTo>
                    <a:pt x="663844" y="2059950"/>
                  </a:lnTo>
                  <a:lnTo>
                    <a:pt x="706010" y="2076223"/>
                  </a:lnTo>
                  <a:lnTo>
                    <a:pt x="749014" y="2090744"/>
                  </a:lnTo>
                  <a:lnTo>
                    <a:pt x="792812" y="2103470"/>
                  </a:lnTo>
                  <a:lnTo>
                    <a:pt x="837361" y="2114358"/>
                  </a:lnTo>
                  <a:lnTo>
                    <a:pt x="882618" y="2123363"/>
                  </a:lnTo>
                  <a:lnTo>
                    <a:pt x="928538" y="2130443"/>
                  </a:lnTo>
                  <a:lnTo>
                    <a:pt x="975079" y="2135554"/>
                  </a:lnTo>
                  <a:lnTo>
                    <a:pt x="1022197" y="2138653"/>
                  </a:lnTo>
                  <a:lnTo>
                    <a:pt x="1069848" y="2139696"/>
                  </a:lnTo>
                  <a:lnTo>
                    <a:pt x="1117498" y="2138653"/>
                  </a:lnTo>
                  <a:lnTo>
                    <a:pt x="1164616" y="2135554"/>
                  </a:lnTo>
                  <a:lnTo>
                    <a:pt x="1211157" y="2130443"/>
                  </a:lnTo>
                  <a:lnTo>
                    <a:pt x="1257077" y="2123363"/>
                  </a:lnTo>
                  <a:lnTo>
                    <a:pt x="1302334" y="2114358"/>
                  </a:lnTo>
                  <a:lnTo>
                    <a:pt x="1346883" y="2103470"/>
                  </a:lnTo>
                  <a:lnTo>
                    <a:pt x="1390681" y="2090744"/>
                  </a:lnTo>
                  <a:lnTo>
                    <a:pt x="1433685" y="2076223"/>
                  </a:lnTo>
                  <a:lnTo>
                    <a:pt x="1475851" y="2059950"/>
                  </a:lnTo>
                  <a:lnTo>
                    <a:pt x="1517136" y="2041970"/>
                  </a:lnTo>
                  <a:lnTo>
                    <a:pt x="1557496" y="2022325"/>
                  </a:lnTo>
                  <a:lnTo>
                    <a:pt x="1596887" y="2001059"/>
                  </a:lnTo>
                  <a:lnTo>
                    <a:pt x="1635267" y="1978215"/>
                  </a:lnTo>
                  <a:lnTo>
                    <a:pt x="1672591" y="1953838"/>
                  </a:lnTo>
                  <a:lnTo>
                    <a:pt x="1708816" y="1927970"/>
                  </a:lnTo>
                  <a:lnTo>
                    <a:pt x="1743899" y="1900655"/>
                  </a:lnTo>
                  <a:lnTo>
                    <a:pt x="1777796" y="1871937"/>
                  </a:lnTo>
                  <a:lnTo>
                    <a:pt x="1810464" y="1841858"/>
                  </a:lnTo>
                  <a:lnTo>
                    <a:pt x="1841858" y="1810464"/>
                  </a:lnTo>
                  <a:lnTo>
                    <a:pt x="1871937" y="1777796"/>
                  </a:lnTo>
                  <a:lnTo>
                    <a:pt x="1900655" y="1743899"/>
                  </a:lnTo>
                  <a:lnTo>
                    <a:pt x="1927970" y="1708816"/>
                  </a:lnTo>
                  <a:lnTo>
                    <a:pt x="1953838" y="1672591"/>
                  </a:lnTo>
                  <a:lnTo>
                    <a:pt x="1978215" y="1635267"/>
                  </a:lnTo>
                  <a:lnTo>
                    <a:pt x="2001059" y="1596887"/>
                  </a:lnTo>
                  <a:lnTo>
                    <a:pt x="2022325" y="1557496"/>
                  </a:lnTo>
                  <a:lnTo>
                    <a:pt x="2041970" y="1517136"/>
                  </a:lnTo>
                  <a:lnTo>
                    <a:pt x="2059950" y="1475851"/>
                  </a:lnTo>
                  <a:lnTo>
                    <a:pt x="2076223" y="1433685"/>
                  </a:lnTo>
                  <a:lnTo>
                    <a:pt x="2090744" y="1390681"/>
                  </a:lnTo>
                  <a:lnTo>
                    <a:pt x="2103470" y="1346883"/>
                  </a:lnTo>
                  <a:lnTo>
                    <a:pt x="2114358" y="1302334"/>
                  </a:lnTo>
                  <a:lnTo>
                    <a:pt x="2123363" y="1257077"/>
                  </a:lnTo>
                  <a:lnTo>
                    <a:pt x="2130443" y="1211157"/>
                  </a:lnTo>
                  <a:lnTo>
                    <a:pt x="2135554" y="1164616"/>
                  </a:lnTo>
                  <a:lnTo>
                    <a:pt x="2138653" y="1117498"/>
                  </a:lnTo>
                  <a:lnTo>
                    <a:pt x="2139696" y="1069848"/>
                  </a:lnTo>
                  <a:lnTo>
                    <a:pt x="2138653" y="1022197"/>
                  </a:lnTo>
                  <a:lnTo>
                    <a:pt x="2135554" y="975079"/>
                  </a:lnTo>
                  <a:lnTo>
                    <a:pt x="2130443" y="928538"/>
                  </a:lnTo>
                  <a:lnTo>
                    <a:pt x="2123363" y="882618"/>
                  </a:lnTo>
                  <a:lnTo>
                    <a:pt x="2114358" y="837361"/>
                  </a:lnTo>
                  <a:lnTo>
                    <a:pt x="2103470" y="792812"/>
                  </a:lnTo>
                  <a:lnTo>
                    <a:pt x="2090744" y="749014"/>
                  </a:lnTo>
                  <a:lnTo>
                    <a:pt x="2076223" y="706010"/>
                  </a:lnTo>
                  <a:lnTo>
                    <a:pt x="2059950" y="663844"/>
                  </a:lnTo>
                  <a:lnTo>
                    <a:pt x="2041970" y="622559"/>
                  </a:lnTo>
                  <a:lnTo>
                    <a:pt x="2022325" y="582199"/>
                  </a:lnTo>
                  <a:lnTo>
                    <a:pt x="2001059" y="542808"/>
                  </a:lnTo>
                  <a:lnTo>
                    <a:pt x="1978215" y="504428"/>
                  </a:lnTo>
                  <a:lnTo>
                    <a:pt x="1953838" y="467104"/>
                  </a:lnTo>
                  <a:lnTo>
                    <a:pt x="1927970" y="430879"/>
                  </a:lnTo>
                  <a:lnTo>
                    <a:pt x="1900655" y="395796"/>
                  </a:lnTo>
                  <a:lnTo>
                    <a:pt x="1871937" y="361899"/>
                  </a:lnTo>
                  <a:lnTo>
                    <a:pt x="1841858" y="329231"/>
                  </a:lnTo>
                  <a:lnTo>
                    <a:pt x="1810464" y="297837"/>
                  </a:lnTo>
                  <a:lnTo>
                    <a:pt x="1777796" y="267758"/>
                  </a:lnTo>
                  <a:lnTo>
                    <a:pt x="1743899" y="239040"/>
                  </a:lnTo>
                  <a:lnTo>
                    <a:pt x="1708816" y="211725"/>
                  </a:lnTo>
                  <a:lnTo>
                    <a:pt x="1672591" y="185857"/>
                  </a:lnTo>
                  <a:lnTo>
                    <a:pt x="1635267" y="161480"/>
                  </a:lnTo>
                  <a:lnTo>
                    <a:pt x="1596887" y="138636"/>
                  </a:lnTo>
                  <a:lnTo>
                    <a:pt x="1557496" y="117370"/>
                  </a:lnTo>
                  <a:lnTo>
                    <a:pt x="1517136" y="97725"/>
                  </a:lnTo>
                  <a:lnTo>
                    <a:pt x="1475851" y="79745"/>
                  </a:lnTo>
                  <a:lnTo>
                    <a:pt x="1433685" y="63472"/>
                  </a:lnTo>
                  <a:lnTo>
                    <a:pt x="1390681" y="48951"/>
                  </a:lnTo>
                  <a:lnTo>
                    <a:pt x="1346883" y="36225"/>
                  </a:lnTo>
                  <a:lnTo>
                    <a:pt x="1302334" y="25337"/>
                  </a:lnTo>
                  <a:lnTo>
                    <a:pt x="1257077" y="16332"/>
                  </a:lnTo>
                  <a:lnTo>
                    <a:pt x="1211157" y="9252"/>
                  </a:lnTo>
                  <a:lnTo>
                    <a:pt x="1164616" y="4141"/>
                  </a:lnTo>
                  <a:lnTo>
                    <a:pt x="1117498" y="1042"/>
                  </a:lnTo>
                  <a:lnTo>
                    <a:pt x="1069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6161" y="2359914"/>
              <a:ext cx="2139950" cy="2139950"/>
            </a:xfrm>
            <a:custGeom>
              <a:avLst/>
              <a:gdLst/>
              <a:ahLst/>
              <a:cxnLst/>
              <a:rect l="l" t="t" r="r" b="b"/>
              <a:pathLst>
                <a:path w="2139950" h="2139950">
                  <a:moveTo>
                    <a:pt x="0" y="1069848"/>
                  </a:moveTo>
                  <a:lnTo>
                    <a:pt x="1042" y="1022197"/>
                  </a:lnTo>
                  <a:lnTo>
                    <a:pt x="4141" y="975079"/>
                  </a:lnTo>
                  <a:lnTo>
                    <a:pt x="9252" y="928538"/>
                  </a:lnTo>
                  <a:lnTo>
                    <a:pt x="16332" y="882618"/>
                  </a:lnTo>
                  <a:lnTo>
                    <a:pt x="25337" y="837361"/>
                  </a:lnTo>
                  <a:lnTo>
                    <a:pt x="36225" y="792812"/>
                  </a:lnTo>
                  <a:lnTo>
                    <a:pt x="48951" y="749014"/>
                  </a:lnTo>
                  <a:lnTo>
                    <a:pt x="63472" y="706010"/>
                  </a:lnTo>
                  <a:lnTo>
                    <a:pt x="79745" y="663844"/>
                  </a:lnTo>
                  <a:lnTo>
                    <a:pt x="97725" y="622559"/>
                  </a:lnTo>
                  <a:lnTo>
                    <a:pt x="117370" y="582199"/>
                  </a:lnTo>
                  <a:lnTo>
                    <a:pt x="138636" y="542808"/>
                  </a:lnTo>
                  <a:lnTo>
                    <a:pt x="161480" y="504428"/>
                  </a:lnTo>
                  <a:lnTo>
                    <a:pt x="185857" y="467104"/>
                  </a:lnTo>
                  <a:lnTo>
                    <a:pt x="211725" y="430879"/>
                  </a:lnTo>
                  <a:lnTo>
                    <a:pt x="239040" y="395796"/>
                  </a:lnTo>
                  <a:lnTo>
                    <a:pt x="267758" y="361899"/>
                  </a:lnTo>
                  <a:lnTo>
                    <a:pt x="297837" y="329231"/>
                  </a:lnTo>
                  <a:lnTo>
                    <a:pt x="329231" y="297837"/>
                  </a:lnTo>
                  <a:lnTo>
                    <a:pt x="361899" y="267758"/>
                  </a:lnTo>
                  <a:lnTo>
                    <a:pt x="395796" y="239040"/>
                  </a:lnTo>
                  <a:lnTo>
                    <a:pt x="430879" y="211725"/>
                  </a:lnTo>
                  <a:lnTo>
                    <a:pt x="467104" y="185857"/>
                  </a:lnTo>
                  <a:lnTo>
                    <a:pt x="504428" y="161480"/>
                  </a:lnTo>
                  <a:lnTo>
                    <a:pt x="542808" y="138636"/>
                  </a:lnTo>
                  <a:lnTo>
                    <a:pt x="582199" y="117370"/>
                  </a:lnTo>
                  <a:lnTo>
                    <a:pt x="622559" y="97725"/>
                  </a:lnTo>
                  <a:lnTo>
                    <a:pt x="663844" y="79745"/>
                  </a:lnTo>
                  <a:lnTo>
                    <a:pt x="706010" y="63472"/>
                  </a:lnTo>
                  <a:lnTo>
                    <a:pt x="749014" y="48951"/>
                  </a:lnTo>
                  <a:lnTo>
                    <a:pt x="792812" y="36225"/>
                  </a:lnTo>
                  <a:lnTo>
                    <a:pt x="837361" y="25337"/>
                  </a:lnTo>
                  <a:lnTo>
                    <a:pt x="882618" y="16332"/>
                  </a:lnTo>
                  <a:lnTo>
                    <a:pt x="928538" y="9252"/>
                  </a:lnTo>
                  <a:lnTo>
                    <a:pt x="975079" y="4141"/>
                  </a:lnTo>
                  <a:lnTo>
                    <a:pt x="1022197" y="1042"/>
                  </a:lnTo>
                  <a:lnTo>
                    <a:pt x="1069848" y="0"/>
                  </a:lnTo>
                  <a:lnTo>
                    <a:pt x="1117498" y="1042"/>
                  </a:lnTo>
                  <a:lnTo>
                    <a:pt x="1164616" y="4141"/>
                  </a:lnTo>
                  <a:lnTo>
                    <a:pt x="1211157" y="9252"/>
                  </a:lnTo>
                  <a:lnTo>
                    <a:pt x="1257077" y="16332"/>
                  </a:lnTo>
                  <a:lnTo>
                    <a:pt x="1302334" y="25337"/>
                  </a:lnTo>
                  <a:lnTo>
                    <a:pt x="1346883" y="36225"/>
                  </a:lnTo>
                  <a:lnTo>
                    <a:pt x="1390681" y="48951"/>
                  </a:lnTo>
                  <a:lnTo>
                    <a:pt x="1433685" y="63472"/>
                  </a:lnTo>
                  <a:lnTo>
                    <a:pt x="1475851" y="79745"/>
                  </a:lnTo>
                  <a:lnTo>
                    <a:pt x="1517136" y="97725"/>
                  </a:lnTo>
                  <a:lnTo>
                    <a:pt x="1557496" y="117370"/>
                  </a:lnTo>
                  <a:lnTo>
                    <a:pt x="1596887" y="138636"/>
                  </a:lnTo>
                  <a:lnTo>
                    <a:pt x="1635267" y="161480"/>
                  </a:lnTo>
                  <a:lnTo>
                    <a:pt x="1672591" y="185857"/>
                  </a:lnTo>
                  <a:lnTo>
                    <a:pt x="1708816" y="211725"/>
                  </a:lnTo>
                  <a:lnTo>
                    <a:pt x="1743899" y="239040"/>
                  </a:lnTo>
                  <a:lnTo>
                    <a:pt x="1777796" y="267758"/>
                  </a:lnTo>
                  <a:lnTo>
                    <a:pt x="1810464" y="297837"/>
                  </a:lnTo>
                  <a:lnTo>
                    <a:pt x="1841858" y="329231"/>
                  </a:lnTo>
                  <a:lnTo>
                    <a:pt x="1871937" y="361899"/>
                  </a:lnTo>
                  <a:lnTo>
                    <a:pt x="1900655" y="395796"/>
                  </a:lnTo>
                  <a:lnTo>
                    <a:pt x="1927970" y="430879"/>
                  </a:lnTo>
                  <a:lnTo>
                    <a:pt x="1953838" y="467104"/>
                  </a:lnTo>
                  <a:lnTo>
                    <a:pt x="1978215" y="504428"/>
                  </a:lnTo>
                  <a:lnTo>
                    <a:pt x="2001059" y="542808"/>
                  </a:lnTo>
                  <a:lnTo>
                    <a:pt x="2022325" y="582199"/>
                  </a:lnTo>
                  <a:lnTo>
                    <a:pt x="2041970" y="622559"/>
                  </a:lnTo>
                  <a:lnTo>
                    <a:pt x="2059950" y="663844"/>
                  </a:lnTo>
                  <a:lnTo>
                    <a:pt x="2076223" y="706010"/>
                  </a:lnTo>
                  <a:lnTo>
                    <a:pt x="2090744" y="749014"/>
                  </a:lnTo>
                  <a:lnTo>
                    <a:pt x="2103470" y="792812"/>
                  </a:lnTo>
                  <a:lnTo>
                    <a:pt x="2114358" y="837361"/>
                  </a:lnTo>
                  <a:lnTo>
                    <a:pt x="2123363" y="882618"/>
                  </a:lnTo>
                  <a:lnTo>
                    <a:pt x="2130443" y="928538"/>
                  </a:lnTo>
                  <a:lnTo>
                    <a:pt x="2135554" y="975079"/>
                  </a:lnTo>
                  <a:lnTo>
                    <a:pt x="2138653" y="1022197"/>
                  </a:lnTo>
                  <a:lnTo>
                    <a:pt x="2139696" y="1069848"/>
                  </a:lnTo>
                  <a:lnTo>
                    <a:pt x="2138653" y="1117498"/>
                  </a:lnTo>
                  <a:lnTo>
                    <a:pt x="2135554" y="1164616"/>
                  </a:lnTo>
                  <a:lnTo>
                    <a:pt x="2130443" y="1211157"/>
                  </a:lnTo>
                  <a:lnTo>
                    <a:pt x="2123363" y="1257077"/>
                  </a:lnTo>
                  <a:lnTo>
                    <a:pt x="2114358" y="1302334"/>
                  </a:lnTo>
                  <a:lnTo>
                    <a:pt x="2103470" y="1346883"/>
                  </a:lnTo>
                  <a:lnTo>
                    <a:pt x="2090744" y="1390681"/>
                  </a:lnTo>
                  <a:lnTo>
                    <a:pt x="2076223" y="1433685"/>
                  </a:lnTo>
                  <a:lnTo>
                    <a:pt x="2059950" y="1475851"/>
                  </a:lnTo>
                  <a:lnTo>
                    <a:pt x="2041970" y="1517136"/>
                  </a:lnTo>
                  <a:lnTo>
                    <a:pt x="2022325" y="1557496"/>
                  </a:lnTo>
                  <a:lnTo>
                    <a:pt x="2001059" y="1596887"/>
                  </a:lnTo>
                  <a:lnTo>
                    <a:pt x="1978215" y="1635267"/>
                  </a:lnTo>
                  <a:lnTo>
                    <a:pt x="1953838" y="1672591"/>
                  </a:lnTo>
                  <a:lnTo>
                    <a:pt x="1927970" y="1708816"/>
                  </a:lnTo>
                  <a:lnTo>
                    <a:pt x="1900655" y="1743899"/>
                  </a:lnTo>
                  <a:lnTo>
                    <a:pt x="1871937" y="1777796"/>
                  </a:lnTo>
                  <a:lnTo>
                    <a:pt x="1841858" y="1810464"/>
                  </a:lnTo>
                  <a:lnTo>
                    <a:pt x="1810464" y="1841858"/>
                  </a:lnTo>
                  <a:lnTo>
                    <a:pt x="1777796" y="1871937"/>
                  </a:lnTo>
                  <a:lnTo>
                    <a:pt x="1743899" y="1900655"/>
                  </a:lnTo>
                  <a:lnTo>
                    <a:pt x="1708816" y="1927970"/>
                  </a:lnTo>
                  <a:lnTo>
                    <a:pt x="1672591" y="1953838"/>
                  </a:lnTo>
                  <a:lnTo>
                    <a:pt x="1635267" y="1978215"/>
                  </a:lnTo>
                  <a:lnTo>
                    <a:pt x="1596887" y="2001059"/>
                  </a:lnTo>
                  <a:lnTo>
                    <a:pt x="1557496" y="2022325"/>
                  </a:lnTo>
                  <a:lnTo>
                    <a:pt x="1517136" y="2041970"/>
                  </a:lnTo>
                  <a:lnTo>
                    <a:pt x="1475851" y="2059950"/>
                  </a:lnTo>
                  <a:lnTo>
                    <a:pt x="1433685" y="2076223"/>
                  </a:lnTo>
                  <a:lnTo>
                    <a:pt x="1390681" y="2090744"/>
                  </a:lnTo>
                  <a:lnTo>
                    <a:pt x="1346883" y="2103470"/>
                  </a:lnTo>
                  <a:lnTo>
                    <a:pt x="1302334" y="2114358"/>
                  </a:lnTo>
                  <a:lnTo>
                    <a:pt x="1257077" y="2123363"/>
                  </a:lnTo>
                  <a:lnTo>
                    <a:pt x="1211157" y="2130443"/>
                  </a:lnTo>
                  <a:lnTo>
                    <a:pt x="1164616" y="2135554"/>
                  </a:lnTo>
                  <a:lnTo>
                    <a:pt x="1117498" y="2138653"/>
                  </a:lnTo>
                  <a:lnTo>
                    <a:pt x="1069848" y="2139696"/>
                  </a:lnTo>
                  <a:lnTo>
                    <a:pt x="1022197" y="2138653"/>
                  </a:lnTo>
                  <a:lnTo>
                    <a:pt x="975079" y="2135554"/>
                  </a:lnTo>
                  <a:lnTo>
                    <a:pt x="928538" y="2130443"/>
                  </a:lnTo>
                  <a:lnTo>
                    <a:pt x="882618" y="2123363"/>
                  </a:lnTo>
                  <a:lnTo>
                    <a:pt x="837361" y="2114358"/>
                  </a:lnTo>
                  <a:lnTo>
                    <a:pt x="792812" y="2103470"/>
                  </a:lnTo>
                  <a:lnTo>
                    <a:pt x="749014" y="2090744"/>
                  </a:lnTo>
                  <a:lnTo>
                    <a:pt x="706010" y="2076223"/>
                  </a:lnTo>
                  <a:lnTo>
                    <a:pt x="663844" y="2059950"/>
                  </a:lnTo>
                  <a:lnTo>
                    <a:pt x="622559" y="2041970"/>
                  </a:lnTo>
                  <a:lnTo>
                    <a:pt x="582199" y="2022325"/>
                  </a:lnTo>
                  <a:lnTo>
                    <a:pt x="542808" y="2001059"/>
                  </a:lnTo>
                  <a:lnTo>
                    <a:pt x="504428" y="1978215"/>
                  </a:lnTo>
                  <a:lnTo>
                    <a:pt x="467104" y="1953838"/>
                  </a:lnTo>
                  <a:lnTo>
                    <a:pt x="430879" y="1927970"/>
                  </a:lnTo>
                  <a:lnTo>
                    <a:pt x="395796" y="1900655"/>
                  </a:lnTo>
                  <a:lnTo>
                    <a:pt x="361899" y="1871937"/>
                  </a:lnTo>
                  <a:lnTo>
                    <a:pt x="329231" y="1841858"/>
                  </a:lnTo>
                  <a:lnTo>
                    <a:pt x="297837" y="1810464"/>
                  </a:lnTo>
                  <a:lnTo>
                    <a:pt x="267758" y="1777796"/>
                  </a:lnTo>
                  <a:lnTo>
                    <a:pt x="239040" y="1743899"/>
                  </a:lnTo>
                  <a:lnTo>
                    <a:pt x="211725" y="1708816"/>
                  </a:lnTo>
                  <a:lnTo>
                    <a:pt x="185857" y="1672591"/>
                  </a:lnTo>
                  <a:lnTo>
                    <a:pt x="161480" y="1635267"/>
                  </a:lnTo>
                  <a:lnTo>
                    <a:pt x="138636" y="1596887"/>
                  </a:lnTo>
                  <a:lnTo>
                    <a:pt x="117370" y="1557496"/>
                  </a:lnTo>
                  <a:lnTo>
                    <a:pt x="97725" y="1517136"/>
                  </a:lnTo>
                  <a:lnTo>
                    <a:pt x="79745" y="1475851"/>
                  </a:lnTo>
                  <a:lnTo>
                    <a:pt x="63472" y="1433685"/>
                  </a:lnTo>
                  <a:lnTo>
                    <a:pt x="48951" y="1390681"/>
                  </a:lnTo>
                  <a:lnTo>
                    <a:pt x="36225" y="1346883"/>
                  </a:lnTo>
                  <a:lnTo>
                    <a:pt x="25337" y="1302334"/>
                  </a:lnTo>
                  <a:lnTo>
                    <a:pt x="16332" y="1257077"/>
                  </a:lnTo>
                  <a:lnTo>
                    <a:pt x="9252" y="1211157"/>
                  </a:lnTo>
                  <a:lnTo>
                    <a:pt x="4141" y="1164616"/>
                  </a:lnTo>
                  <a:lnTo>
                    <a:pt x="1042" y="1117498"/>
                  </a:lnTo>
                  <a:lnTo>
                    <a:pt x="0" y="1069848"/>
                  </a:lnTo>
                  <a:close/>
                </a:path>
              </a:pathLst>
            </a:custGeom>
            <a:ln w="222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87014" y="3031350"/>
              <a:ext cx="801370" cy="800735"/>
            </a:xfrm>
            <a:custGeom>
              <a:avLst/>
              <a:gdLst/>
              <a:ahLst/>
              <a:cxnLst/>
              <a:rect l="l" t="t" r="r" b="b"/>
              <a:pathLst>
                <a:path w="801370" h="800735">
                  <a:moveTo>
                    <a:pt x="801116" y="730364"/>
                  </a:moveTo>
                  <a:lnTo>
                    <a:pt x="70688" y="730364"/>
                  </a:lnTo>
                  <a:lnTo>
                    <a:pt x="70688" y="0"/>
                  </a:lnTo>
                  <a:lnTo>
                    <a:pt x="0" y="0"/>
                  </a:lnTo>
                  <a:lnTo>
                    <a:pt x="0" y="730364"/>
                  </a:lnTo>
                  <a:lnTo>
                    <a:pt x="0" y="800227"/>
                  </a:lnTo>
                  <a:lnTo>
                    <a:pt x="801116" y="800227"/>
                  </a:lnTo>
                  <a:lnTo>
                    <a:pt x="801116" y="73036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87017" y="3030850"/>
              <a:ext cx="801370" cy="801370"/>
            </a:xfrm>
            <a:custGeom>
              <a:avLst/>
              <a:gdLst/>
              <a:ahLst/>
              <a:cxnLst/>
              <a:rect l="l" t="t" r="r" b="b"/>
              <a:pathLst>
                <a:path w="801370" h="801370">
                  <a:moveTo>
                    <a:pt x="70686" y="0"/>
                  </a:moveTo>
                  <a:lnTo>
                    <a:pt x="0" y="0"/>
                  </a:lnTo>
                  <a:lnTo>
                    <a:pt x="0" y="801347"/>
                  </a:lnTo>
                  <a:lnTo>
                    <a:pt x="801114" y="801347"/>
                  </a:lnTo>
                  <a:lnTo>
                    <a:pt x="801114" y="730640"/>
                  </a:lnTo>
                  <a:lnTo>
                    <a:pt x="70686" y="730640"/>
                  </a:lnTo>
                  <a:lnTo>
                    <a:pt x="70686" y="0"/>
                  </a:lnTo>
                  <a:close/>
                </a:path>
              </a:pathLst>
            </a:custGeom>
            <a:ln w="1374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28391" y="3278325"/>
              <a:ext cx="130175" cy="412750"/>
            </a:xfrm>
            <a:custGeom>
              <a:avLst/>
              <a:gdLst/>
              <a:ahLst/>
              <a:cxnLst/>
              <a:rect l="l" t="t" r="r" b="b"/>
              <a:pathLst>
                <a:path w="130175" h="412750">
                  <a:moveTo>
                    <a:pt x="129592" y="0"/>
                  </a:moveTo>
                  <a:lnTo>
                    <a:pt x="0" y="0"/>
                  </a:lnTo>
                  <a:lnTo>
                    <a:pt x="0" y="412458"/>
                  </a:lnTo>
                  <a:lnTo>
                    <a:pt x="129592" y="412458"/>
                  </a:lnTo>
                  <a:lnTo>
                    <a:pt x="1295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28391" y="3278325"/>
              <a:ext cx="130175" cy="412750"/>
            </a:xfrm>
            <a:custGeom>
              <a:avLst/>
              <a:gdLst/>
              <a:ahLst/>
              <a:cxnLst/>
              <a:rect l="l" t="t" r="r" b="b"/>
              <a:pathLst>
                <a:path w="130175" h="412750">
                  <a:moveTo>
                    <a:pt x="0" y="412458"/>
                  </a:moveTo>
                  <a:lnTo>
                    <a:pt x="129592" y="412458"/>
                  </a:lnTo>
                  <a:lnTo>
                    <a:pt x="129592" y="0"/>
                  </a:lnTo>
                  <a:lnTo>
                    <a:pt x="0" y="0"/>
                  </a:lnTo>
                  <a:lnTo>
                    <a:pt x="0" y="412458"/>
                  </a:lnTo>
                  <a:close/>
                </a:path>
              </a:pathLst>
            </a:custGeom>
            <a:ln w="137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05107" y="3030850"/>
              <a:ext cx="130175" cy="660400"/>
            </a:xfrm>
            <a:custGeom>
              <a:avLst/>
              <a:gdLst/>
              <a:ahLst/>
              <a:cxnLst/>
              <a:rect l="l" t="t" r="r" b="b"/>
              <a:pathLst>
                <a:path w="130175" h="660400">
                  <a:moveTo>
                    <a:pt x="129592" y="0"/>
                  </a:moveTo>
                  <a:lnTo>
                    <a:pt x="0" y="0"/>
                  </a:lnTo>
                  <a:lnTo>
                    <a:pt x="0" y="659933"/>
                  </a:lnTo>
                  <a:lnTo>
                    <a:pt x="129592" y="659933"/>
                  </a:lnTo>
                  <a:lnTo>
                    <a:pt x="1295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05107" y="3030850"/>
              <a:ext cx="130175" cy="660400"/>
            </a:xfrm>
            <a:custGeom>
              <a:avLst/>
              <a:gdLst/>
              <a:ahLst/>
              <a:cxnLst/>
              <a:rect l="l" t="t" r="r" b="b"/>
              <a:pathLst>
                <a:path w="130175" h="660400">
                  <a:moveTo>
                    <a:pt x="0" y="659933"/>
                  </a:moveTo>
                  <a:lnTo>
                    <a:pt x="129592" y="659933"/>
                  </a:lnTo>
                  <a:lnTo>
                    <a:pt x="129592" y="0"/>
                  </a:lnTo>
                  <a:lnTo>
                    <a:pt x="0" y="0"/>
                  </a:lnTo>
                  <a:lnTo>
                    <a:pt x="0" y="659933"/>
                  </a:lnTo>
                  <a:close/>
                </a:path>
              </a:pathLst>
            </a:custGeom>
            <a:ln w="137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81823" y="3278325"/>
              <a:ext cx="130175" cy="412750"/>
            </a:xfrm>
            <a:custGeom>
              <a:avLst/>
              <a:gdLst/>
              <a:ahLst/>
              <a:cxnLst/>
              <a:rect l="l" t="t" r="r" b="b"/>
              <a:pathLst>
                <a:path w="130175" h="412750">
                  <a:moveTo>
                    <a:pt x="129592" y="0"/>
                  </a:moveTo>
                  <a:lnTo>
                    <a:pt x="0" y="0"/>
                  </a:lnTo>
                  <a:lnTo>
                    <a:pt x="0" y="412458"/>
                  </a:lnTo>
                  <a:lnTo>
                    <a:pt x="129592" y="412458"/>
                  </a:lnTo>
                  <a:lnTo>
                    <a:pt x="1295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81823" y="3278325"/>
              <a:ext cx="130175" cy="412750"/>
            </a:xfrm>
            <a:custGeom>
              <a:avLst/>
              <a:gdLst/>
              <a:ahLst/>
              <a:cxnLst/>
              <a:rect l="l" t="t" r="r" b="b"/>
              <a:pathLst>
                <a:path w="130175" h="412750">
                  <a:moveTo>
                    <a:pt x="0" y="412458"/>
                  </a:moveTo>
                  <a:lnTo>
                    <a:pt x="129592" y="412458"/>
                  </a:lnTo>
                  <a:lnTo>
                    <a:pt x="129592" y="0"/>
                  </a:lnTo>
                  <a:lnTo>
                    <a:pt x="0" y="0"/>
                  </a:lnTo>
                  <a:lnTo>
                    <a:pt x="0" y="412458"/>
                  </a:lnTo>
                  <a:close/>
                </a:path>
              </a:pathLst>
            </a:custGeom>
            <a:ln w="137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58540" y="3478662"/>
              <a:ext cx="130175" cy="212725"/>
            </a:xfrm>
            <a:custGeom>
              <a:avLst/>
              <a:gdLst/>
              <a:ahLst/>
              <a:cxnLst/>
              <a:rect l="l" t="t" r="r" b="b"/>
              <a:pathLst>
                <a:path w="130175" h="212725">
                  <a:moveTo>
                    <a:pt x="129592" y="0"/>
                  </a:moveTo>
                  <a:lnTo>
                    <a:pt x="0" y="0"/>
                  </a:lnTo>
                  <a:lnTo>
                    <a:pt x="0" y="212121"/>
                  </a:lnTo>
                  <a:lnTo>
                    <a:pt x="129592" y="212121"/>
                  </a:lnTo>
                  <a:lnTo>
                    <a:pt x="1295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58540" y="3478662"/>
              <a:ext cx="130175" cy="212725"/>
            </a:xfrm>
            <a:custGeom>
              <a:avLst/>
              <a:gdLst/>
              <a:ahLst/>
              <a:cxnLst/>
              <a:rect l="l" t="t" r="r" b="b"/>
              <a:pathLst>
                <a:path w="130175" h="212725">
                  <a:moveTo>
                    <a:pt x="0" y="212121"/>
                  </a:moveTo>
                  <a:lnTo>
                    <a:pt x="129592" y="212121"/>
                  </a:lnTo>
                  <a:lnTo>
                    <a:pt x="129592" y="0"/>
                  </a:lnTo>
                  <a:lnTo>
                    <a:pt x="0" y="0"/>
                  </a:lnTo>
                  <a:lnTo>
                    <a:pt x="0" y="212121"/>
                  </a:lnTo>
                  <a:close/>
                </a:path>
              </a:pathLst>
            </a:custGeom>
            <a:ln w="1374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2A2CB2-BEB1-469B-B782-DF25B05688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4759" y="643467"/>
            <a:ext cx="944248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182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283D-089B-4B0A-997A-32CAFAD5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297941"/>
            <a:ext cx="10258831" cy="677108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F41EA-0A86-448F-A627-A1FBF417B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13849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Water consumption and Temperature</a:t>
            </a:r>
          </a:p>
          <a:p>
            <a:pPr marL="342900" indent="-342900">
              <a:buAutoNum type="arabicPeriod"/>
            </a:pPr>
            <a:r>
              <a:rPr lang="en-US" dirty="0"/>
              <a:t>Alcohol consumption and Driving ability</a:t>
            </a:r>
          </a:p>
          <a:p>
            <a:pPr marL="342900" indent="-342900">
              <a:buAutoNum type="arabicPeriod"/>
            </a:pPr>
            <a:r>
              <a:rPr lang="en-US" dirty="0"/>
              <a:t>Study time and grades</a:t>
            </a:r>
          </a:p>
          <a:p>
            <a:pPr marL="342900" indent="-342900">
              <a:buAutoNum type="arabicPeriod"/>
            </a:pPr>
            <a:r>
              <a:rPr lang="en-US" dirty="0"/>
              <a:t>Price and Quantity Demanded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D5D31-008E-48B1-8093-DC03BBA76930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11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814E57-AF5D-4309-B0F4-7D57B7B549C9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2"/>
          <a:srcRect l="513" t="27563"/>
          <a:stretch/>
        </p:blipFill>
        <p:spPr>
          <a:xfrm>
            <a:off x="1981200" y="2179020"/>
            <a:ext cx="8272311" cy="4035512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818B6-343B-45FF-87B7-E014F47DF2ED}"/>
              </a:ext>
            </a:extLst>
          </p:cNvPr>
          <p:cNvSpPr txBox="1"/>
          <p:nvPr/>
        </p:nvSpPr>
        <p:spPr>
          <a:xfrm>
            <a:off x="3981454" y="1020756"/>
            <a:ext cx="5580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Types of Correlation – Type II</a:t>
            </a:r>
          </a:p>
        </p:txBody>
      </p:sp>
    </p:spTree>
    <p:extLst>
      <p:ext uri="{BB962C8B-B14F-4D97-AF65-F5344CB8AC3E}">
        <p14:creationId xmlns:p14="http://schemas.microsoft.com/office/powerpoint/2010/main" val="416181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4C29E4-73A5-4351-BCE1-B363643393C6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1031394" y="643467"/>
            <a:ext cx="10129211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74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32B522-361C-424D-886C-81E8FC098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42" y="643467"/>
            <a:ext cx="3413714" cy="254321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C0D6FE-543E-403B-B4E1-06ABD561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774" y="643467"/>
            <a:ext cx="3520024" cy="254321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22B6C61-38A6-4079-B5C3-658142F41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482" y="3671316"/>
            <a:ext cx="3405835" cy="2545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D8B8F3-A8DB-4EDA-9228-57DC84556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536" y="3671316"/>
            <a:ext cx="3242500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04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4652F-317D-41F2-B355-ABF488DD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36" y="643467"/>
            <a:ext cx="7452928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22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E680-DE9A-4DDE-99B7-D15AF705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297941"/>
            <a:ext cx="10258831" cy="1354217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3C4852"/>
                </a:solidFill>
                <a:effectLst/>
                <a:latin typeface="AvertaStd"/>
              </a:rPr>
              <a:t>Karl Pearson’s Coefficient Correlation</a:t>
            </a:r>
            <a:br>
              <a:rPr lang="en-US" b="1" i="0" u="none" strike="noStrike" dirty="0">
                <a:solidFill>
                  <a:srgbClr val="3C4852"/>
                </a:solidFill>
                <a:effectLst/>
                <a:latin typeface="AvertaSt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518C-3B2B-4F9D-AA9B-D5425125F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11353800" cy="2492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852"/>
                </a:solidFill>
                <a:effectLst/>
                <a:latin typeface="AvertaStd"/>
              </a:rPr>
              <a:t>Karl Pearson’s Coefficient of Correlation is a mathematical approach in which the numerical expression determines the range and the direction of the relationship between two linearly related variables.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852"/>
                </a:solidFill>
                <a:effectLst/>
                <a:latin typeface="AvertaStd"/>
              </a:rPr>
              <a:t>Karl Pearson’s Coefficient is a quantitative method often used in statistics.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852"/>
                </a:solidFill>
                <a:effectLst/>
                <a:latin typeface="AvertaStd"/>
              </a:rPr>
              <a:t>It is also known as Pearson’s Coefficient of Correlation and </a:t>
            </a:r>
            <a:r>
              <a:rPr lang="en-US" dirty="0">
                <a:solidFill>
                  <a:srgbClr val="3C4852"/>
                </a:solidFill>
                <a:latin typeface="AvertaStd"/>
              </a:rPr>
              <a:t>I</a:t>
            </a:r>
            <a:r>
              <a:rPr lang="en-US" b="0" i="0" dirty="0">
                <a:solidFill>
                  <a:srgbClr val="3C4852"/>
                </a:solidFill>
                <a:effectLst/>
                <a:latin typeface="AvertaStd"/>
              </a:rPr>
              <a:t>t is a widely accepted and widely used method.</a:t>
            </a:r>
          </a:p>
          <a:p>
            <a:endParaRPr lang="en-US" dirty="0">
              <a:solidFill>
                <a:srgbClr val="3C4852"/>
              </a:solidFill>
              <a:latin typeface="AvertaStd"/>
            </a:endParaRPr>
          </a:p>
          <a:p>
            <a:pPr algn="l" rtl="0"/>
            <a:endParaRPr lang="en-US" b="0" i="0" u="none" strike="noStrike" dirty="0">
              <a:solidFill>
                <a:srgbClr val="3C4852"/>
              </a:solidFill>
              <a:effectLst/>
              <a:latin typeface="AvertaStd"/>
            </a:endParaRPr>
          </a:p>
          <a:p>
            <a:pPr algn="l" rtl="0"/>
            <a:endParaRPr lang="en-US" dirty="0">
              <a:solidFill>
                <a:srgbClr val="3C4852"/>
              </a:solidFill>
              <a:latin typeface="AvertaStd"/>
            </a:endParaRPr>
          </a:p>
          <a:p>
            <a:pPr algn="l" rtl="0"/>
            <a:endParaRPr lang="en-US" b="0" i="0" u="none" strike="noStrike" dirty="0">
              <a:solidFill>
                <a:srgbClr val="3C4852"/>
              </a:solidFill>
              <a:effectLst/>
              <a:latin typeface="AvertaSt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1224C-E1E0-4D68-9C5A-302EC1DD5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05200"/>
            <a:ext cx="6905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11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2080" y="389966"/>
            <a:ext cx="78492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Correlation</a:t>
            </a:r>
            <a:r>
              <a:rPr spc="-180" dirty="0"/>
              <a:t> </a:t>
            </a:r>
            <a:r>
              <a:rPr spc="-70" dirty="0"/>
              <a:t>Analysis</a:t>
            </a:r>
            <a:r>
              <a:rPr spc="-180" dirty="0"/>
              <a:t> </a:t>
            </a:r>
            <a:r>
              <a:rPr spc="-60" dirty="0"/>
              <a:t>(Numeric</a:t>
            </a:r>
            <a:r>
              <a:rPr spc="-170" dirty="0"/>
              <a:t> </a:t>
            </a:r>
            <a:r>
              <a:rPr spc="-10" dirty="0"/>
              <a:t>Data)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0461" y="1457655"/>
            <a:ext cx="93205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000" spc="-10" dirty="0">
                <a:solidFill>
                  <a:srgbClr val="0D0D0D"/>
                </a:solidFill>
                <a:latin typeface="Carlito"/>
                <a:cs typeface="Carlito"/>
              </a:rPr>
              <a:t>Correlation</a:t>
            </a:r>
            <a:r>
              <a:rPr sz="2000" spc="-8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rlito"/>
                <a:cs typeface="Carlito"/>
              </a:rPr>
              <a:t>coefficient</a:t>
            </a:r>
            <a:r>
              <a:rPr sz="2000" spc="-6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D0D0D"/>
                </a:solidFill>
                <a:latin typeface="Carlito"/>
                <a:cs typeface="Carlito"/>
              </a:rPr>
              <a:t>(also</a:t>
            </a:r>
            <a:r>
              <a:rPr sz="2000" spc="-8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D0D0D"/>
                </a:solidFill>
                <a:latin typeface="Carlito"/>
                <a:cs typeface="Carlito"/>
              </a:rPr>
              <a:t>called</a:t>
            </a:r>
            <a:r>
              <a:rPr sz="2000" spc="-7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000" spc="-25" dirty="0">
                <a:solidFill>
                  <a:srgbClr val="0D0D0D"/>
                </a:solidFill>
                <a:latin typeface="Carlito"/>
                <a:cs typeface="Carlito"/>
              </a:rPr>
              <a:t>Pearson’s</a:t>
            </a:r>
            <a:r>
              <a:rPr sz="2000" spc="-6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D0D0D"/>
                </a:solidFill>
                <a:latin typeface="Carlito"/>
                <a:cs typeface="Carlito"/>
              </a:rPr>
              <a:t>product</a:t>
            </a:r>
            <a:r>
              <a:rPr sz="2000" spc="-75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0D0D0D"/>
                </a:solidFill>
                <a:latin typeface="Carlito"/>
                <a:cs typeface="Carlito"/>
              </a:rPr>
              <a:t>moment</a:t>
            </a:r>
            <a:r>
              <a:rPr sz="2000" spc="-8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Carlito"/>
                <a:cs typeface="Carlito"/>
              </a:rPr>
              <a:t>coefficient</a:t>
            </a:r>
            <a:r>
              <a:rPr lang="en-US" sz="2000" spc="-10" dirty="0">
                <a:solidFill>
                  <a:srgbClr val="0D0D0D"/>
                </a:solidFill>
                <a:latin typeface="Carlito"/>
                <a:cs typeface="Carlito"/>
              </a:rPr>
              <a:t> , ‘r’</a:t>
            </a:r>
            <a:r>
              <a:rPr sz="2000" spc="-10" dirty="0">
                <a:solidFill>
                  <a:srgbClr val="0D0D0D"/>
                </a:solidFill>
                <a:latin typeface="Carlito"/>
                <a:cs typeface="Carlito"/>
              </a:rPr>
              <a:t>)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1400" y="3997814"/>
            <a:ext cx="4156836" cy="2285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1" indent="-285750">
              <a:lnSpc>
                <a:spcPct val="100000"/>
              </a:lnSpc>
              <a:spcBef>
                <a:spcPts val="1230"/>
              </a:spcBef>
              <a:buFont typeface="Arial" panose="020B0604020202020204" pitchFamily="34" charset="0"/>
              <a:buChar char="•"/>
              <a:tabLst>
                <a:tab pos="278130" algn="l"/>
                <a:tab pos="8999855" algn="l"/>
              </a:tabLst>
            </a:pP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If</a:t>
            </a:r>
            <a:r>
              <a:rPr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baseline="-20833" dirty="0">
                <a:solidFill>
                  <a:srgbClr val="FF0000"/>
                </a:solidFill>
                <a:latin typeface="Carlito"/>
                <a:cs typeface="Carlito"/>
              </a:rPr>
              <a:t>A,B</a:t>
            </a:r>
            <a:r>
              <a:rPr spc="217" baseline="-20833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&gt;</a:t>
            </a:r>
            <a:r>
              <a:rPr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0,</a:t>
            </a:r>
            <a:r>
              <a:rPr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r>
              <a:rPr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and</a:t>
            </a:r>
            <a:r>
              <a:rPr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B</a:t>
            </a:r>
            <a:r>
              <a:rPr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are</a:t>
            </a:r>
            <a:r>
              <a:rPr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positively</a:t>
            </a:r>
            <a:r>
              <a:rPr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correlated</a:t>
            </a:r>
            <a:r>
              <a:rPr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pc="-45" dirty="0">
                <a:solidFill>
                  <a:srgbClr val="FF0000"/>
                </a:solidFill>
                <a:latin typeface="Carlito"/>
                <a:cs typeface="Carlito"/>
              </a:rPr>
              <a:t>(A’s</a:t>
            </a:r>
            <a:r>
              <a:rPr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values</a:t>
            </a:r>
            <a:r>
              <a:rPr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increase</a:t>
            </a:r>
            <a:r>
              <a:rPr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as</a:t>
            </a:r>
            <a:r>
              <a:rPr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B’s).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	</a:t>
            </a:r>
            <a:r>
              <a:rPr spc="-25" dirty="0">
                <a:solidFill>
                  <a:srgbClr val="FF0000"/>
                </a:solidFill>
                <a:latin typeface="Carlito"/>
                <a:cs typeface="Carlito"/>
              </a:rPr>
              <a:t>The</a:t>
            </a:r>
            <a:r>
              <a:rPr lang="en-US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pc="-30" dirty="0">
                <a:solidFill>
                  <a:srgbClr val="FF0000"/>
                </a:solidFill>
                <a:latin typeface="Carlito"/>
                <a:cs typeface="Carlito"/>
              </a:rPr>
              <a:t>higher,</a:t>
            </a:r>
            <a:r>
              <a:rPr spc="-8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the</a:t>
            </a:r>
            <a:r>
              <a:rPr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stronger</a:t>
            </a:r>
            <a:r>
              <a:rPr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correlation.</a:t>
            </a:r>
            <a:endParaRPr dirty="0">
              <a:solidFill>
                <a:srgbClr val="FF0000"/>
              </a:solidFill>
              <a:latin typeface="Carlito"/>
              <a:cs typeface="Carlito"/>
            </a:endParaRPr>
          </a:p>
          <a:p>
            <a:pPr marL="278130" indent="-227329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78130" algn="l"/>
                <a:tab pos="3062605" algn="l"/>
              </a:tabLst>
            </a:pP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baseline="-20833" dirty="0">
                <a:solidFill>
                  <a:srgbClr val="FF0000"/>
                </a:solidFill>
                <a:latin typeface="Carlito"/>
                <a:cs typeface="Carlito"/>
              </a:rPr>
              <a:t>A,B</a:t>
            </a:r>
            <a:r>
              <a:rPr spc="254" baseline="-20833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=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0:</a:t>
            </a:r>
            <a:r>
              <a:rPr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independent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	</a:t>
            </a:r>
            <a:endParaRPr lang="en-US" dirty="0">
              <a:solidFill>
                <a:srgbClr val="FF0000"/>
              </a:solidFill>
              <a:latin typeface="Carlito"/>
              <a:cs typeface="Carlito"/>
            </a:endParaRPr>
          </a:p>
          <a:p>
            <a:pPr marL="278130" indent="-227329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278130" algn="l"/>
                <a:tab pos="3062605" algn="l"/>
              </a:tabLst>
            </a:pPr>
            <a:r>
              <a:rPr dirty="0" err="1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baseline="-20833" dirty="0" err="1">
                <a:solidFill>
                  <a:srgbClr val="FF0000"/>
                </a:solidFill>
                <a:latin typeface="Carlito"/>
                <a:cs typeface="Carlito"/>
              </a:rPr>
              <a:t>AB</a:t>
            </a:r>
            <a:r>
              <a:rPr spc="247" baseline="-20833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&lt;</a:t>
            </a:r>
            <a:r>
              <a:rPr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0:</a:t>
            </a:r>
            <a:r>
              <a:rPr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negatively</a:t>
            </a:r>
            <a:r>
              <a:rPr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correlated</a:t>
            </a:r>
            <a:endParaRPr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pic>
        <p:nvPicPr>
          <p:cNvPr id="26" name="Picture 168">
            <a:extLst>
              <a:ext uri="{FF2B5EF4-FFF2-40B4-BE49-F238E27FC236}">
                <a16:creationId xmlns:a16="http://schemas.microsoft.com/office/drawing/2014/main" id="{354C0FE7-B47C-FC8C-769C-0EAF7653E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4" y="1996440"/>
            <a:ext cx="5985933" cy="43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831276-E0B7-48A5-3635-72B4A2A4A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981200"/>
            <a:ext cx="4510088" cy="15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47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DF23-5823-3C12-01F5-A293D296C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72" y="297941"/>
            <a:ext cx="10747654" cy="677108"/>
          </a:xfrm>
        </p:spPr>
        <p:txBody>
          <a:bodyPr/>
          <a:lstStyle/>
          <a:p>
            <a:r>
              <a:rPr lang="en-US" dirty="0"/>
              <a:t>Limitation of Correlation Analysis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97604-6959-E901-FFEA-47F85A0A2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172" y="1219200"/>
            <a:ext cx="9372600" cy="738664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Correlation measures the linear relationship between objects!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3EF77-927F-2687-23FB-0A8ABFD0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30" y="1676400"/>
            <a:ext cx="9047470" cy="4734521"/>
          </a:xfrm>
          <a:prstGeom prst="rect">
            <a:avLst/>
          </a:prstGeom>
        </p:spPr>
      </p:pic>
      <p:sp>
        <p:nvSpPr>
          <p:cNvPr id="4" name="AutoShape 2" descr="Lightbox">
            <a:extLst>
              <a:ext uri="{FF2B5EF4-FFF2-40B4-BE49-F238E27FC236}">
                <a16:creationId xmlns:a16="http://schemas.microsoft.com/office/drawing/2014/main" id="{516186ED-2CD1-4574-ACD5-249FAA72D1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75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Lightbox">
            <a:extLst>
              <a:ext uri="{FF2B5EF4-FFF2-40B4-BE49-F238E27FC236}">
                <a16:creationId xmlns:a16="http://schemas.microsoft.com/office/drawing/2014/main" id="{B0CC506D-A95B-4623-B9BD-42887FA80E1F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916939" y="297941"/>
            <a:ext cx="10258831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Question</a:t>
            </a:r>
            <a:endParaRPr lang="en-US" dirty="0"/>
          </a:p>
        </p:txBody>
      </p:sp>
      <p:pic>
        <p:nvPicPr>
          <p:cNvPr id="1032" name="Picture 8" descr="Lightbox">
            <a:extLst>
              <a:ext uri="{FF2B5EF4-FFF2-40B4-BE49-F238E27FC236}">
                <a16:creationId xmlns:a16="http://schemas.microsoft.com/office/drawing/2014/main" id="{2BD87D3D-4FDF-4671-8600-82196FAA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8" y="1447800"/>
            <a:ext cx="298466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44408-27E2-4760-882B-C65047A8A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25" y="2964669"/>
            <a:ext cx="9192847" cy="3664459"/>
          </a:xfrm>
          <a:prstGeom prst="rect">
            <a:avLst/>
          </a:prstGeom>
        </p:spPr>
      </p:pic>
      <p:pic>
        <p:nvPicPr>
          <p:cNvPr id="1034" name="Picture 10" descr="Lightbox">
            <a:extLst>
              <a:ext uri="{FF2B5EF4-FFF2-40B4-BE49-F238E27FC236}">
                <a16:creationId xmlns:a16="http://schemas.microsoft.com/office/drawing/2014/main" id="{09F641DB-CC12-4DA5-B341-A9824CB3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941"/>
            <a:ext cx="6991625" cy="449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943" y="2182444"/>
            <a:ext cx="3077210" cy="23304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50"/>
              </a:spcBef>
            </a:pPr>
            <a:r>
              <a:rPr sz="5400" spc="-20" dirty="0"/>
              <a:t>Data </a:t>
            </a:r>
            <a:r>
              <a:rPr sz="5400" spc="-10" dirty="0"/>
              <a:t>Quality </a:t>
            </a:r>
            <a:r>
              <a:rPr sz="5400" spc="-55" dirty="0"/>
              <a:t>(Measures)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4297927" y="746188"/>
            <a:ext cx="81915" cy="5452745"/>
            <a:chOff x="4297927" y="746188"/>
            <a:chExt cx="81915" cy="5452745"/>
          </a:xfrm>
        </p:grpSpPr>
        <p:sp>
          <p:nvSpPr>
            <p:cNvPr id="4" name="object 4"/>
            <p:cNvSpPr/>
            <p:nvPr/>
          </p:nvSpPr>
          <p:spPr>
            <a:xfrm>
              <a:off x="4312027" y="766699"/>
              <a:ext cx="46355" cy="5410835"/>
            </a:xfrm>
            <a:custGeom>
              <a:avLst/>
              <a:gdLst/>
              <a:ahLst/>
              <a:cxnLst/>
              <a:rect l="l" t="t" r="r" b="b"/>
              <a:pathLst>
                <a:path w="46354" h="5410835">
                  <a:moveTo>
                    <a:pt x="22863" y="0"/>
                  </a:moveTo>
                  <a:lnTo>
                    <a:pt x="19561" y="380"/>
                  </a:lnTo>
                  <a:lnTo>
                    <a:pt x="12322" y="635"/>
                  </a:lnTo>
                  <a:lnTo>
                    <a:pt x="15510" y="70714"/>
                  </a:lnTo>
                  <a:lnTo>
                    <a:pt x="17328" y="136905"/>
                  </a:lnTo>
                  <a:lnTo>
                    <a:pt x="17995" y="199491"/>
                  </a:lnTo>
                  <a:lnTo>
                    <a:pt x="17732" y="258755"/>
                  </a:lnTo>
                  <a:lnTo>
                    <a:pt x="16759" y="314980"/>
                  </a:lnTo>
                  <a:lnTo>
                    <a:pt x="15295" y="368451"/>
                  </a:lnTo>
                  <a:lnTo>
                    <a:pt x="10161" y="515162"/>
                  </a:lnTo>
                  <a:lnTo>
                    <a:pt x="8935" y="560443"/>
                  </a:lnTo>
                  <a:lnTo>
                    <a:pt x="8318" y="604386"/>
                  </a:lnTo>
                  <a:lnTo>
                    <a:pt x="8530" y="647273"/>
                  </a:lnTo>
                  <a:lnTo>
                    <a:pt x="9792" y="689387"/>
                  </a:lnTo>
                  <a:lnTo>
                    <a:pt x="12322" y="731012"/>
                  </a:lnTo>
                  <a:lnTo>
                    <a:pt x="15511" y="777252"/>
                  </a:lnTo>
                  <a:lnTo>
                    <a:pt x="18110" y="826306"/>
                  </a:lnTo>
                  <a:lnTo>
                    <a:pt x="20137" y="877669"/>
                  </a:lnTo>
                  <a:lnTo>
                    <a:pt x="21606" y="930837"/>
                  </a:lnTo>
                  <a:lnTo>
                    <a:pt x="22533" y="985304"/>
                  </a:lnTo>
                  <a:lnTo>
                    <a:pt x="22935" y="1040567"/>
                  </a:lnTo>
                  <a:lnTo>
                    <a:pt x="22825" y="1096121"/>
                  </a:lnTo>
                  <a:lnTo>
                    <a:pt x="22221" y="1151461"/>
                  </a:lnTo>
                  <a:lnTo>
                    <a:pt x="21138" y="1206082"/>
                  </a:lnTo>
                  <a:lnTo>
                    <a:pt x="19590" y="1259479"/>
                  </a:lnTo>
                  <a:lnTo>
                    <a:pt x="17595" y="1311149"/>
                  </a:lnTo>
                  <a:lnTo>
                    <a:pt x="15167" y="1360587"/>
                  </a:lnTo>
                  <a:lnTo>
                    <a:pt x="9011" y="1459459"/>
                  </a:lnTo>
                  <a:lnTo>
                    <a:pt x="6294" y="1509645"/>
                  </a:lnTo>
                  <a:lnTo>
                    <a:pt x="4195" y="1558471"/>
                  </a:lnTo>
                  <a:lnTo>
                    <a:pt x="2736" y="1606564"/>
                  </a:lnTo>
                  <a:lnTo>
                    <a:pt x="1940" y="1654551"/>
                  </a:lnTo>
                  <a:lnTo>
                    <a:pt x="1829" y="1703060"/>
                  </a:lnTo>
                  <a:lnTo>
                    <a:pt x="2424" y="1752716"/>
                  </a:lnTo>
                  <a:lnTo>
                    <a:pt x="3749" y="1804147"/>
                  </a:lnTo>
                  <a:lnTo>
                    <a:pt x="5825" y="1857980"/>
                  </a:lnTo>
                  <a:lnTo>
                    <a:pt x="8676" y="1914841"/>
                  </a:lnTo>
                  <a:lnTo>
                    <a:pt x="12322" y="1975358"/>
                  </a:lnTo>
                  <a:lnTo>
                    <a:pt x="14396" y="2018508"/>
                  </a:lnTo>
                  <a:lnTo>
                    <a:pt x="15187" y="2062010"/>
                  </a:lnTo>
                  <a:lnTo>
                    <a:pt x="14913" y="2105956"/>
                  </a:lnTo>
                  <a:lnTo>
                    <a:pt x="13787" y="2150439"/>
                  </a:lnTo>
                  <a:lnTo>
                    <a:pt x="12026" y="2195552"/>
                  </a:lnTo>
                  <a:lnTo>
                    <a:pt x="5083" y="2335593"/>
                  </a:lnTo>
                  <a:lnTo>
                    <a:pt x="2935" y="2384150"/>
                  </a:lnTo>
                  <a:lnTo>
                    <a:pt x="1227" y="2433800"/>
                  </a:lnTo>
                  <a:lnTo>
                    <a:pt x="177" y="2484636"/>
                  </a:lnTo>
                  <a:lnTo>
                    <a:pt x="0" y="2536749"/>
                  </a:lnTo>
                  <a:lnTo>
                    <a:pt x="910" y="2590233"/>
                  </a:lnTo>
                  <a:lnTo>
                    <a:pt x="3123" y="2645181"/>
                  </a:lnTo>
                  <a:lnTo>
                    <a:pt x="6856" y="2701684"/>
                  </a:lnTo>
                  <a:lnTo>
                    <a:pt x="17655" y="2817594"/>
                  </a:lnTo>
                  <a:lnTo>
                    <a:pt x="21021" y="2873018"/>
                  </a:lnTo>
                  <a:lnTo>
                    <a:pt x="22690" y="2926360"/>
                  </a:lnTo>
                  <a:lnTo>
                    <a:pt x="22931" y="2977870"/>
                  </a:lnTo>
                  <a:lnTo>
                    <a:pt x="22012" y="3027798"/>
                  </a:lnTo>
                  <a:lnTo>
                    <a:pt x="20203" y="3076396"/>
                  </a:lnTo>
                  <a:lnTo>
                    <a:pt x="17772" y="3123914"/>
                  </a:lnTo>
                  <a:lnTo>
                    <a:pt x="9443" y="3262492"/>
                  </a:lnTo>
                  <a:lnTo>
                    <a:pt x="7217" y="3308195"/>
                  </a:lnTo>
                  <a:lnTo>
                    <a:pt x="5715" y="3354071"/>
                  </a:lnTo>
                  <a:lnTo>
                    <a:pt x="5205" y="3400371"/>
                  </a:lnTo>
                  <a:lnTo>
                    <a:pt x="5957" y="3447344"/>
                  </a:lnTo>
                  <a:lnTo>
                    <a:pt x="8240" y="3495242"/>
                  </a:lnTo>
                  <a:lnTo>
                    <a:pt x="17331" y="3602576"/>
                  </a:lnTo>
                  <a:lnTo>
                    <a:pt x="20125" y="3655555"/>
                  </a:lnTo>
                  <a:lnTo>
                    <a:pt x="21078" y="3704219"/>
                  </a:lnTo>
                  <a:lnTo>
                    <a:pt x="20570" y="3749538"/>
                  </a:lnTo>
                  <a:lnTo>
                    <a:pt x="18975" y="3792478"/>
                  </a:lnTo>
                  <a:lnTo>
                    <a:pt x="16671" y="3834007"/>
                  </a:lnTo>
                  <a:lnTo>
                    <a:pt x="11442" y="3916703"/>
                  </a:lnTo>
                  <a:lnTo>
                    <a:pt x="9270" y="3959805"/>
                  </a:lnTo>
                  <a:lnTo>
                    <a:pt x="7895" y="4005367"/>
                  </a:lnTo>
                  <a:lnTo>
                    <a:pt x="7695" y="4054357"/>
                  </a:lnTo>
                  <a:lnTo>
                    <a:pt x="9045" y="4107741"/>
                  </a:lnTo>
                  <a:lnTo>
                    <a:pt x="15918" y="4227764"/>
                  </a:lnTo>
                  <a:lnTo>
                    <a:pt x="18118" y="4287997"/>
                  </a:lnTo>
                  <a:lnTo>
                    <a:pt x="19138" y="4347051"/>
                  </a:lnTo>
                  <a:lnTo>
                    <a:pt x="19196" y="4404790"/>
                  </a:lnTo>
                  <a:lnTo>
                    <a:pt x="18510" y="4461077"/>
                  </a:lnTo>
                  <a:lnTo>
                    <a:pt x="17297" y="4515776"/>
                  </a:lnTo>
                  <a:lnTo>
                    <a:pt x="12672" y="4668984"/>
                  </a:lnTo>
                  <a:lnTo>
                    <a:pt x="11526" y="4715970"/>
                  </a:lnTo>
                  <a:lnTo>
                    <a:pt x="10941" y="4760685"/>
                  </a:lnTo>
                  <a:lnTo>
                    <a:pt x="11134" y="4802995"/>
                  </a:lnTo>
                  <a:lnTo>
                    <a:pt x="13516" y="4887986"/>
                  </a:lnTo>
                  <a:lnTo>
                    <a:pt x="13219" y="4933081"/>
                  </a:lnTo>
                  <a:lnTo>
                    <a:pt x="11848" y="4978520"/>
                  </a:lnTo>
                  <a:lnTo>
                    <a:pt x="7556" y="5072308"/>
                  </a:lnTo>
                  <a:lnTo>
                    <a:pt x="5470" y="5121599"/>
                  </a:lnTo>
                  <a:lnTo>
                    <a:pt x="3979" y="5173114"/>
                  </a:lnTo>
                  <a:lnTo>
                    <a:pt x="3501" y="5227325"/>
                  </a:lnTo>
                  <a:lnTo>
                    <a:pt x="4455" y="5284702"/>
                  </a:lnTo>
                  <a:lnTo>
                    <a:pt x="7256" y="5345715"/>
                  </a:lnTo>
                  <a:lnTo>
                    <a:pt x="12322" y="5410835"/>
                  </a:lnTo>
                  <a:lnTo>
                    <a:pt x="18037" y="5410111"/>
                  </a:lnTo>
                  <a:lnTo>
                    <a:pt x="25149" y="5410149"/>
                  </a:lnTo>
                  <a:lnTo>
                    <a:pt x="30610" y="5410835"/>
                  </a:lnTo>
                  <a:lnTo>
                    <a:pt x="29400" y="5366139"/>
                  </a:lnTo>
                  <a:lnTo>
                    <a:pt x="28650" y="5319141"/>
                  </a:lnTo>
                  <a:lnTo>
                    <a:pt x="28300" y="5270163"/>
                  </a:lnTo>
                  <a:lnTo>
                    <a:pt x="28291" y="5219531"/>
                  </a:lnTo>
                  <a:lnTo>
                    <a:pt x="29058" y="5114594"/>
                  </a:lnTo>
                  <a:lnTo>
                    <a:pt x="33348" y="4793725"/>
                  </a:lnTo>
                  <a:lnTo>
                    <a:pt x="33852" y="4693381"/>
                  </a:lnTo>
                  <a:lnTo>
                    <a:pt x="33662" y="4645906"/>
                  </a:lnTo>
                  <a:lnTo>
                    <a:pt x="33098" y="4600660"/>
                  </a:lnTo>
                  <a:lnTo>
                    <a:pt x="32101" y="4557967"/>
                  </a:lnTo>
                  <a:lnTo>
                    <a:pt x="30610" y="4518152"/>
                  </a:lnTo>
                  <a:lnTo>
                    <a:pt x="28492" y="4469684"/>
                  </a:lnTo>
                  <a:lnTo>
                    <a:pt x="26959" y="4428990"/>
                  </a:lnTo>
                  <a:lnTo>
                    <a:pt x="25949" y="4394165"/>
                  </a:lnTo>
                  <a:lnTo>
                    <a:pt x="25398" y="4363307"/>
                  </a:lnTo>
                  <a:lnTo>
                    <a:pt x="25241" y="4334513"/>
                  </a:lnTo>
                  <a:lnTo>
                    <a:pt x="25417" y="4305879"/>
                  </a:lnTo>
                  <a:lnTo>
                    <a:pt x="29054" y="4098512"/>
                  </a:lnTo>
                  <a:lnTo>
                    <a:pt x="30610" y="3950080"/>
                  </a:lnTo>
                  <a:lnTo>
                    <a:pt x="30827" y="3881697"/>
                  </a:lnTo>
                  <a:lnTo>
                    <a:pt x="30501" y="3819105"/>
                  </a:lnTo>
                  <a:lnTo>
                    <a:pt x="29743" y="3761617"/>
                  </a:lnTo>
                  <a:lnTo>
                    <a:pt x="28664" y="3708544"/>
                  </a:lnTo>
                  <a:lnTo>
                    <a:pt x="22283" y="3485330"/>
                  </a:lnTo>
                  <a:lnTo>
                    <a:pt x="21580" y="3444299"/>
                  </a:lnTo>
                  <a:lnTo>
                    <a:pt x="21325" y="3402867"/>
                  </a:lnTo>
                  <a:lnTo>
                    <a:pt x="21627" y="3360346"/>
                  </a:lnTo>
                  <a:lnTo>
                    <a:pt x="22597" y="3316047"/>
                  </a:lnTo>
                  <a:lnTo>
                    <a:pt x="24344" y="3269282"/>
                  </a:lnTo>
                  <a:lnTo>
                    <a:pt x="26979" y="3219363"/>
                  </a:lnTo>
                  <a:lnTo>
                    <a:pt x="35653" y="3094070"/>
                  </a:lnTo>
                  <a:lnTo>
                    <a:pt x="39686" y="3028163"/>
                  </a:lnTo>
                  <a:lnTo>
                    <a:pt x="42737" y="2967267"/>
                  </a:lnTo>
                  <a:lnTo>
                    <a:pt x="44834" y="2910769"/>
                  </a:lnTo>
                  <a:lnTo>
                    <a:pt x="46006" y="2858054"/>
                  </a:lnTo>
                  <a:lnTo>
                    <a:pt x="46279" y="2808509"/>
                  </a:lnTo>
                  <a:lnTo>
                    <a:pt x="45682" y="2761520"/>
                  </a:lnTo>
                  <a:lnTo>
                    <a:pt x="44242" y="2716473"/>
                  </a:lnTo>
                  <a:lnTo>
                    <a:pt x="41987" y="2672754"/>
                  </a:lnTo>
                  <a:lnTo>
                    <a:pt x="38945" y="2629750"/>
                  </a:lnTo>
                  <a:lnTo>
                    <a:pt x="35143" y="2586846"/>
                  </a:lnTo>
                  <a:lnTo>
                    <a:pt x="30610" y="2543429"/>
                  </a:lnTo>
                  <a:lnTo>
                    <a:pt x="26691" y="2501168"/>
                  </a:lnTo>
                  <a:lnTo>
                    <a:pt x="24507" y="2461314"/>
                  </a:lnTo>
                  <a:lnTo>
                    <a:pt x="23752" y="2422622"/>
                  </a:lnTo>
                  <a:lnTo>
                    <a:pt x="24119" y="2383846"/>
                  </a:lnTo>
                  <a:lnTo>
                    <a:pt x="25301" y="2343742"/>
                  </a:lnTo>
                  <a:lnTo>
                    <a:pt x="28882" y="2254570"/>
                  </a:lnTo>
                  <a:lnTo>
                    <a:pt x="30667" y="2203012"/>
                  </a:lnTo>
                  <a:lnTo>
                    <a:pt x="32039" y="2145147"/>
                  </a:lnTo>
                  <a:lnTo>
                    <a:pt x="32692" y="2079729"/>
                  </a:lnTo>
                  <a:lnTo>
                    <a:pt x="32318" y="2005513"/>
                  </a:lnTo>
                  <a:lnTo>
                    <a:pt x="28975" y="1850058"/>
                  </a:lnTo>
                  <a:lnTo>
                    <a:pt x="27969" y="1780187"/>
                  </a:lnTo>
                  <a:lnTo>
                    <a:pt x="27502" y="1711958"/>
                  </a:lnTo>
                  <a:lnTo>
                    <a:pt x="27481" y="1645691"/>
                  </a:lnTo>
                  <a:lnTo>
                    <a:pt x="27816" y="1581700"/>
                  </a:lnTo>
                  <a:lnTo>
                    <a:pt x="28416" y="1520303"/>
                  </a:lnTo>
                  <a:lnTo>
                    <a:pt x="31626" y="1306999"/>
                  </a:lnTo>
                  <a:lnTo>
                    <a:pt x="32439" y="1224154"/>
                  </a:lnTo>
                  <a:lnTo>
                    <a:pt x="32328" y="1189792"/>
                  </a:lnTo>
                  <a:lnTo>
                    <a:pt x="31748" y="1160561"/>
                  </a:lnTo>
                  <a:lnTo>
                    <a:pt x="30610" y="1136777"/>
                  </a:lnTo>
                  <a:lnTo>
                    <a:pt x="29451" y="1103560"/>
                  </a:lnTo>
                  <a:lnTo>
                    <a:pt x="29964" y="1066682"/>
                  </a:lnTo>
                  <a:lnTo>
                    <a:pt x="31619" y="1025999"/>
                  </a:lnTo>
                  <a:lnTo>
                    <a:pt x="36230" y="932656"/>
                  </a:lnTo>
                  <a:lnTo>
                    <a:pt x="38127" y="879711"/>
                  </a:lnTo>
                  <a:lnTo>
                    <a:pt x="39044" y="822396"/>
                  </a:lnTo>
                  <a:lnTo>
                    <a:pt x="38450" y="760568"/>
                  </a:lnTo>
                  <a:lnTo>
                    <a:pt x="35816" y="694086"/>
                  </a:lnTo>
                  <a:lnTo>
                    <a:pt x="30610" y="622808"/>
                  </a:lnTo>
                  <a:lnTo>
                    <a:pt x="26036" y="564387"/>
                  </a:lnTo>
                  <a:lnTo>
                    <a:pt x="23237" y="511192"/>
                  </a:lnTo>
                  <a:lnTo>
                    <a:pt x="21931" y="462014"/>
                  </a:lnTo>
                  <a:lnTo>
                    <a:pt x="21833" y="415642"/>
                  </a:lnTo>
                  <a:lnTo>
                    <a:pt x="22662" y="370869"/>
                  </a:lnTo>
                  <a:lnTo>
                    <a:pt x="24133" y="326485"/>
                  </a:lnTo>
                  <a:lnTo>
                    <a:pt x="27873" y="234046"/>
                  </a:lnTo>
                  <a:lnTo>
                    <a:pt x="29575" y="183574"/>
                  </a:lnTo>
                  <a:lnTo>
                    <a:pt x="30787" y="128654"/>
                  </a:lnTo>
                  <a:lnTo>
                    <a:pt x="31227" y="68077"/>
                  </a:lnTo>
                  <a:lnTo>
                    <a:pt x="30610" y="635"/>
                  </a:lnTo>
                  <a:lnTo>
                    <a:pt x="228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8565" y="766826"/>
              <a:ext cx="40640" cy="5411470"/>
            </a:xfrm>
            <a:custGeom>
              <a:avLst/>
              <a:gdLst/>
              <a:ahLst/>
              <a:cxnLst/>
              <a:rect l="l" t="t" r="r" b="b"/>
              <a:pathLst>
                <a:path w="40639" h="5411470">
                  <a:moveTo>
                    <a:pt x="24072" y="508"/>
                  </a:moveTo>
                  <a:lnTo>
                    <a:pt x="28649" y="44885"/>
                  </a:lnTo>
                  <a:lnTo>
                    <a:pt x="32218" y="89371"/>
                  </a:lnTo>
                  <a:lnTo>
                    <a:pt x="34810" y="134414"/>
                  </a:lnTo>
                  <a:lnTo>
                    <a:pt x="36455" y="180461"/>
                  </a:lnTo>
                  <a:lnTo>
                    <a:pt x="37185" y="227961"/>
                  </a:lnTo>
                  <a:lnTo>
                    <a:pt x="37031" y="277363"/>
                  </a:lnTo>
                  <a:lnTo>
                    <a:pt x="36022" y="329114"/>
                  </a:lnTo>
                  <a:lnTo>
                    <a:pt x="34192" y="383662"/>
                  </a:lnTo>
                  <a:lnTo>
                    <a:pt x="31569" y="441457"/>
                  </a:lnTo>
                  <a:lnTo>
                    <a:pt x="28185" y="502947"/>
                  </a:lnTo>
                  <a:lnTo>
                    <a:pt x="24072" y="568578"/>
                  </a:lnTo>
                  <a:lnTo>
                    <a:pt x="21148" y="621140"/>
                  </a:lnTo>
                  <a:lnTo>
                    <a:pt x="19293" y="672405"/>
                  </a:lnTo>
                  <a:lnTo>
                    <a:pt x="18354" y="722682"/>
                  </a:lnTo>
                  <a:lnTo>
                    <a:pt x="18174" y="772281"/>
                  </a:lnTo>
                  <a:lnTo>
                    <a:pt x="18599" y="821511"/>
                  </a:lnTo>
                  <a:lnTo>
                    <a:pt x="19473" y="870680"/>
                  </a:lnTo>
                  <a:lnTo>
                    <a:pt x="20643" y="920099"/>
                  </a:lnTo>
                  <a:lnTo>
                    <a:pt x="21953" y="970075"/>
                  </a:lnTo>
                  <a:lnTo>
                    <a:pt x="23247" y="1020918"/>
                  </a:lnTo>
                  <a:lnTo>
                    <a:pt x="24372" y="1072937"/>
                  </a:lnTo>
                  <a:lnTo>
                    <a:pt x="25172" y="1126441"/>
                  </a:lnTo>
                  <a:lnTo>
                    <a:pt x="25492" y="1181740"/>
                  </a:lnTo>
                  <a:lnTo>
                    <a:pt x="25177" y="1239141"/>
                  </a:lnTo>
                  <a:lnTo>
                    <a:pt x="24072" y="1298956"/>
                  </a:lnTo>
                  <a:lnTo>
                    <a:pt x="22617" y="1365600"/>
                  </a:lnTo>
                  <a:lnTo>
                    <a:pt x="21797" y="1424021"/>
                  </a:lnTo>
                  <a:lnTo>
                    <a:pt x="21500" y="1475876"/>
                  </a:lnTo>
                  <a:lnTo>
                    <a:pt x="21617" y="1522828"/>
                  </a:lnTo>
                  <a:lnTo>
                    <a:pt x="22035" y="1566536"/>
                  </a:lnTo>
                  <a:lnTo>
                    <a:pt x="22643" y="1608661"/>
                  </a:lnTo>
                  <a:lnTo>
                    <a:pt x="23331" y="1650862"/>
                  </a:lnTo>
                  <a:lnTo>
                    <a:pt x="23987" y="1694800"/>
                  </a:lnTo>
                  <a:lnTo>
                    <a:pt x="24501" y="1742136"/>
                  </a:lnTo>
                  <a:lnTo>
                    <a:pt x="24760" y="1794529"/>
                  </a:lnTo>
                  <a:lnTo>
                    <a:pt x="24654" y="1853640"/>
                  </a:lnTo>
                  <a:lnTo>
                    <a:pt x="24072" y="1921128"/>
                  </a:lnTo>
                  <a:lnTo>
                    <a:pt x="23731" y="1996679"/>
                  </a:lnTo>
                  <a:lnTo>
                    <a:pt x="24376" y="2066046"/>
                  </a:lnTo>
                  <a:lnTo>
                    <a:pt x="25700" y="2129698"/>
                  </a:lnTo>
                  <a:lnTo>
                    <a:pt x="27398" y="2188101"/>
                  </a:lnTo>
                  <a:lnTo>
                    <a:pt x="29164" y="2241722"/>
                  </a:lnTo>
                  <a:lnTo>
                    <a:pt x="30693" y="2291029"/>
                  </a:lnTo>
                  <a:lnTo>
                    <a:pt x="31678" y="2336489"/>
                  </a:lnTo>
                  <a:lnTo>
                    <a:pt x="31815" y="2378569"/>
                  </a:lnTo>
                  <a:lnTo>
                    <a:pt x="30796" y="2417736"/>
                  </a:lnTo>
                  <a:lnTo>
                    <a:pt x="28317" y="2454457"/>
                  </a:lnTo>
                  <a:lnTo>
                    <a:pt x="24072" y="2489200"/>
                  </a:lnTo>
                  <a:lnTo>
                    <a:pt x="21162" y="2517730"/>
                  </a:lnTo>
                  <a:lnTo>
                    <a:pt x="19913" y="2552994"/>
                  </a:lnTo>
                  <a:lnTo>
                    <a:pt x="20037" y="2594103"/>
                  </a:lnTo>
                  <a:lnTo>
                    <a:pt x="21246" y="2640167"/>
                  </a:lnTo>
                  <a:lnTo>
                    <a:pt x="23254" y="2690297"/>
                  </a:lnTo>
                  <a:lnTo>
                    <a:pt x="25773" y="2743604"/>
                  </a:lnTo>
                  <a:lnTo>
                    <a:pt x="28516" y="2799198"/>
                  </a:lnTo>
                  <a:lnTo>
                    <a:pt x="31197" y="2856190"/>
                  </a:lnTo>
                  <a:lnTo>
                    <a:pt x="33527" y="2913691"/>
                  </a:lnTo>
                  <a:lnTo>
                    <a:pt x="35220" y="2970812"/>
                  </a:lnTo>
                  <a:lnTo>
                    <a:pt x="35988" y="3026662"/>
                  </a:lnTo>
                  <a:lnTo>
                    <a:pt x="35545" y="3080353"/>
                  </a:lnTo>
                  <a:lnTo>
                    <a:pt x="33602" y="3130995"/>
                  </a:lnTo>
                  <a:lnTo>
                    <a:pt x="29874" y="3177700"/>
                  </a:lnTo>
                  <a:lnTo>
                    <a:pt x="24072" y="3219577"/>
                  </a:lnTo>
                  <a:lnTo>
                    <a:pt x="16861" y="3265540"/>
                  </a:lnTo>
                  <a:lnTo>
                    <a:pt x="11173" y="3313013"/>
                  </a:lnTo>
                  <a:lnTo>
                    <a:pt x="6919" y="3361858"/>
                  </a:lnTo>
                  <a:lnTo>
                    <a:pt x="4013" y="3411941"/>
                  </a:lnTo>
                  <a:lnTo>
                    <a:pt x="2367" y="3463124"/>
                  </a:lnTo>
                  <a:lnTo>
                    <a:pt x="1894" y="3515272"/>
                  </a:lnTo>
                  <a:lnTo>
                    <a:pt x="2505" y="3568247"/>
                  </a:lnTo>
                  <a:lnTo>
                    <a:pt x="4115" y="3621914"/>
                  </a:lnTo>
                  <a:lnTo>
                    <a:pt x="6635" y="3676136"/>
                  </a:lnTo>
                  <a:lnTo>
                    <a:pt x="9978" y="3730777"/>
                  </a:lnTo>
                  <a:lnTo>
                    <a:pt x="14057" y="3785701"/>
                  </a:lnTo>
                  <a:lnTo>
                    <a:pt x="18784" y="3840771"/>
                  </a:lnTo>
                  <a:lnTo>
                    <a:pt x="24072" y="3895852"/>
                  </a:lnTo>
                  <a:lnTo>
                    <a:pt x="29112" y="3951227"/>
                  </a:lnTo>
                  <a:lnTo>
                    <a:pt x="33179" y="4007085"/>
                  </a:lnTo>
                  <a:lnTo>
                    <a:pt x="36308" y="4063142"/>
                  </a:lnTo>
                  <a:lnTo>
                    <a:pt x="38537" y="4119113"/>
                  </a:lnTo>
                  <a:lnTo>
                    <a:pt x="39902" y="4174714"/>
                  </a:lnTo>
                  <a:lnTo>
                    <a:pt x="40438" y="4229662"/>
                  </a:lnTo>
                  <a:lnTo>
                    <a:pt x="40183" y="4283671"/>
                  </a:lnTo>
                  <a:lnTo>
                    <a:pt x="39173" y="4336459"/>
                  </a:lnTo>
                  <a:lnTo>
                    <a:pt x="37445" y="4387741"/>
                  </a:lnTo>
                  <a:lnTo>
                    <a:pt x="35034" y="4437232"/>
                  </a:lnTo>
                  <a:lnTo>
                    <a:pt x="31977" y="4484650"/>
                  </a:lnTo>
                  <a:lnTo>
                    <a:pt x="28311" y="4529709"/>
                  </a:lnTo>
                  <a:lnTo>
                    <a:pt x="24072" y="4572127"/>
                  </a:lnTo>
                  <a:lnTo>
                    <a:pt x="21076" y="4606014"/>
                  </a:lnTo>
                  <a:lnTo>
                    <a:pt x="18926" y="4644600"/>
                  </a:lnTo>
                  <a:lnTo>
                    <a:pt x="17529" y="4687330"/>
                  </a:lnTo>
                  <a:lnTo>
                    <a:pt x="16789" y="4733651"/>
                  </a:lnTo>
                  <a:lnTo>
                    <a:pt x="16613" y="4783010"/>
                  </a:lnTo>
                  <a:lnTo>
                    <a:pt x="16906" y="4834852"/>
                  </a:lnTo>
                  <a:lnTo>
                    <a:pt x="17574" y="4888624"/>
                  </a:lnTo>
                  <a:lnTo>
                    <a:pt x="18522" y="4943773"/>
                  </a:lnTo>
                  <a:lnTo>
                    <a:pt x="19655" y="4999745"/>
                  </a:lnTo>
                  <a:lnTo>
                    <a:pt x="20880" y="5055986"/>
                  </a:lnTo>
                  <a:lnTo>
                    <a:pt x="22102" y="5111942"/>
                  </a:lnTo>
                  <a:lnTo>
                    <a:pt x="23225" y="5167061"/>
                  </a:lnTo>
                  <a:lnTo>
                    <a:pt x="24157" y="5220788"/>
                  </a:lnTo>
                  <a:lnTo>
                    <a:pt x="24802" y="5272569"/>
                  </a:lnTo>
                  <a:lnTo>
                    <a:pt x="25065" y="5321852"/>
                  </a:lnTo>
                  <a:lnTo>
                    <a:pt x="24854" y="5368083"/>
                  </a:lnTo>
                  <a:lnTo>
                    <a:pt x="24072" y="5410708"/>
                  </a:lnTo>
                  <a:lnTo>
                    <a:pt x="17087" y="5411241"/>
                  </a:lnTo>
                  <a:lnTo>
                    <a:pt x="11245" y="5411444"/>
                  </a:lnTo>
                  <a:lnTo>
                    <a:pt x="5784" y="5410708"/>
                  </a:lnTo>
                  <a:lnTo>
                    <a:pt x="8103" y="5342661"/>
                  </a:lnTo>
                  <a:lnTo>
                    <a:pt x="8973" y="5284869"/>
                  </a:lnTo>
                  <a:lnTo>
                    <a:pt x="8724" y="5235008"/>
                  </a:lnTo>
                  <a:lnTo>
                    <a:pt x="7684" y="5190751"/>
                  </a:lnTo>
                  <a:lnTo>
                    <a:pt x="6179" y="5149775"/>
                  </a:lnTo>
                  <a:lnTo>
                    <a:pt x="4539" y="5109756"/>
                  </a:lnTo>
                  <a:lnTo>
                    <a:pt x="3091" y="5068368"/>
                  </a:lnTo>
                  <a:lnTo>
                    <a:pt x="2164" y="5023286"/>
                  </a:lnTo>
                  <a:lnTo>
                    <a:pt x="2085" y="4972187"/>
                  </a:lnTo>
                  <a:lnTo>
                    <a:pt x="3182" y="4912745"/>
                  </a:lnTo>
                  <a:lnTo>
                    <a:pt x="5784" y="4842637"/>
                  </a:lnTo>
                  <a:lnTo>
                    <a:pt x="9107" y="4763564"/>
                  </a:lnTo>
                  <a:lnTo>
                    <a:pt x="11502" y="4693379"/>
                  </a:lnTo>
                  <a:lnTo>
                    <a:pt x="13041" y="4631055"/>
                  </a:lnTo>
                  <a:lnTo>
                    <a:pt x="13794" y="4575565"/>
                  </a:lnTo>
                  <a:lnTo>
                    <a:pt x="13833" y="4525883"/>
                  </a:lnTo>
                  <a:lnTo>
                    <a:pt x="13227" y="4480982"/>
                  </a:lnTo>
                  <a:lnTo>
                    <a:pt x="12049" y="4439837"/>
                  </a:lnTo>
                  <a:lnTo>
                    <a:pt x="10368" y="4401420"/>
                  </a:lnTo>
                  <a:lnTo>
                    <a:pt x="8256" y="4364706"/>
                  </a:lnTo>
                  <a:lnTo>
                    <a:pt x="5784" y="4328668"/>
                  </a:lnTo>
                  <a:lnTo>
                    <a:pt x="4104" y="4298142"/>
                  </a:lnTo>
                  <a:lnTo>
                    <a:pt x="2798" y="4258945"/>
                  </a:lnTo>
                  <a:lnTo>
                    <a:pt x="1839" y="4212411"/>
                  </a:lnTo>
                  <a:lnTo>
                    <a:pt x="1197" y="4159877"/>
                  </a:lnTo>
                  <a:lnTo>
                    <a:pt x="842" y="4102677"/>
                  </a:lnTo>
                  <a:lnTo>
                    <a:pt x="746" y="4042148"/>
                  </a:lnTo>
                  <a:lnTo>
                    <a:pt x="879" y="3979624"/>
                  </a:lnTo>
                  <a:lnTo>
                    <a:pt x="1212" y="3916441"/>
                  </a:lnTo>
                  <a:lnTo>
                    <a:pt x="1716" y="3853935"/>
                  </a:lnTo>
                  <a:lnTo>
                    <a:pt x="2363" y="3793440"/>
                  </a:lnTo>
                  <a:lnTo>
                    <a:pt x="3122" y="3736293"/>
                  </a:lnTo>
                  <a:lnTo>
                    <a:pt x="3965" y="3683829"/>
                  </a:lnTo>
                  <a:lnTo>
                    <a:pt x="4862" y="3637383"/>
                  </a:lnTo>
                  <a:lnTo>
                    <a:pt x="5784" y="3598291"/>
                  </a:lnTo>
                  <a:lnTo>
                    <a:pt x="6420" y="3554362"/>
                  </a:lnTo>
                  <a:lnTo>
                    <a:pt x="6145" y="3511101"/>
                  </a:lnTo>
                  <a:lnTo>
                    <a:pt x="5221" y="3467771"/>
                  </a:lnTo>
                  <a:lnTo>
                    <a:pt x="3909" y="3423635"/>
                  </a:lnTo>
                  <a:lnTo>
                    <a:pt x="2469" y="3377956"/>
                  </a:lnTo>
                  <a:lnTo>
                    <a:pt x="1164" y="3329997"/>
                  </a:lnTo>
                  <a:lnTo>
                    <a:pt x="254" y="3279022"/>
                  </a:lnTo>
                  <a:lnTo>
                    <a:pt x="0" y="3224293"/>
                  </a:lnTo>
                  <a:lnTo>
                    <a:pt x="662" y="3165075"/>
                  </a:lnTo>
                  <a:lnTo>
                    <a:pt x="2504" y="3100629"/>
                  </a:lnTo>
                  <a:lnTo>
                    <a:pt x="5784" y="3030220"/>
                  </a:lnTo>
                  <a:lnTo>
                    <a:pt x="8423" y="2974530"/>
                  </a:lnTo>
                  <a:lnTo>
                    <a:pt x="10023" y="2922634"/>
                  </a:lnTo>
                  <a:lnTo>
                    <a:pt x="10742" y="2873719"/>
                  </a:lnTo>
                  <a:lnTo>
                    <a:pt x="10738" y="2826972"/>
                  </a:lnTo>
                  <a:lnTo>
                    <a:pt x="10170" y="2781580"/>
                  </a:lnTo>
                  <a:lnTo>
                    <a:pt x="9196" y="2736728"/>
                  </a:lnTo>
                  <a:lnTo>
                    <a:pt x="7975" y="2691606"/>
                  </a:lnTo>
                  <a:lnTo>
                    <a:pt x="6664" y="2645398"/>
                  </a:lnTo>
                  <a:lnTo>
                    <a:pt x="5422" y="2597293"/>
                  </a:lnTo>
                  <a:lnTo>
                    <a:pt x="4407" y="2546477"/>
                  </a:lnTo>
                  <a:lnTo>
                    <a:pt x="3777" y="2492137"/>
                  </a:lnTo>
                  <a:lnTo>
                    <a:pt x="3691" y="2433460"/>
                  </a:lnTo>
                  <a:lnTo>
                    <a:pt x="4308" y="2369633"/>
                  </a:lnTo>
                  <a:lnTo>
                    <a:pt x="5784" y="2299843"/>
                  </a:lnTo>
                  <a:lnTo>
                    <a:pt x="7244" y="2234025"/>
                  </a:lnTo>
                  <a:lnTo>
                    <a:pt x="8038" y="2172548"/>
                  </a:lnTo>
                  <a:lnTo>
                    <a:pt x="8271" y="2114856"/>
                  </a:lnTo>
                  <a:lnTo>
                    <a:pt x="8049" y="2060393"/>
                  </a:lnTo>
                  <a:lnTo>
                    <a:pt x="7477" y="2008603"/>
                  </a:lnTo>
                  <a:lnTo>
                    <a:pt x="6662" y="1958930"/>
                  </a:lnTo>
                  <a:lnTo>
                    <a:pt x="5708" y="1910817"/>
                  </a:lnTo>
                  <a:lnTo>
                    <a:pt x="4722" y="1863708"/>
                  </a:lnTo>
                  <a:lnTo>
                    <a:pt x="3809" y="1817048"/>
                  </a:lnTo>
                  <a:lnTo>
                    <a:pt x="3075" y="1770281"/>
                  </a:lnTo>
                  <a:lnTo>
                    <a:pt x="2625" y="1722849"/>
                  </a:lnTo>
                  <a:lnTo>
                    <a:pt x="2565" y="1674198"/>
                  </a:lnTo>
                  <a:lnTo>
                    <a:pt x="3002" y="1623770"/>
                  </a:lnTo>
                  <a:lnTo>
                    <a:pt x="4039" y="1571011"/>
                  </a:lnTo>
                  <a:lnTo>
                    <a:pt x="5784" y="1515364"/>
                  </a:lnTo>
                  <a:lnTo>
                    <a:pt x="8476" y="1446223"/>
                  </a:lnTo>
                  <a:lnTo>
                    <a:pt x="11129" y="1381700"/>
                  </a:lnTo>
                  <a:lnTo>
                    <a:pt x="13606" y="1321351"/>
                  </a:lnTo>
                  <a:lnTo>
                    <a:pt x="15775" y="1264736"/>
                  </a:lnTo>
                  <a:lnTo>
                    <a:pt x="17498" y="1211412"/>
                  </a:lnTo>
                  <a:lnTo>
                    <a:pt x="18643" y="1160938"/>
                  </a:lnTo>
                  <a:lnTo>
                    <a:pt x="19073" y="1112872"/>
                  </a:lnTo>
                  <a:lnTo>
                    <a:pt x="18653" y="1066771"/>
                  </a:lnTo>
                  <a:lnTo>
                    <a:pt x="17250" y="1022195"/>
                  </a:lnTo>
                  <a:lnTo>
                    <a:pt x="14727" y="978700"/>
                  </a:lnTo>
                  <a:lnTo>
                    <a:pt x="10950" y="935846"/>
                  </a:lnTo>
                  <a:lnTo>
                    <a:pt x="5784" y="893190"/>
                  </a:lnTo>
                  <a:lnTo>
                    <a:pt x="2616" y="861472"/>
                  </a:lnTo>
                  <a:lnTo>
                    <a:pt x="855" y="823743"/>
                  </a:lnTo>
                  <a:lnTo>
                    <a:pt x="307" y="780737"/>
                  </a:lnTo>
                  <a:lnTo>
                    <a:pt x="779" y="733186"/>
                  </a:lnTo>
                  <a:lnTo>
                    <a:pt x="2077" y="681823"/>
                  </a:lnTo>
                  <a:lnTo>
                    <a:pt x="4006" y="627379"/>
                  </a:lnTo>
                  <a:lnTo>
                    <a:pt x="6373" y="570589"/>
                  </a:lnTo>
                  <a:lnTo>
                    <a:pt x="8983" y="512184"/>
                  </a:lnTo>
                  <a:lnTo>
                    <a:pt x="11642" y="452897"/>
                  </a:lnTo>
                  <a:lnTo>
                    <a:pt x="14157" y="393461"/>
                  </a:lnTo>
                  <a:lnTo>
                    <a:pt x="16333" y="334608"/>
                  </a:lnTo>
                  <a:lnTo>
                    <a:pt x="17976" y="277071"/>
                  </a:lnTo>
                  <a:lnTo>
                    <a:pt x="18893" y="221583"/>
                  </a:lnTo>
                  <a:lnTo>
                    <a:pt x="18889" y="168875"/>
                  </a:lnTo>
                  <a:lnTo>
                    <a:pt x="17770" y="119681"/>
                  </a:lnTo>
                  <a:lnTo>
                    <a:pt x="15342" y="74734"/>
                  </a:lnTo>
                  <a:lnTo>
                    <a:pt x="11411" y="34765"/>
                  </a:lnTo>
                  <a:lnTo>
                    <a:pt x="5784" y="508"/>
                  </a:lnTo>
                  <a:lnTo>
                    <a:pt x="14801" y="0"/>
                  </a:lnTo>
                  <a:lnTo>
                    <a:pt x="18992" y="635"/>
                  </a:lnTo>
                  <a:lnTo>
                    <a:pt x="24072" y="508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48200" y="1588008"/>
            <a:ext cx="6901180" cy="551815"/>
          </a:xfrm>
          <a:custGeom>
            <a:avLst/>
            <a:gdLst/>
            <a:ahLst/>
            <a:cxnLst/>
            <a:rect l="l" t="t" r="r" b="b"/>
            <a:pathLst>
              <a:path w="6901180" h="551814">
                <a:moveTo>
                  <a:pt x="6808724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7"/>
                </a:lnTo>
                <a:lnTo>
                  <a:pt x="0" y="459739"/>
                </a:lnTo>
                <a:lnTo>
                  <a:pt x="7223" y="495538"/>
                </a:lnTo>
                <a:lnTo>
                  <a:pt x="26924" y="524763"/>
                </a:lnTo>
                <a:lnTo>
                  <a:pt x="56149" y="544464"/>
                </a:lnTo>
                <a:lnTo>
                  <a:pt x="91948" y="551688"/>
                </a:lnTo>
                <a:lnTo>
                  <a:pt x="6808724" y="551688"/>
                </a:lnTo>
                <a:lnTo>
                  <a:pt x="6844522" y="544464"/>
                </a:lnTo>
                <a:lnTo>
                  <a:pt x="6873748" y="524763"/>
                </a:lnTo>
                <a:lnTo>
                  <a:pt x="6893448" y="495538"/>
                </a:lnTo>
                <a:lnTo>
                  <a:pt x="6900672" y="459739"/>
                </a:lnTo>
                <a:lnTo>
                  <a:pt x="6900672" y="91947"/>
                </a:lnTo>
                <a:lnTo>
                  <a:pt x="6893448" y="56149"/>
                </a:lnTo>
                <a:lnTo>
                  <a:pt x="6873748" y="26923"/>
                </a:lnTo>
                <a:lnTo>
                  <a:pt x="6844522" y="7223"/>
                </a:lnTo>
                <a:lnTo>
                  <a:pt x="68087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50434" y="1641094"/>
            <a:ext cx="516128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Accuracy:</a:t>
            </a:r>
            <a:r>
              <a:rPr sz="2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2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wrong,</a:t>
            </a:r>
            <a:r>
              <a:rPr sz="2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accurate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8200" y="2206751"/>
            <a:ext cx="6901180" cy="551815"/>
          </a:xfrm>
          <a:custGeom>
            <a:avLst/>
            <a:gdLst/>
            <a:ahLst/>
            <a:cxnLst/>
            <a:rect l="l" t="t" r="r" b="b"/>
            <a:pathLst>
              <a:path w="6901180" h="551814">
                <a:moveTo>
                  <a:pt x="6808724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39"/>
                </a:lnTo>
                <a:lnTo>
                  <a:pt x="7223" y="495538"/>
                </a:lnTo>
                <a:lnTo>
                  <a:pt x="26924" y="524763"/>
                </a:lnTo>
                <a:lnTo>
                  <a:pt x="56149" y="544464"/>
                </a:lnTo>
                <a:lnTo>
                  <a:pt x="91948" y="551688"/>
                </a:lnTo>
                <a:lnTo>
                  <a:pt x="6808724" y="551688"/>
                </a:lnTo>
                <a:lnTo>
                  <a:pt x="6844522" y="544464"/>
                </a:lnTo>
                <a:lnTo>
                  <a:pt x="6873748" y="524763"/>
                </a:lnTo>
                <a:lnTo>
                  <a:pt x="6893448" y="495538"/>
                </a:lnTo>
                <a:lnTo>
                  <a:pt x="6900672" y="459739"/>
                </a:lnTo>
                <a:lnTo>
                  <a:pt x="6900672" y="91948"/>
                </a:lnTo>
                <a:lnTo>
                  <a:pt x="6893448" y="56149"/>
                </a:lnTo>
                <a:lnTo>
                  <a:pt x="6873748" y="26924"/>
                </a:lnTo>
                <a:lnTo>
                  <a:pt x="6844522" y="7223"/>
                </a:lnTo>
                <a:lnTo>
                  <a:pt x="6808724" y="0"/>
                </a:lnTo>
                <a:close/>
              </a:path>
            </a:pathLst>
          </a:custGeom>
          <a:solidFill>
            <a:srgbClr val="54C3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50434" y="2259330"/>
            <a:ext cx="521589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Completeness: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recorded,</a:t>
            </a:r>
            <a:r>
              <a:rPr sz="2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unavailable,</a:t>
            </a:r>
            <a:r>
              <a:rPr sz="23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8200" y="2823972"/>
            <a:ext cx="6901180" cy="551815"/>
          </a:xfrm>
          <a:custGeom>
            <a:avLst/>
            <a:gdLst/>
            <a:ahLst/>
            <a:cxnLst/>
            <a:rect l="l" t="t" r="r" b="b"/>
            <a:pathLst>
              <a:path w="6901180" h="551814">
                <a:moveTo>
                  <a:pt x="6808724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39"/>
                </a:lnTo>
                <a:lnTo>
                  <a:pt x="7223" y="495538"/>
                </a:lnTo>
                <a:lnTo>
                  <a:pt x="26924" y="524763"/>
                </a:lnTo>
                <a:lnTo>
                  <a:pt x="56149" y="544464"/>
                </a:lnTo>
                <a:lnTo>
                  <a:pt x="91948" y="551688"/>
                </a:lnTo>
                <a:lnTo>
                  <a:pt x="6808724" y="551688"/>
                </a:lnTo>
                <a:lnTo>
                  <a:pt x="6844522" y="544464"/>
                </a:lnTo>
                <a:lnTo>
                  <a:pt x="6873748" y="524763"/>
                </a:lnTo>
                <a:lnTo>
                  <a:pt x="6893448" y="495538"/>
                </a:lnTo>
                <a:lnTo>
                  <a:pt x="6900672" y="459739"/>
                </a:lnTo>
                <a:lnTo>
                  <a:pt x="6900672" y="91948"/>
                </a:lnTo>
                <a:lnTo>
                  <a:pt x="6893448" y="56149"/>
                </a:lnTo>
                <a:lnTo>
                  <a:pt x="6873748" y="26924"/>
                </a:lnTo>
                <a:lnTo>
                  <a:pt x="6844522" y="7223"/>
                </a:lnTo>
                <a:lnTo>
                  <a:pt x="6808724" y="0"/>
                </a:lnTo>
                <a:close/>
              </a:path>
            </a:pathLst>
          </a:custGeom>
          <a:solidFill>
            <a:srgbClr val="50C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50434" y="2877057"/>
            <a:ext cx="650113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Consistency:</a:t>
            </a:r>
            <a:r>
              <a:rPr sz="2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modified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not,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dangling,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8200" y="3442715"/>
            <a:ext cx="6901180" cy="551815"/>
          </a:xfrm>
          <a:custGeom>
            <a:avLst/>
            <a:gdLst/>
            <a:ahLst/>
            <a:cxnLst/>
            <a:rect l="l" t="t" r="r" b="b"/>
            <a:pathLst>
              <a:path w="6901180" h="551814">
                <a:moveTo>
                  <a:pt x="6808724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6808724" y="551688"/>
                </a:lnTo>
                <a:lnTo>
                  <a:pt x="6844522" y="544464"/>
                </a:lnTo>
                <a:lnTo>
                  <a:pt x="6873748" y="524764"/>
                </a:lnTo>
                <a:lnTo>
                  <a:pt x="6893448" y="495538"/>
                </a:lnTo>
                <a:lnTo>
                  <a:pt x="6900672" y="459740"/>
                </a:lnTo>
                <a:lnTo>
                  <a:pt x="6900672" y="91948"/>
                </a:lnTo>
                <a:lnTo>
                  <a:pt x="6893448" y="56149"/>
                </a:lnTo>
                <a:lnTo>
                  <a:pt x="6873748" y="26924"/>
                </a:lnTo>
                <a:lnTo>
                  <a:pt x="6844522" y="7223"/>
                </a:lnTo>
                <a:lnTo>
                  <a:pt x="6808724" y="0"/>
                </a:lnTo>
                <a:close/>
              </a:path>
            </a:pathLst>
          </a:custGeom>
          <a:solidFill>
            <a:srgbClr val="4AC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50434" y="3495294"/>
            <a:ext cx="320230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Timeliness: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timely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update?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48200" y="4059935"/>
            <a:ext cx="6901180" cy="551815"/>
          </a:xfrm>
          <a:custGeom>
            <a:avLst/>
            <a:gdLst/>
            <a:ahLst/>
            <a:cxnLst/>
            <a:rect l="l" t="t" r="r" b="b"/>
            <a:pathLst>
              <a:path w="6901180" h="551814">
                <a:moveTo>
                  <a:pt x="6808724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7"/>
                </a:lnTo>
                <a:lnTo>
                  <a:pt x="0" y="459739"/>
                </a:lnTo>
                <a:lnTo>
                  <a:pt x="7223" y="495538"/>
                </a:lnTo>
                <a:lnTo>
                  <a:pt x="26924" y="524763"/>
                </a:lnTo>
                <a:lnTo>
                  <a:pt x="56149" y="544464"/>
                </a:lnTo>
                <a:lnTo>
                  <a:pt x="91948" y="551688"/>
                </a:lnTo>
                <a:lnTo>
                  <a:pt x="6808724" y="551688"/>
                </a:lnTo>
                <a:lnTo>
                  <a:pt x="6844522" y="544464"/>
                </a:lnTo>
                <a:lnTo>
                  <a:pt x="6873748" y="524763"/>
                </a:lnTo>
                <a:lnTo>
                  <a:pt x="6893448" y="495538"/>
                </a:lnTo>
                <a:lnTo>
                  <a:pt x="6900672" y="459739"/>
                </a:lnTo>
                <a:lnTo>
                  <a:pt x="6900672" y="91947"/>
                </a:lnTo>
                <a:lnTo>
                  <a:pt x="6893448" y="56149"/>
                </a:lnTo>
                <a:lnTo>
                  <a:pt x="6873748" y="26923"/>
                </a:lnTo>
                <a:lnTo>
                  <a:pt x="6844522" y="7223"/>
                </a:lnTo>
                <a:lnTo>
                  <a:pt x="6808724" y="0"/>
                </a:lnTo>
                <a:close/>
              </a:path>
            </a:pathLst>
          </a:custGeom>
          <a:solidFill>
            <a:srgbClr val="49B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50434" y="4112717"/>
            <a:ext cx="57975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Believability: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trustable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3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correct?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48200" y="4677155"/>
            <a:ext cx="6901180" cy="551815"/>
          </a:xfrm>
          <a:custGeom>
            <a:avLst/>
            <a:gdLst/>
            <a:ahLst/>
            <a:cxnLst/>
            <a:rect l="l" t="t" r="r" b="b"/>
            <a:pathLst>
              <a:path w="6901180" h="551814">
                <a:moveTo>
                  <a:pt x="6808724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6808724" y="551688"/>
                </a:lnTo>
                <a:lnTo>
                  <a:pt x="6844522" y="544464"/>
                </a:lnTo>
                <a:lnTo>
                  <a:pt x="6873748" y="524764"/>
                </a:lnTo>
                <a:lnTo>
                  <a:pt x="6893448" y="495538"/>
                </a:lnTo>
                <a:lnTo>
                  <a:pt x="6900672" y="459740"/>
                </a:lnTo>
                <a:lnTo>
                  <a:pt x="6900672" y="91948"/>
                </a:lnTo>
                <a:lnTo>
                  <a:pt x="6893448" y="56149"/>
                </a:lnTo>
                <a:lnTo>
                  <a:pt x="6873748" y="26924"/>
                </a:lnTo>
                <a:lnTo>
                  <a:pt x="6844522" y="7223"/>
                </a:lnTo>
                <a:lnTo>
                  <a:pt x="680872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50434" y="4731258"/>
            <a:ext cx="66719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Interpretability:</a:t>
            </a:r>
            <a:r>
              <a:rPr sz="2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easily</a:t>
            </a:r>
            <a:r>
              <a:rPr sz="2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understood?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9FC59-0EFB-46FE-9720-780A0E22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3399769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 Yourself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D559C9-A38D-4E02-A09B-50073987EC84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302342" y="701186"/>
            <a:ext cx="11525864" cy="207465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898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A63A3-EEBC-4C60-B4B8-96E161C2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75249"/>
            <a:ext cx="10905066" cy="4307500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72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384882"/>
            <a:ext cx="2771775" cy="15900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sz="5400" spc="-20" dirty="0">
                <a:latin typeface="Calibri Light"/>
                <a:cs typeface="Calibri Light"/>
              </a:rPr>
              <a:t>Data </a:t>
            </a:r>
            <a:r>
              <a:rPr sz="5400" spc="-55" dirty="0">
                <a:latin typeface="Calibri Light"/>
                <a:cs typeface="Calibri Light"/>
              </a:rPr>
              <a:t>Reduction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1831" y="1006665"/>
            <a:ext cx="90805" cy="4523105"/>
            <a:chOff x="4741831" y="1006665"/>
            <a:chExt cx="90805" cy="4523105"/>
          </a:xfrm>
        </p:grpSpPr>
        <p:sp>
          <p:nvSpPr>
            <p:cNvPr id="4" name="object 4"/>
            <p:cNvSpPr/>
            <p:nvPr/>
          </p:nvSpPr>
          <p:spPr>
            <a:xfrm>
              <a:off x="4760764" y="1027937"/>
              <a:ext cx="46990" cy="4481830"/>
            </a:xfrm>
            <a:custGeom>
              <a:avLst/>
              <a:gdLst/>
              <a:ahLst/>
              <a:cxnLst/>
              <a:rect l="l" t="t" r="r" b="b"/>
              <a:pathLst>
                <a:path w="46989" h="4481830">
                  <a:moveTo>
                    <a:pt x="21621" y="2201852"/>
                  </a:moveTo>
                  <a:lnTo>
                    <a:pt x="22760" y="2238962"/>
                  </a:lnTo>
                  <a:lnTo>
                    <a:pt x="23733" y="2286077"/>
                  </a:lnTo>
                  <a:lnTo>
                    <a:pt x="24214" y="2334006"/>
                  </a:lnTo>
                  <a:lnTo>
                    <a:pt x="24165" y="2382950"/>
                  </a:lnTo>
                  <a:lnTo>
                    <a:pt x="23550" y="2433113"/>
                  </a:lnTo>
                  <a:lnTo>
                    <a:pt x="22332" y="2484695"/>
                  </a:lnTo>
                  <a:lnTo>
                    <a:pt x="20446" y="2538503"/>
                  </a:lnTo>
                  <a:lnTo>
                    <a:pt x="17939" y="2592927"/>
                  </a:lnTo>
                  <a:lnTo>
                    <a:pt x="14689" y="2649982"/>
                  </a:lnTo>
                  <a:lnTo>
                    <a:pt x="11908" y="2703738"/>
                  </a:lnTo>
                  <a:lnTo>
                    <a:pt x="10148" y="2757589"/>
                  </a:lnTo>
                  <a:lnTo>
                    <a:pt x="9257" y="2811302"/>
                  </a:lnTo>
                  <a:lnTo>
                    <a:pt x="9082" y="2864647"/>
                  </a:lnTo>
                  <a:lnTo>
                    <a:pt x="9472" y="2917393"/>
                  </a:lnTo>
                  <a:lnTo>
                    <a:pt x="10275" y="2969308"/>
                  </a:lnTo>
                  <a:lnTo>
                    <a:pt x="11363" y="3021203"/>
                  </a:lnTo>
                  <a:lnTo>
                    <a:pt x="13715" y="3121494"/>
                  </a:lnTo>
                  <a:lnTo>
                    <a:pt x="14574" y="3164045"/>
                  </a:lnTo>
                  <a:lnTo>
                    <a:pt x="15162" y="3208344"/>
                  </a:lnTo>
                  <a:lnTo>
                    <a:pt x="15250" y="3250426"/>
                  </a:lnTo>
                  <a:lnTo>
                    <a:pt x="14689" y="3290062"/>
                  </a:lnTo>
                  <a:lnTo>
                    <a:pt x="14270" y="3329043"/>
                  </a:lnTo>
                  <a:lnTo>
                    <a:pt x="14742" y="3369433"/>
                  </a:lnTo>
                  <a:lnTo>
                    <a:pt x="15880" y="3411312"/>
                  </a:lnTo>
                  <a:lnTo>
                    <a:pt x="17460" y="3454764"/>
                  </a:lnTo>
                  <a:lnTo>
                    <a:pt x="19260" y="3499870"/>
                  </a:lnTo>
                  <a:lnTo>
                    <a:pt x="21054" y="3546713"/>
                  </a:lnTo>
                  <a:lnTo>
                    <a:pt x="22620" y="3595374"/>
                  </a:lnTo>
                  <a:lnTo>
                    <a:pt x="23734" y="3645937"/>
                  </a:lnTo>
                  <a:lnTo>
                    <a:pt x="24172" y="3698482"/>
                  </a:lnTo>
                  <a:lnTo>
                    <a:pt x="23710" y="3753094"/>
                  </a:lnTo>
                  <a:lnTo>
                    <a:pt x="22124" y="3809852"/>
                  </a:lnTo>
                  <a:lnTo>
                    <a:pt x="19192" y="3868841"/>
                  </a:lnTo>
                  <a:lnTo>
                    <a:pt x="14689" y="3930142"/>
                  </a:lnTo>
                  <a:lnTo>
                    <a:pt x="10017" y="3999433"/>
                  </a:lnTo>
                  <a:lnTo>
                    <a:pt x="8243" y="4060629"/>
                  </a:lnTo>
                  <a:lnTo>
                    <a:pt x="8712" y="4115146"/>
                  </a:lnTo>
                  <a:lnTo>
                    <a:pt x="10769" y="4164397"/>
                  </a:lnTo>
                  <a:lnTo>
                    <a:pt x="13761" y="4209798"/>
                  </a:lnTo>
                  <a:lnTo>
                    <a:pt x="17033" y="4252763"/>
                  </a:lnTo>
                  <a:lnTo>
                    <a:pt x="19930" y="4294706"/>
                  </a:lnTo>
                  <a:lnTo>
                    <a:pt x="21799" y="4337043"/>
                  </a:lnTo>
                  <a:lnTo>
                    <a:pt x="21985" y="4381188"/>
                  </a:lnTo>
                  <a:lnTo>
                    <a:pt x="19832" y="4428555"/>
                  </a:lnTo>
                  <a:lnTo>
                    <a:pt x="14689" y="4480560"/>
                  </a:lnTo>
                  <a:lnTo>
                    <a:pt x="18880" y="4481322"/>
                  </a:lnTo>
                  <a:lnTo>
                    <a:pt x="27516" y="4479671"/>
                  </a:lnTo>
                  <a:lnTo>
                    <a:pt x="32905" y="4479671"/>
                  </a:lnTo>
                  <a:lnTo>
                    <a:pt x="29811" y="4441247"/>
                  </a:lnTo>
                  <a:lnTo>
                    <a:pt x="27538" y="4399575"/>
                  </a:lnTo>
                  <a:lnTo>
                    <a:pt x="26058" y="4355640"/>
                  </a:lnTo>
                  <a:lnTo>
                    <a:pt x="25268" y="4309540"/>
                  </a:lnTo>
                  <a:lnTo>
                    <a:pt x="25115" y="4252763"/>
                  </a:lnTo>
                  <a:lnTo>
                    <a:pt x="25371" y="4209798"/>
                  </a:lnTo>
                  <a:lnTo>
                    <a:pt x="26023" y="4159218"/>
                  </a:lnTo>
                  <a:lnTo>
                    <a:pt x="26978" y="4105427"/>
                  </a:lnTo>
                  <a:lnTo>
                    <a:pt x="28115" y="4049958"/>
                  </a:lnTo>
                  <a:lnTo>
                    <a:pt x="29333" y="3992905"/>
                  </a:lnTo>
                  <a:lnTo>
                    <a:pt x="30606" y="3930142"/>
                  </a:lnTo>
                  <a:lnTo>
                    <a:pt x="31604" y="3874443"/>
                  </a:lnTo>
                  <a:lnTo>
                    <a:pt x="32453" y="3813227"/>
                  </a:lnTo>
                  <a:lnTo>
                    <a:pt x="32977" y="3750818"/>
                  </a:lnTo>
                  <a:lnTo>
                    <a:pt x="33585" y="3689282"/>
                  </a:lnTo>
                  <a:lnTo>
                    <a:pt x="34663" y="3630418"/>
                  </a:lnTo>
                  <a:lnTo>
                    <a:pt x="36069" y="3573921"/>
                  </a:lnTo>
                  <a:lnTo>
                    <a:pt x="37664" y="3519485"/>
                  </a:lnTo>
                  <a:lnTo>
                    <a:pt x="39306" y="3466804"/>
                  </a:lnTo>
                  <a:lnTo>
                    <a:pt x="40854" y="3415572"/>
                  </a:lnTo>
                  <a:lnTo>
                    <a:pt x="42168" y="3365484"/>
                  </a:lnTo>
                  <a:lnTo>
                    <a:pt x="43107" y="3316233"/>
                  </a:lnTo>
                  <a:lnTo>
                    <a:pt x="43530" y="3267515"/>
                  </a:lnTo>
                  <a:lnTo>
                    <a:pt x="43296" y="3219023"/>
                  </a:lnTo>
                  <a:lnTo>
                    <a:pt x="42264" y="3170451"/>
                  </a:lnTo>
                  <a:lnTo>
                    <a:pt x="40294" y="3121494"/>
                  </a:lnTo>
                  <a:lnTo>
                    <a:pt x="37245" y="3071847"/>
                  </a:lnTo>
                  <a:lnTo>
                    <a:pt x="32890" y="3020162"/>
                  </a:lnTo>
                  <a:lnTo>
                    <a:pt x="28237" y="2963933"/>
                  </a:lnTo>
                  <a:lnTo>
                    <a:pt x="25321" y="2911088"/>
                  </a:lnTo>
                  <a:lnTo>
                    <a:pt x="23940" y="2861758"/>
                  </a:lnTo>
                  <a:lnTo>
                    <a:pt x="23872" y="2811302"/>
                  </a:lnTo>
                  <a:lnTo>
                    <a:pt x="24627" y="2770008"/>
                  </a:lnTo>
                  <a:lnTo>
                    <a:pt x="26119" y="2725769"/>
                  </a:lnTo>
                  <a:lnTo>
                    <a:pt x="27991" y="2681408"/>
                  </a:lnTo>
                  <a:lnTo>
                    <a:pt x="29957" y="2636016"/>
                  </a:lnTo>
                  <a:lnTo>
                    <a:pt x="31726" y="2588684"/>
                  </a:lnTo>
                  <a:lnTo>
                    <a:pt x="33018" y="2537899"/>
                  </a:lnTo>
                  <a:lnTo>
                    <a:pt x="33525" y="2484562"/>
                  </a:lnTo>
                  <a:lnTo>
                    <a:pt x="32977" y="2425954"/>
                  </a:lnTo>
                  <a:lnTo>
                    <a:pt x="31293" y="2367670"/>
                  </a:lnTo>
                  <a:lnTo>
                    <a:pt x="28814" y="2314586"/>
                  </a:lnTo>
                  <a:lnTo>
                    <a:pt x="25869" y="2265614"/>
                  </a:lnTo>
                  <a:lnTo>
                    <a:pt x="22788" y="2219668"/>
                  </a:lnTo>
                  <a:lnTo>
                    <a:pt x="21621" y="2201852"/>
                  </a:lnTo>
                  <a:close/>
                </a:path>
                <a:path w="46989" h="4481830">
                  <a:moveTo>
                    <a:pt x="32905" y="4479671"/>
                  </a:moveTo>
                  <a:lnTo>
                    <a:pt x="27516" y="4479671"/>
                  </a:lnTo>
                  <a:lnTo>
                    <a:pt x="32977" y="4480560"/>
                  </a:lnTo>
                  <a:lnTo>
                    <a:pt x="32905" y="4479671"/>
                  </a:lnTo>
                  <a:close/>
                </a:path>
                <a:path w="46989" h="4481830">
                  <a:moveTo>
                    <a:pt x="15963" y="2077352"/>
                  </a:moveTo>
                  <a:lnTo>
                    <a:pt x="16045" y="2089113"/>
                  </a:lnTo>
                  <a:lnTo>
                    <a:pt x="17546" y="2132504"/>
                  </a:lnTo>
                  <a:lnTo>
                    <a:pt x="19904" y="2175660"/>
                  </a:lnTo>
                  <a:lnTo>
                    <a:pt x="21621" y="2201852"/>
                  </a:lnTo>
                  <a:lnTo>
                    <a:pt x="21332" y="2192460"/>
                  </a:lnTo>
                  <a:lnTo>
                    <a:pt x="19486" y="2146368"/>
                  </a:lnTo>
                  <a:lnTo>
                    <a:pt x="17259" y="2100484"/>
                  </a:lnTo>
                  <a:lnTo>
                    <a:pt x="15963" y="2077352"/>
                  </a:lnTo>
                  <a:close/>
                </a:path>
                <a:path w="46989" h="4481830">
                  <a:moveTo>
                    <a:pt x="32977" y="0"/>
                  </a:moveTo>
                  <a:lnTo>
                    <a:pt x="27262" y="635"/>
                  </a:lnTo>
                  <a:lnTo>
                    <a:pt x="14710" y="635"/>
                  </a:lnTo>
                  <a:lnTo>
                    <a:pt x="16175" y="43685"/>
                  </a:lnTo>
                  <a:lnTo>
                    <a:pt x="16867" y="89662"/>
                  </a:lnTo>
                  <a:lnTo>
                    <a:pt x="16921" y="137566"/>
                  </a:lnTo>
                  <a:lnTo>
                    <a:pt x="16495" y="187033"/>
                  </a:lnTo>
                  <a:lnTo>
                    <a:pt x="15746" y="237697"/>
                  </a:lnTo>
                  <a:lnTo>
                    <a:pt x="13894" y="342155"/>
                  </a:lnTo>
                  <a:lnTo>
                    <a:pt x="13136" y="393229"/>
                  </a:lnTo>
                  <a:lnTo>
                    <a:pt x="12670" y="445037"/>
                  </a:lnTo>
                  <a:lnTo>
                    <a:pt x="12669" y="496220"/>
                  </a:lnTo>
                  <a:lnTo>
                    <a:pt x="13289" y="546412"/>
                  </a:lnTo>
                  <a:lnTo>
                    <a:pt x="14689" y="595249"/>
                  </a:lnTo>
                  <a:lnTo>
                    <a:pt x="16430" y="637958"/>
                  </a:lnTo>
                  <a:lnTo>
                    <a:pt x="20512" y="731540"/>
                  </a:lnTo>
                  <a:lnTo>
                    <a:pt x="22597" y="781719"/>
                  </a:lnTo>
                  <a:lnTo>
                    <a:pt x="24542" y="833694"/>
                  </a:lnTo>
                  <a:lnTo>
                    <a:pt x="26219" y="887117"/>
                  </a:lnTo>
                  <a:lnTo>
                    <a:pt x="27500" y="941641"/>
                  </a:lnTo>
                  <a:lnTo>
                    <a:pt x="28258" y="996920"/>
                  </a:lnTo>
                  <a:lnTo>
                    <a:pt x="28366" y="1052605"/>
                  </a:lnTo>
                  <a:lnTo>
                    <a:pt x="27696" y="1108351"/>
                  </a:lnTo>
                  <a:lnTo>
                    <a:pt x="26121" y="1163809"/>
                  </a:lnTo>
                  <a:lnTo>
                    <a:pt x="23513" y="1218633"/>
                  </a:lnTo>
                  <a:lnTo>
                    <a:pt x="19744" y="1272476"/>
                  </a:lnTo>
                  <a:lnTo>
                    <a:pt x="14689" y="1324990"/>
                  </a:lnTo>
                  <a:lnTo>
                    <a:pt x="9582" y="1377622"/>
                  </a:lnTo>
                  <a:lnTo>
                    <a:pt x="5678" y="1431780"/>
                  </a:lnTo>
                  <a:lnTo>
                    <a:pt x="2872" y="1487064"/>
                  </a:lnTo>
                  <a:lnTo>
                    <a:pt x="1059" y="1543071"/>
                  </a:lnTo>
                  <a:lnTo>
                    <a:pt x="137" y="1599401"/>
                  </a:lnTo>
                  <a:lnTo>
                    <a:pt x="0" y="1655651"/>
                  </a:lnTo>
                  <a:lnTo>
                    <a:pt x="544" y="1711420"/>
                  </a:lnTo>
                  <a:lnTo>
                    <a:pt x="1666" y="1766306"/>
                  </a:lnTo>
                  <a:lnTo>
                    <a:pt x="3261" y="1819909"/>
                  </a:lnTo>
                  <a:lnTo>
                    <a:pt x="5225" y="1871825"/>
                  </a:lnTo>
                  <a:lnTo>
                    <a:pt x="7454" y="1921655"/>
                  </a:lnTo>
                  <a:lnTo>
                    <a:pt x="9843" y="1968996"/>
                  </a:lnTo>
                  <a:lnTo>
                    <a:pt x="12290" y="2013447"/>
                  </a:lnTo>
                  <a:lnTo>
                    <a:pt x="14689" y="2054606"/>
                  </a:lnTo>
                  <a:lnTo>
                    <a:pt x="15963" y="2077352"/>
                  </a:lnTo>
                  <a:lnTo>
                    <a:pt x="16939" y="1997275"/>
                  </a:lnTo>
                  <a:lnTo>
                    <a:pt x="19994" y="1946655"/>
                  </a:lnTo>
                  <a:lnTo>
                    <a:pt x="25230" y="1891451"/>
                  </a:lnTo>
                  <a:lnTo>
                    <a:pt x="32977" y="1830577"/>
                  </a:lnTo>
                  <a:lnTo>
                    <a:pt x="39550" y="1774177"/>
                  </a:lnTo>
                  <a:lnTo>
                    <a:pt x="43860" y="1715330"/>
                  </a:lnTo>
                  <a:lnTo>
                    <a:pt x="46219" y="1654813"/>
                  </a:lnTo>
                  <a:lnTo>
                    <a:pt x="46939" y="1593402"/>
                  </a:lnTo>
                  <a:lnTo>
                    <a:pt x="46335" y="1531874"/>
                  </a:lnTo>
                  <a:lnTo>
                    <a:pt x="44720" y="1471006"/>
                  </a:lnTo>
                  <a:lnTo>
                    <a:pt x="42406" y="1411573"/>
                  </a:lnTo>
                  <a:lnTo>
                    <a:pt x="39708" y="1354352"/>
                  </a:lnTo>
                  <a:lnTo>
                    <a:pt x="36938" y="1300120"/>
                  </a:lnTo>
                  <a:lnTo>
                    <a:pt x="34409" y="1249652"/>
                  </a:lnTo>
                  <a:lnTo>
                    <a:pt x="32436" y="1203727"/>
                  </a:lnTo>
                  <a:lnTo>
                    <a:pt x="31349" y="1163809"/>
                  </a:lnTo>
                  <a:lnTo>
                    <a:pt x="31406" y="1128605"/>
                  </a:lnTo>
                  <a:lnTo>
                    <a:pt x="32977" y="1100963"/>
                  </a:lnTo>
                  <a:lnTo>
                    <a:pt x="36162" y="1066976"/>
                  </a:lnTo>
                  <a:lnTo>
                    <a:pt x="38877" y="1031580"/>
                  </a:lnTo>
                  <a:lnTo>
                    <a:pt x="41034" y="993921"/>
                  </a:lnTo>
                  <a:lnTo>
                    <a:pt x="42541" y="953145"/>
                  </a:lnTo>
                  <a:lnTo>
                    <a:pt x="43311" y="908399"/>
                  </a:lnTo>
                  <a:lnTo>
                    <a:pt x="43254" y="858829"/>
                  </a:lnTo>
                  <a:lnTo>
                    <a:pt x="42282" y="803583"/>
                  </a:lnTo>
                  <a:lnTo>
                    <a:pt x="40304" y="741806"/>
                  </a:lnTo>
                  <a:lnTo>
                    <a:pt x="37232" y="672646"/>
                  </a:lnTo>
                  <a:lnTo>
                    <a:pt x="32977" y="595249"/>
                  </a:lnTo>
                  <a:lnTo>
                    <a:pt x="29557" y="531736"/>
                  </a:lnTo>
                  <a:lnTo>
                    <a:pt x="27314" y="476349"/>
                  </a:lnTo>
                  <a:lnTo>
                    <a:pt x="26083" y="427410"/>
                  </a:lnTo>
                  <a:lnTo>
                    <a:pt x="25695" y="383238"/>
                  </a:lnTo>
                  <a:lnTo>
                    <a:pt x="25985" y="342155"/>
                  </a:lnTo>
                  <a:lnTo>
                    <a:pt x="26785" y="302482"/>
                  </a:lnTo>
                  <a:lnTo>
                    <a:pt x="27930" y="262538"/>
                  </a:lnTo>
                  <a:lnTo>
                    <a:pt x="29251" y="220646"/>
                  </a:lnTo>
                  <a:lnTo>
                    <a:pt x="30583" y="175125"/>
                  </a:lnTo>
                  <a:lnTo>
                    <a:pt x="31759" y="124296"/>
                  </a:lnTo>
                  <a:lnTo>
                    <a:pt x="32613" y="66481"/>
                  </a:lnTo>
                  <a:lnTo>
                    <a:pt x="32973" y="635"/>
                  </a:lnTo>
                  <a:lnTo>
                    <a:pt x="19261" y="635"/>
                  </a:lnTo>
                  <a:lnTo>
                    <a:pt x="14689" y="0"/>
                  </a:lnTo>
                  <a:lnTo>
                    <a:pt x="329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69" y="1027302"/>
              <a:ext cx="49530" cy="4481830"/>
            </a:xfrm>
            <a:custGeom>
              <a:avLst/>
              <a:gdLst/>
              <a:ahLst/>
              <a:cxnLst/>
              <a:rect l="l" t="t" r="r" b="b"/>
              <a:pathLst>
                <a:path w="49529" h="4481830">
                  <a:moveTo>
                    <a:pt x="31272" y="635"/>
                  </a:moveTo>
                  <a:lnTo>
                    <a:pt x="29380" y="63626"/>
                  </a:lnTo>
                  <a:lnTo>
                    <a:pt x="28044" y="119595"/>
                  </a:lnTo>
                  <a:lnTo>
                    <a:pt x="27200" y="169920"/>
                  </a:lnTo>
                  <a:lnTo>
                    <a:pt x="26785" y="215975"/>
                  </a:lnTo>
                  <a:lnTo>
                    <a:pt x="26734" y="259137"/>
                  </a:lnTo>
                  <a:lnTo>
                    <a:pt x="26986" y="300783"/>
                  </a:lnTo>
                  <a:lnTo>
                    <a:pt x="27475" y="342289"/>
                  </a:lnTo>
                  <a:lnTo>
                    <a:pt x="28139" y="385031"/>
                  </a:lnTo>
                  <a:lnTo>
                    <a:pt x="28915" y="430385"/>
                  </a:lnTo>
                  <a:lnTo>
                    <a:pt x="29737" y="479727"/>
                  </a:lnTo>
                  <a:lnTo>
                    <a:pt x="30544" y="534435"/>
                  </a:lnTo>
                  <a:lnTo>
                    <a:pt x="31272" y="595884"/>
                  </a:lnTo>
                  <a:lnTo>
                    <a:pt x="32280" y="667123"/>
                  </a:lnTo>
                  <a:lnTo>
                    <a:pt x="33576" y="726031"/>
                  </a:lnTo>
                  <a:lnTo>
                    <a:pt x="34968" y="775511"/>
                  </a:lnTo>
                  <a:lnTo>
                    <a:pt x="36265" y="818463"/>
                  </a:lnTo>
                  <a:lnTo>
                    <a:pt x="37273" y="857789"/>
                  </a:lnTo>
                  <a:lnTo>
                    <a:pt x="37801" y="896392"/>
                  </a:lnTo>
                  <a:lnTo>
                    <a:pt x="37657" y="937172"/>
                  </a:lnTo>
                  <a:lnTo>
                    <a:pt x="36649" y="983032"/>
                  </a:lnTo>
                  <a:lnTo>
                    <a:pt x="34584" y="1036873"/>
                  </a:lnTo>
                  <a:lnTo>
                    <a:pt x="31272" y="1101598"/>
                  </a:lnTo>
                  <a:lnTo>
                    <a:pt x="28850" y="1162908"/>
                  </a:lnTo>
                  <a:lnTo>
                    <a:pt x="28505" y="1218318"/>
                  </a:lnTo>
                  <a:lnTo>
                    <a:pt x="29706" y="1269042"/>
                  </a:lnTo>
                  <a:lnTo>
                    <a:pt x="31921" y="1316297"/>
                  </a:lnTo>
                  <a:lnTo>
                    <a:pt x="34621" y="1361297"/>
                  </a:lnTo>
                  <a:lnTo>
                    <a:pt x="37275" y="1405258"/>
                  </a:lnTo>
                  <a:lnTo>
                    <a:pt x="39351" y="1449395"/>
                  </a:lnTo>
                  <a:lnTo>
                    <a:pt x="40320" y="1494924"/>
                  </a:lnTo>
                  <a:lnTo>
                    <a:pt x="39650" y="1543060"/>
                  </a:lnTo>
                  <a:lnTo>
                    <a:pt x="36811" y="1595019"/>
                  </a:lnTo>
                  <a:lnTo>
                    <a:pt x="31272" y="1652016"/>
                  </a:lnTo>
                  <a:lnTo>
                    <a:pt x="26146" y="1700277"/>
                  </a:lnTo>
                  <a:lnTo>
                    <a:pt x="21861" y="1750577"/>
                  </a:lnTo>
                  <a:lnTo>
                    <a:pt x="18406" y="1802432"/>
                  </a:lnTo>
                  <a:lnTo>
                    <a:pt x="15765" y="1855358"/>
                  </a:lnTo>
                  <a:lnTo>
                    <a:pt x="13927" y="1908869"/>
                  </a:lnTo>
                  <a:lnTo>
                    <a:pt x="12877" y="1962482"/>
                  </a:lnTo>
                  <a:lnTo>
                    <a:pt x="12603" y="2015712"/>
                  </a:lnTo>
                  <a:lnTo>
                    <a:pt x="13091" y="2068075"/>
                  </a:lnTo>
                  <a:lnTo>
                    <a:pt x="14327" y="2119087"/>
                  </a:lnTo>
                  <a:lnTo>
                    <a:pt x="16299" y="2168263"/>
                  </a:lnTo>
                  <a:lnTo>
                    <a:pt x="18992" y="2215120"/>
                  </a:lnTo>
                  <a:lnTo>
                    <a:pt x="22395" y="2259172"/>
                  </a:lnTo>
                  <a:lnTo>
                    <a:pt x="26492" y="2299936"/>
                  </a:lnTo>
                  <a:lnTo>
                    <a:pt x="31272" y="2336927"/>
                  </a:lnTo>
                  <a:lnTo>
                    <a:pt x="35749" y="2378866"/>
                  </a:lnTo>
                  <a:lnTo>
                    <a:pt x="37604" y="2422991"/>
                  </a:lnTo>
                  <a:lnTo>
                    <a:pt x="37380" y="2469064"/>
                  </a:lnTo>
                  <a:lnTo>
                    <a:pt x="35618" y="2516848"/>
                  </a:lnTo>
                  <a:lnTo>
                    <a:pt x="32862" y="2566105"/>
                  </a:lnTo>
                  <a:lnTo>
                    <a:pt x="29653" y="2616596"/>
                  </a:lnTo>
                  <a:lnTo>
                    <a:pt x="26534" y="2668086"/>
                  </a:lnTo>
                  <a:lnTo>
                    <a:pt x="24047" y="2720335"/>
                  </a:lnTo>
                  <a:lnTo>
                    <a:pt x="22735" y="2773106"/>
                  </a:lnTo>
                  <a:lnTo>
                    <a:pt x="23140" y="2826162"/>
                  </a:lnTo>
                  <a:lnTo>
                    <a:pt x="25805" y="2879264"/>
                  </a:lnTo>
                  <a:lnTo>
                    <a:pt x="31272" y="2932176"/>
                  </a:lnTo>
                  <a:lnTo>
                    <a:pt x="37017" y="2988972"/>
                  </a:lnTo>
                  <a:lnTo>
                    <a:pt x="39372" y="3044321"/>
                  </a:lnTo>
                  <a:lnTo>
                    <a:pt x="39083" y="3098256"/>
                  </a:lnTo>
                  <a:lnTo>
                    <a:pt x="36899" y="3150808"/>
                  </a:lnTo>
                  <a:lnTo>
                    <a:pt x="33565" y="3202011"/>
                  </a:lnTo>
                  <a:lnTo>
                    <a:pt x="29829" y="3251898"/>
                  </a:lnTo>
                  <a:lnTo>
                    <a:pt x="26439" y="3300500"/>
                  </a:lnTo>
                  <a:lnTo>
                    <a:pt x="24141" y="3347851"/>
                  </a:lnTo>
                  <a:lnTo>
                    <a:pt x="23682" y="3393983"/>
                  </a:lnTo>
                  <a:lnTo>
                    <a:pt x="25810" y="3438928"/>
                  </a:lnTo>
                  <a:lnTo>
                    <a:pt x="31272" y="3482721"/>
                  </a:lnTo>
                  <a:lnTo>
                    <a:pt x="35077" y="3508061"/>
                  </a:lnTo>
                  <a:lnTo>
                    <a:pt x="38387" y="3536512"/>
                  </a:lnTo>
                  <a:lnTo>
                    <a:pt x="43586" y="3602399"/>
                  </a:lnTo>
                  <a:lnTo>
                    <a:pt x="46994" y="3679685"/>
                  </a:lnTo>
                  <a:lnTo>
                    <a:pt x="48066" y="3722383"/>
                  </a:lnTo>
                  <a:lnTo>
                    <a:pt x="48737" y="3767670"/>
                  </a:lnTo>
                  <a:lnTo>
                    <a:pt x="49023" y="3815457"/>
                  </a:lnTo>
                  <a:lnTo>
                    <a:pt x="48941" y="3865657"/>
                  </a:lnTo>
                  <a:lnTo>
                    <a:pt x="48505" y="3918184"/>
                  </a:lnTo>
                  <a:lnTo>
                    <a:pt x="47731" y="3972949"/>
                  </a:lnTo>
                  <a:lnTo>
                    <a:pt x="46636" y="4029865"/>
                  </a:lnTo>
                  <a:lnTo>
                    <a:pt x="45234" y="4088846"/>
                  </a:lnTo>
                  <a:lnTo>
                    <a:pt x="43541" y="4149804"/>
                  </a:lnTo>
                  <a:lnTo>
                    <a:pt x="41574" y="4212651"/>
                  </a:lnTo>
                  <a:lnTo>
                    <a:pt x="39348" y="4277302"/>
                  </a:lnTo>
                  <a:lnTo>
                    <a:pt x="36878" y="4343667"/>
                  </a:lnTo>
                  <a:lnTo>
                    <a:pt x="34181" y="4411660"/>
                  </a:lnTo>
                  <a:lnTo>
                    <a:pt x="31272" y="4481195"/>
                  </a:lnTo>
                  <a:lnTo>
                    <a:pt x="23906" y="4481576"/>
                  </a:lnTo>
                  <a:lnTo>
                    <a:pt x="20477" y="4481195"/>
                  </a:lnTo>
                  <a:lnTo>
                    <a:pt x="12984" y="4481195"/>
                  </a:lnTo>
                  <a:lnTo>
                    <a:pt x="13334" y="4440781"/>
                  </a:lnTo>
                  <a:lnTo>
                    <a:pt x="12976" y="4396722"/>
                  </a:lnTo>
                  <a:lnTo>
                    <a:pt x="12089" y="4349612"/>
                  </a:lnTo>
                  <a:lnTo>
                    <a:pt x="10849" y="4300042"/>
                  </a:lnTo>
                  <a:lnTo>
                    <a:pt x="9432" y="4248606"/>
                  </a:lnTo>
                  <a:lnTo>
                    <a:pt x="8017" y="4195897"/>
                  </a:lnTo>
                  <a:lnTo>
                    <a:pt x="6778" y="4142509"/>
                  </a:lnTo>
                  <a:lnTo>
                    <a:pt x="5895" y="4089033"/>
                  </a:lnTo>
                  <a:lnTo>
                    <a:pt x="5542" y="4036064"/>
                  </a:lnTo>
                  <a:lnTo>
                    <a:pt x="5898" y="3984195"/>
                  </a:lnTo>
                  <a:lnTo>
                    <a:pt x="7139" y="3934018"/>
                  </a:lnTo>
                  <a:lnTo>
                    <a:pt x="9442" y="3886127"/>
                  </a:lnTo>
                  <a:lnTo>
                    <a:pt x="12984" y="3841115"/>
                  </a:lnTo>
                  <a:lnTo>
                    <a:pt x="17455" y="3791735"/>
                  </a:lnTo>
                  <a:lnTo>
                    <a:pt x="20919" y="3745411"/>
                  </a:lnTo>
                  <a:lnTo>
                    <a:pt x="23413" y="3701081"/>
                  </a:lnTo>
                  <a:lnTo>
                    <a:pt x="24974" y="3657682"/>
                  </a:lnTo>
                  <a:lnTo>
                    <a:pt x="25642" y="3614151"/>
                  </a:lnTo>
                  <a:lnTo>
                    <a:pt x="25453" y="3569426"/>
                  </a:lnTo>
                  <a:lnTo>
                    <a:pt x="24445" y="3522444"/>
                  </a:lnTo>
                  <a:lnTo>
                    <a:pt x="22657" y="3472142"/>
                  </a:lnTo>
                  <a:lnTo>
                    <a:pt x="20125" y="3417459"/>
                  </a:lnTo>
                  <a:lnTo>
                    <a:pt x="16888" y="3357331"/>
                  </a:lnTo>
                  <a:lnTo>
                    <a:pt x="12984" y="3290697"/>
                  </a:lnTo>
                  <a:lnTo>
                    <a:pt x="10257" y="3236285"/>
                  </a:lnTo>
                  <a:lnTo>
                    <a:pt x="8605" y="3183306"/>
                  </a:lnTo>
                  <a:lnTo>
                    <a:pt x="7866" y="3131490"/>
                  </a:lnTo>
                  <a:lnTo>
                    <a:pt x="7874" y="3080566"/>
                  </a:lnTo>
                  <a:lnTo>
                    <a:pt x="8467" y="3030264"/>
                  </a:lnTo>
                  <a:lnTo>
                    <a:pt x="9478" y="2980314"/>
                  </a:lnTo>
                  <a:lnTo>
                    <a:pt x="10746" y="2930445"/>
                  </a:lnTo>
                  <a:lnTo>
                    <a:pt x="12104" y="2880388"/>
                  </a:lnTo>
                  <a:lnTo>
                    <a:pt x="13390" y="2829872"/>
                  </a:lnTo>
                  <a:lnTo>
                    <a:pt x="14439" y="2778627"/>
                  </a:lnTo>
                  <a:lnTo>
                    <a:pt x="15087" y="2726383"/>
                  </a:lnTo>
                  <a:lnTo>
                    <a:pt x="15170" y="2672870"/>
                  </a:lnTo>
                  <a:lnTo>
                    <a:pt x="14524" y="2617817"/>
                  </a:lnTo>
                  <a:lnTo>
                    <a:pt x="12984" y="2560955"/>
                  </a:lnTo>
                  <a:lnTo>
                    <a:pt x="11204" y="2496006"/>
                  </a:lnTo>
                  <a:lnTo>
                    <a:pt x="10479" y="2435776"/>
                  </a:lnTo>
                  <a:lnTo>
                    <a:pt x="10591" y="2379686"/>
                  </a:lnTo>
                  <a:lnTo>
                    <a:pt x="11319" y="2327157"/>
                  </a:lnTo>
                  <a:lnTo>
                    <a:pt x="12444" y="2277611"/>
                  </a:lnTo>
                  <a:lnTo>
                    <a:pt x="13746" y="2230469"/>
                  </a:lnTo>
                  <a:lnTo>
                    <a:pt x="15006" y="2185152"/>
                  </a:lnTo>
                  <a:lnTo>
                    <a:pt x="16004" y="2141083"/>
                  </a:lnTo>
                  <a:lnTo>
                    <a:pt x="16520" y="2097682"/>
                  </a:lnTo>
                  <a:lnTo>
                    <a:pt x="16335" y="2054371"/>
                  </a:lnTo>
                  <a:lnTo>
                    <a:pt x="15230" y="2010572"/>
                  </a:lnTo>
                  <a:lnTo>
                    <a:pt x="12984" y="1965706"/>
                  </a:lnTo>
                  <a:lnTo>
                    <a:pt x="9572" y="1913449"/>
                  </a:lnTo>
                  <a:lnTo>
                    <a:pt x="6400" y="1865197"/>
                  </a:lnTo>
                  <a:lnTo>
                    <a:pt x="3663" y="1819587"/>
                  </a:lnTo>
                  <a:lnTo>
                    <a:pt x="1554" y="1775258"/>
                  </a:lnTo>
                  <a:lnTo>
                    <a:pt x="268" y="1730851"/>
                  </a:lnTo>
                  <a:lnTo>
                    <a:pt x="0" y="1685003"/>
                  </a:lnTo>
                  <a:lnTo>
                    <a:pt x="942" y="1636354"/>
                  </a:lnTo>
                  <a:lnTo>
                    <a:pt x="3291" y="1583543"/>
                  </a:lnTo>
                  <a:lnTo>
                    <a:pt x="7240" y="1525209"/>
                  </a:lnTo>
                  <a:lnTo>
                    <a:pt x="12984" y="1459992"/>
                  </a:lnTo>
                  <a:lnTo>
                    <a:pt x="16856" y="1409447"/>
                  </a:lnTo>
                  <a:lnTo>
                    <a:pt x="19069" y="1356917"/>
                  </a:lnTo>
                  <a:lnTo>
                    <a:pt x="19889" y="1302963"/>
                  </a:lnTo>
                  <a:lnTo>
                    <a:pt x="19582" y="1248141"/>
                  </a:lnTo>
                  <a:lnTo>
                    <a:pt x="18414" y="1193010"/>
                  </a:lnTo>
                  <a:lnTo>
                    <a:pt x="16650" y="1138129"/>
                  </a:lnTo>
                  <a:lnTo>
                    <a:pt x="14556" y="1084056"/>
                  </a:lnTo>
                  <a:lnTo>
                    <a:pt x="12397" y="1031349"/>
                  </a:lnTo>
                  <a:lnTo>
                    <a:pt x="10441" y="980568"/>
                  </a:lnTo>
                  <a:lnTo>
                    <a:pt x="8952" y="932269"/>
                  </a:lnTo>
                  <a:lnTo>
                    <a:pt x="8196" y="887013"/>
                  </a:lnTo>
                  <a:lnTo>
                    <a:pt x="8439" y="845357"/>
                  </a:lnTo>
                  <a:lnTo>
                    <a:pt x="9946" y="807860"/>
                  </a:lnTo>
                  <a:lnTo>
                    <a:pt x="12984" y="775081"/>
                  </a:lnTo>
                  <a:lnTo>
                    <a:pt x="16513" y="745151"/>
                  </a:lnTo>
                  <a:lnTo>
                    <a:pt x="19796" y="711801"/>
                  </a:lnTo>
                  <a:lnTo>
                    <a:pt x="25387" y="635134"/>
                  </a:lnTo>
                  <a:lnTo>
                    <a:pt x="27575" y="591965"/>
                  </a:lnTo>
                  <a:lnTo>
                    <a:pt x="29279" y="545672"/>
                  </a:lnTo>
                  <a:lnTo>
                    <a:pt x="30438" y="496328"/>
                  </a:lnTo>
                  <a:lnTo>
                    <a:pt x="30995" y="444007"/>
                  </a:lnTo>
                  <a:lnTo>
                    <a:pt x="30888" y="388783"/>
                  </a:lnTo>
                  <a:lnTo>
                    <a:pt x="30058" y="330731"/>
                  </a:lnTo>
                  <a:lnTo>
                    <a:pt x="28447" y="269924"/>
                  </a:lnTo>
                  <a:lnTo>
                    <a:pt x="25993" y="206437"/>
                  </a:lnTo>
                  <a:lnTo>
                    <a:pt x="22638" y="140344"/>
                  </a:lnTo>
                  <a:lnTo>
                    <a:pt x="18321" y="71718"/>
                  </a:lnTo>
                  <a:lnTo>
                    <a:pt x="12984" y="635"/>
                  </a:lnTo>
                  <a:lnTo>
                    <a:pt x="18064" y="0"/>
                  </a:lnTo>
                  <a:lnTo>
                    <a:pt x="24922" y="0"/>
                  </a:lnTo>
                  <a:lnTo>
                    <a:pt x="31272" y="635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05729" y="820623"/>
            <a:ext cx="5868670" cy="24688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241300" marR="5080" indent="-228600">
              <a:lnSpc>
                <a:spcPts val="1839"/>
              </a:lnSpc>
              <a:spcBef>
                <a:spcPts val="334"/>
              </a:spcBef>
              <a:buFont typeface="Arial MT"/>
              <a:buChar char="•"/>
              <a:tabLst>
                <a:tab pos="241300" algn="l"/>
              </a:tabLst>
            </a:pPr>
            <a:r>
              <a:rPr sz="1700" b="1" dirty="0">
                <a:latin typeface="Calibri"/>
                <a:cs typeface="Calibri"/>
              </a:rPr>
              <a:t>Data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reduction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Obtain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reduced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representation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data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set </a:t>
            </a:r>
            <a:r>
              <a:rPr sz="1700" dirty="0">
                <a:latin typeface="Calibri"/>
                <a:cs typeface="Calibri"/>
              </a:rPr>
              <a:t>that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much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smaller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volume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but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yet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produces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same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(or </a:t>
            </a:r>
            <a:r>
              <a:rPr sz="1700" dirty="0">
                <a:latin typeface="Calibri"/>
                <a:cs typeface="Calibri"/>
              </a:rPr>
              <a:t>almost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same)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analytical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results</a:t>
            </a:r>
            <a:endParaRPr sz="1700">
              <a:latin typeface="Calibri"/>
              <a:cs typeface="Calibri"/>
            </a:endParaRPr>
          </a:p>
          <a:p>
            <a:pPr marL="241300" marR="118110" indent="-228600">
              <a:lnSpc>
                <a:spcPts val="1839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Why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data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reduction?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—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database/data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warehouse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may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store terabytes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data.</a:t>
            </a:r>
            <a:r>
              <a:rPr sz="1700" spc="30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Complex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data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analysis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may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take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very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long </a:t>
            </a:r>
            <a:r>
              <a:rPr sz="1700" dirty="0">
                <a:latin typeface="Calibri"/>
                <a:cs typeface="Calibri"/>
              </a:rPr>
              <a:t>time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run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complete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data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set.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Data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reduction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strategies</a:t>
            </a:r>
            <a:endParaRPr sz="1700">
              <a:latin typeface="Calibri"/>
              <a:cs typeface="Calibri"/>
            </a:endParaRPr>
          </a:p>
          <a:p>
            <a:pPr marL="698500" marR="604520" lvl="1" indent="-229235">
              <a:lnSpc>
                <a:spcPts val="1839"/>
              </a:lnSpc>
              <a:spcBef>
                <a:spcPts val="525"/>
              </a:spcBef>
              <a:buFont typeface="Arial MT"/>
              <a:buChar char="•"/>
              <a:tabLst>
                <a:tab pos="698500" algn="l"/>
              </a:tabLst>
            </a:pPr>
            <a:r>
              <a:rPr sz="1700" dirty="0">
                <a:latin typeface="Calibri"/>
                <a:cs typeface="Calibri"/>
              </a:rPr>
              <a:t>Dimensionality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reduction,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e.g.,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remove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unimportant attributes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0510" y="3265144"/>
            <a:ext cx="3897629" cy="9144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-10" dirty="0">
                <a:latin typeface="Calibri"/>
                <a:cs typeface="Calibri"/>
              </a:rPr>
              <a:t>Wavelet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transforms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Principal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Components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Analysis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(PCA)</a:t>
            </a:r>
            <a:endParaRPr sz="17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Feature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subset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selection,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feature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creation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2929" y="4155414"/>
            <a:ext cx="5415280" cy="15074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Numerosity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reduction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(some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simply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call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it: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Data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Reduction)</a:t>
            </a:r>
            <a:endParaRPr sz="1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Regression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Log-</a:t>
            </a:r>
            <a:r>
              <a:rPr sz="1700" dirty="0">
                <a:latin typeface="Calibri"/>
                <a:cs typeface="Calibri"/>
              </a:rPr>
              <a:t>Linear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Models</a:t>
            </a:r>
            <a:endParaRPr sz="1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Histograms,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clustering,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sampling</a:t>
            </a:r>
            <a:endParaRPr sz="17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698500" algn="l"/>
              </a:tabLst>
            </a:pPr>
            <a:r>
              <a:rPr sz="1700" dirty="0">
                <a:latin typeface="Calibri"/>
                <a:cs typeface="Calibri"/>
              </a:rPr>
              <a:t>Data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cube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aggregation</a:t>
            </a: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1300" algn="l"/>
              </a:tabLst>
            </a:pPr>
            <a:r>
              <a:rPr sz="1700" dirty="0">
                <a:latin typeface="Calibri"/>
                <a:cs typeface="Calibri"/>
              </a:rPr>
              <a:t>Data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compression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943" y="2170557"/>
            <a:ext cx="3156585" cy="23945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05"/>
              </a:spcBef>
            </a:pPr>
            <a:r>
              <a:rPr sz="4200" spc="-20" dirty="0">
                <a:latin typeface="Calibri Light"/>
                <a:cs typeface="Calibri Light"/>
              </a:rPr>
              <a:t>Data </a:t>
            </a:r>
            <a:r>
              <a:rPr sz="4200" spc="-10" dirty="0">
                <a:latin typeface="Calibri Light"/>
                <a:cs typeface="Calibri Light"/>
              </a:rPr>
              <a:t>Reduction: </a:t>
            </a:r>
            <a:r>
              <a:rPr sz="4200" spc="-40" dirty="0">
                <a:latin typeface="Calibri Light"/>
                <a:cs typeface="Calibri Light"/>
              </a:rPr>
              <a:t>Dimensionality </a:t>
            </a:r>
            <a:r>
              <a:rPr sz="4200" spc="-10" dirty="0">
                <a:latin typeface="Calibri Light"/>
                <a:cs typeface="Calibri Light"/>
              </a:rPr>
              <a:t>Reduction</a:t>
            </a:r>
            <a:endParaRPr sz="42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97927" y="746188"/>
            <a:ext cx="81915" cy="5452745"/>
            <a:chOff x="4297927" y="746188"/>
            <a:chExt cx="81915" cy="5452745"/>
          </a:xfrm>
        </p:grpSpPr>
        <p:sp>
          <p:nvSpPr>
            <p:cNvPr id="4" name="object 4"/>
            <p:cNvSpPr/>
            <p:nvPr/>
          </p:nvSpPr>
          <p:spPr>
            <a:xfrm>
              <a:off x="4312027" y="766699"/>
              <a:ext cx="46355" cy="5410835"/>
            </a:xfrm>
            <a:custGeom>
              <a:avLst/>
              <a:gdLst/>
              <a:ahLst/>
              <a:cxnLst/>
              <a:rect l="l" t="t" r="r" b="b"/>
              <a:pathLst>
                <a:path w="46354" h="5410835">
                  <a:moveTo>
                    <a:pt x="22863" y="0"/>
                  </a:moveTo>
                  <a:lnTo>
                    <a:pt x="19561" y="380"/>
                  </a:lnTo>
                  <a:lnTo>
                    <a:pt x="12322" y="635"/>
                  </a:lnTo>
                  <a:lnTo>
                    <a:pt x="15510" y="70714"/>
                  </a:lnTo>
                  <a:lnTo>
                    <a:pt x="17328" y="136905"/>
                  </a:lnTo>
                  <a:lnTo>
                    <a:pt x="17995" y="199491"/>
                  </a:lnTo>
                  <a:lnTo>
                    <a:pt x="17732" y="258755"/>
                  </a:lnTo>
                  <a:lnTo>
                    <a:pt x="16759" y="314980"/>
                  </a:lnTo>
                  <a:lnTo>
                    <a:pt x="15295" y="368451"/>
                  </a:lnTo>
                  <a:lnTo>
                    <a:pt x="10161" y="515162"/>
                  </a:lnTo>
                  <a:lnTo>
                    <a:pt x="8935" y="560443"/>
                  </a:lnTo>
                  <a:lnTo>
                    <a:pt x="8318" y="604386"/>
                  </a:lnTo>
                  <a:lnTo>
                    <a:pt x="8530" y="647273"/>
                  </a:lnTo>
                  <a:lnTo>
                    <a:pt x="9792" y="689387"/>
                  </a:lnTo>
                  <a:lnTo>
                    <a:pt x="12322" y="731012"/>
                  </a:lnTo>
                  <a:lnTo>
                    <a:pt x="15511" y="777252"/>
                  </a:lnTo>
                  <a:lnTo>
                    <a:pt x="18110" y="826306"/>
                  </a:lnTo>
                  <a:lnTo>
                    <a:pt x="20137" y="877669"/>
                  </a:lnTo>
                  <a:lnTo>
                    <a:pt x="21606" y="930837"/>
                  </a:lnTo>
                  <a:lnTo>
                    <a:pt x="22533" y="985304"/>
                  </a:lnTo>
                  <a:lnTo>
                    <a:pt x="22935" y="1040567"/>
                  </a:lnTo>
                  <a:lnTo>
                    <a:pt x="22825" y="1096121"/>
                  </a:lnTo>
                  <a:lnTo>
                    <a:pt x="22221" y="1151461"/>
                  </a:lnTo>
                  <a:lnTo>
                    <a:pt x="21138" y="1206082"/>
                  </a:lnTo>
                  <a:lnTo>
                    <a:pt x="19590" y="1259479"/>
                  </a:lnTo>
                  <a:lnTo>
                    <a:pt x="17595" y="1311149"/>
                  </a:lnTo>
                  <a:lnTo>
                    <a:pt x="15167" y="1360587"/>
                  </a:lnTo>
                  <a:lnTo>
                    <a:pt x="9011" y="1459459"/>
                  </a:lnTo>
                  <a:lnTo>
                    <a:pt x="6294" y="1509645"/>
                  </a:lnTo>
                  <a:lnTo>
                    <a:pt x="4195" y="1558471"/>
                  </a:lnTo>
                  <a:lnTo>
                    <a:pt x="2736" y="1606564"/>
                  </a:lnTo>
                  <a:lnTo>
                    <a:pt x="1940" y="1654551"/>
                  </a:lnTo>
                  <a:lnTo>
                    <a:pt x="1829" y="1703060"/>
                  </a:lnTo>
                  <a:lnTo>
                    <a:pt x="2424" y="1752716"/>
                  </a:lnTo>
                  <a:lnTo>
                    <a:pt x="3749" y="1804147"/>
                  </a:lnTo>
                  <a:lnTo>
                    <a:pt x="5825" y="1857980"/>
                  </a:lnTo>
                  <a:lnTo>
                    <a:pt x="8676" y="1914841"/>
                  </a:lnTo>
                  <a:lnTo>
                    <a:pt x="12322" y="1975358"/>
                  </a:lnTo>
                  <a:lnTo>
                    <a:pt x="14396" y="2018508"/>
                  </a:lnTo>
                  <a:lnTo>
                    <a:pt x="15187" y="2062010"/>
                  </a:lnTo>
                  <a:lnTo>
                    <a:pt x="14913" y="2105956"/>
                  </a:lnTo>
                  <a:lnTo>
                    <a:pt x="13787" y="2150439"/>
                  </a:lnTo>
                  <a:lnTo>
                    <a:pt x="12026" y="2195552"/>
                  </a:lnTo>
                  <a:lnTo>
                    <a:pt x="5083" y="2335593"/>
                  </a:lnTo>
                  <a:lnTo>
                    <a:pt x="2935" y="2384150"/>
                  </a:lnTo>
                  <a:lnTo>
                    <a:pt x="1227" y="2433800"/>
                  </a:lnTo>
                  <a:lnTo>
                    <a:pt x="177" y="2484636"/>
                  </a:lnTo>
                  <a:lnTo>
                    <a:pt x="0" y="2536749"/>
                  </a:lnTo>
                  <a:lnTo>
                    <a:pt x="910" y="2590233"/>
                  </a:lnTo>
                  <a:lnTo>
                    <a:pt x="3123" y="2645181"/>
                  </a:lnTo>
                  <a:lnTo>
                    <a:pt x="6856" y="2701684"/>
                  </a:lnTo>
                  <a:lnTo>
                    <a:pt x="17655" y="2817594"/>
                  </a:lnTo>
                  <a:lnTo>
                    <a:pt x="21021" y="2873018"/>
                  </a:lnTo>
                  <a:lnTo>
                    <a:pt x="22690" y="2926360"/>
                  </a:lnTo>
                  <a:lnTo>
                    <a:pt x="22931" y="2977870"/>
                  </a:lnTo>
                  <a:lnTo>
                    <a:pt x="22012" y="3027798"/>
                  </a:lnTo>
                  <a:lnTo>
                    <a:pt x="20203" y="3076396"/>
                  </a:lnTo>
                  <a:lnTo>
                    <a:pt x="17772" y="3123914"/>
                  </a:lnTo>
                  <a:lnTo>
                    <a:pt x="9443" y="3262492"/>
                  </a:lnTo>
                  <a:lnTo>
                    <a:pt x="7217" y="3308195"/>
                  </a:lnTo>
                  <a:lnTo>
                    <a:pt x="5715" y="3354071"/>
                  </a:lnTo>
                  <a:lnTo>
                    <a:pt x="5205" y="3400371"/>
                  </a:lnTo>
                  <a:lnTo>
                    <a:pt x="5957" y="3447344"/>
                  </a:lnTo>
                  <a:lnTo>
                    <a:pt x="8240" y="3495242"/>
                  </a:lnTo>
                  <a:lnTo>
                    <a:pt x="17331" y="3602576"/>
                  </a:lnTo>
                  <a:lnTo>
                    <a:pt x="20125" y="3655555"/>
                  </a:lnTo>
                  <a:lnTo>
                    <a:pt x="21078" y="3704219"/>
                  </a:lnTo>
                  <a:lnTo>
                    <a:pt x="20570" y="3749538"/>
                  </a:lnTo>
                  <a:lnTo>
                    <a:pt x="18975" y="3792478"/>
                  </a:lnTo>
                  <a:lnTo>
                    <a:pt x="16671" y="3834007"/>
                  </a:lnTo>
                  <a:lnTo>
                    <a:pt x="11442" y="3916703"/>
                  </a:lnTo>
                  <a:lnTo>
                    <a:pt x="9270" y="3959805"/>
                  </a:lnTo>
                  <a:lnTo>
                    <a:pt x="7895" y="4005367"/>
                  </a:lnTo>
                  <a:lnTo>
                    <a:pt x="7695" y="4054357"/>
                  </a:lnTo>
                  <a:lnTo>
                    <a:pt x="9045" y="4107741"/>
                  </a:lnTo>
                  <a:lnTo>
                    <a:pt x="15918" y="4227764"/>
                  </a:lnTo>
                  <a:lnTo>
                    <a:pt x="18118" y="4287997"/>
                  </a:lnTo>
                  <a:lnTo>
                    <a:pt x="19138" y="4347051"/>
                  </a:lnTo>
                  <a:lnTo>
                    <a:pt x="19196" y="4404790"/>
                  </a:lnTo>
                  <a:lnTo>
                    <a:pt x="18510" y="4461077"/>
                  </a:lnTo>
                  <a:lnTo>
                    <a:pt x="17297" y="4515776"/>
                  </a:lnTo>
                  <a:lnTo>
                    <a:pt x="12672" y="4668984"/>
                  </a:lnTo>
                  <a:lnTo>
                    <a:pt x="11526" y="4715970"/>
                  </a:lnTo>
                  <a:lnTo>
                    <a:pt x="10941" y="4760685"/>
                  </a:lnTo>
                  <a:lnTo>
                    <a:pt x="11134" y="4802995"/>
                  </a:lnTo>
                  <a:lnTo>
                    <a:pt x="13516" y="4887986"/>
                  </a:lnTo>
                  <a:lnTo>
                    <a:pt x="13219" y="4933081"/>
                  </a:lnTo>
                  <a:lnTo>
                    <a:pt x="11848" y="4978520"/>
                  </a:lnTo>
                  <a:lnTo>
                    <a:pt x="7556" y="5072308"/>
                  </a:lnTo>
                  <a:lnTo>
                    <a:pt x="5470" y="5121599"/>
                  </a:lnTo>
                  <a:lnTo>
                    <a:pt x="3979" y="5173114"/>
                  </a:lnTo>
                  <a:lnTo>
                    <a:pt x="3501" y="5227325"/>
                  </a:lnTo>
                  <a:lnTo>
                    <a:pt x="4455" y="5284702"/>
                  </a:lnTo>
                  <a:lnTo>
                    <a:pt x="7256" y="5345715"/>
                  </a:lnTo>
                  <a:lnTo>
                    <a:pt x="12322" y="5410835"/>
                  </a:lnTo>
                  <a:lnTo>
                    <a:pt x="18037" y="5410111"/>
                  </a:lnTo>
                  <a:lnTo>
                    <a:pt x="25149" y="5410149"/>
                  </a:lnTo>
                  <a:lnTo>
                    <a:pt x="30610" y="5410835"/>
                  </a:lnTo>
                  <a:lnTo>
                    <a:pt x="29400" y="5366139"/>
                  </a:lnTo>
                  <a:lnTo>
                    <a:pt x="28650" y="5319141"/>
                  </a:lnTo>
                  <a:lnTo>
                    <a:pt x="28300" y="5270163"/>
                  </a:lnTo>
                  <a:lnTo>
                    <a:pt x="28291" y="5219531"/>
                  </a:lnTo>
                  <a:lnTo>
                    <a:pt x="29058" y="5114594"/>
                  </a:lnTo>
                  <a:lnTo>
                    <a:pt x="33348" y="4793725"/>
                  </a:lnTo>
                  <a:lnTo>
                    <a:pt x="33852" y="4693381"/>
                  </a:lnTo>
                  <a:lnTo>
                    <a:pt x="33662" y="4645906"/>
                  </a:lnTo>
                  <a:lnTo>
                    <a:pt x="33098" y="4600660"/>
                  </a:lnTo>
                  <a:lnTo>
                    <a:pt x="32101" y="4557967"/>
                  </a:lnTo>
                  <a:lnTo>
                    <a:pt x="30610" y="4518152"/>
                  </a:lnTo>
                  <a:lnTo>
                    <a:pt x="28492" y="4469684"/>
                  </a:lnTo>
                  <a:lnTo>
                    <a:pt x="26959" y="4428990"/>
                  </a:lnTo>
                  <a:lnTo>
                    <a:pt x="25949" y="4394165"/>
                  </a:lnTo>
                  <a:lnTo>
                    <a:pt x="25398" y="4363307"/>
                  </a:lnTo>
                  <a:lnTo>
                    <a:pt x="25241" y="4334513"/>
                  </a:lnTo>
                  <a:lnTo>
                    <a:pt x="25417" y="4305879"/>
                  </a:lnTo>
                  <a:lnTo>
                    <a:pt x="29054" y="4098512"/>
                  </a:lnTo>
                  <a:lnTo>
                    <a:pt x="30610" y="3950080"/>
                  </a:lnTo>
                  <a:lnTo>
                    <a:pt x="30827" y="3881697"/>
                  </a:lnTo>
                  <a:lnTo>
                    <a:pt x="30501" y="3819105"/>
                  </a:lnTo>
                  <a:lnTo>
                    <a:pt x="29743" y="3761617"/>
                  </a:lnTo>
                  <a:lnTo>
                    <a:pt x="28664" y="3708544"/>
                  </a:lnTo>
                  <a:lnTo>
                    <a:pt x="22283" y="3485330"/>
                  </a:lnTo>
                  <a:lnTo>
                    <a:pt x="21580" y="3444299"/>
                  </a:lnTo>
                  <a:lnTo>
                    <a:pt x="21325" y="3402867"/>
                  </a:lnTo>
                  <a:lnTo>
                    <a:pt x="21627" y="3360346"/>
                  </a:lnTo>
                  <a:lnTo>
                    <a:pt x="22597" y="3316047"/>
                  </a:lnTo>
                  <a:lnTo>
                    <a:pt x="24344" y="3269282"/>
                  </a:lnTo>
                  <a:lnTo>
                    <a:pt x="26979" y="3219363"/>
                  </a:lnTo>
                  <a:lnTo>
                    <a:pt x="35653" y="3094070"/>
                  </a:lnTo>
                  <a:lnTo>
                    <a:pt x="39686" y="3028163"/>
                  </a:lnTo>
                  <a:lnTo>
                    <a:pt x="42737" y="2967267"/>
                  </a:lnTo>
                  <a:lnTo>
                    <a:pt x="44834" y="2910769"/>
                  </a:lnTo>
                  <a:lnTo>
                    <a:pt x="46006" y="2858054"/>
                  </a:lnTo>
                  <a:lnTo>
                    <a:pt x="46279" y="2808509"/>
                  </a:lnTo>
                  <a:lnTo>
                    <a:pt x="45682" y="2761520"/>
                  </a:lnTo>
                  <a:lnTo>
                    <a:pt x="44242" y="2716473"/>
                  </a:lnTo>
                  <a:lnTo>
                    <a:pt x="41987" y="2672754"/>
                  </a:lnTo>
                  <a:lnTo>
                    <a:pt x="38945" y="2629750"/>
                  </a:lnTo>
                  <a:lnTo>
                    <a:pt x="35143" y="2586846"/>
                  </a:lnTo>
                  <a:lnTo>
                    <a:pt x="30610" y="2543429"/>
                  </a:lnTo>
                  <a:lnTo>
                    <a:pt x="26691" y="2501168"/>
                  </a:lnTo>
                  <a:lnTo>
                    <a:pt x="24507" y="2461314"/>
                  </a:lnTo>
                  <a:lnTo>
                    <a:pt x="23752" y="2422622"/>
                  </a:lnTo>
                  <a:lnTo>
                    <a:pt x="24119" y="2383846"/>
                  </a:lnTo>
                  <a:lnTo>
                    <a:pt x="25301" y="2343742"/>
                  </a:lnTo>
                  <a:lnTo>
                    <a:pt x="28882" y="2254570"/>
                  </a:lnTo>
                  <a:lnTo>
                    <a:pt x="30667" y="2203012"/>
                  </a:lnTo>
                  <a:lnTo>
                    <a:pt x="32039" y="2145147"/>
                  </a:lnTo>
                  <a:lnTo>
                    <a:pt x="32692" y="2079729"/>
                  </a:lnTo>
                  <a:lnTo>
                    <a:pt x="32318" y="2005513"/>
                  </a:lnTo>
                  <a:lnTo>
                    <a:pt x="28975" y="1850058"/>
                  </a:lnTo>
                  <a:lnTo>
                    <a:pt x="27969" y="1780187"/>
                  </a:lnTo>
                  <a:lnTo>
                    <a:pt x="27502" y="1711958"/>
                  </a:lnTo>
                  <a:lnTo>
                    <a:pt x="27481" y="1645691"/>
                  </a:lnTo>
                  <a:lnTo>
                    <a:pt x="27816" y="1581700"/>
                  </a:lnTo>
                  <a:lnTo>
                    <a:pt x="28416" y="1520303"/>
                  </a:lnTo>
                  <a:lnTo>
                    <a:pt x="31626" y="1306999"/>
                  </a:lnTo>
                  <a:lnTo>
                    <a:pt x="32439" y="1224154"/>
                  </a:lnTo>
                  <a:lnTo>
                    <a:pt x="32328" y="1189792"/>
                  </a:lnTo>
                  <a:lnTo>
                    <a:pt x="31748" y="1160561"/>
                  </a:lnTo>
                  <a:lnTo>
                    <a:pt x="30610" y="1136777"/>
                  </a:lnTo>
                  <a:lnTo>
                    <a:pt x="29451" y="1103560"/>
                  </a:lnTo>
                  <a:lnTo>
                    <a:pt x="29964" y="1066682"/>
                  </a:lnTo>
                  <a:lnTo>
                    <a:pt x="31619" y="1025999"/>
                  </a:lnTo>
                  <a:lnTo>
                    <a:pt x="36230" y="932656"/>
                  </a:lnTo>
                  <a:lnTo>
                    <a:pt x="38127" y="879711"/>
                  </a:lnTo>
                  <a:lnTo>
                    <a:pt x="39044" y="822396"/>
                  </a:lnTo>
                  <a:lnTo>
                    <a:pt x="38450" y="760568"/>
                  </a:lnTo>
                  <a:lnTo>
                    <a:pt x="35816" y="694086"/>
                  </a:lnTo>
                  <a:lnTo>
                    <a:pt x="30610" y="622808"/>
                  </a:lnTo>
                  <a:lnTo>
                    <a:pt x="26036" y="564387"/>
                  </a:lnTo>
                  <a:lnTo>
                    <a:pt x="23237" y="511192"/>
                  </a:lnTo>
                  <a:lnTo>
                    <a:pt x="21931" y="462014"/>
                  </a:lnTo>
                  <a:lnTo>
                    <a:pt x="21833" y="415642"/>
                  </a:lnTo>
                  <a:lnTo>
                    <a:pt x="22662" y="370869"/>
                  </a:lnTo>
                  <a:lnTo>
                    <a:pt x="24133" y="326485"/>
                  </a:lnTo>
                  <a:lnTo>
                    <a:pt x="27873" y="234046"/>
                  </a:lnTo>
                  <a:lnTo>
                    <a:pt x="29575" y="183574"/>
                  </a:lnTo>
                  <a:lnTo>
                    <a:pt x="30787" y="128654"/>
                  </a:lnTo>
                  <a:lnTo>
                    <a:pt x="31227" y="68077"/>
                  </a:lnTo>
                  <a:lnTo>
                    <a:pt x="30610" y="635"/>
                  </a:lnTo>
                  <a:lnTo>
                    <a:pt x="228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8565" y="766826"/>
              <a:ext cx="40640" cy="5411470"/>
            </a:xfrm>
            <a:custGeom>
              <a:avLst/>
              <a:gdLst/>
              <a:ahLst/>
              <a:cxnLst/>
              <a:rect l="l" t="t" r="r" b="b"/>
              <a:pathLst>
                <a:path w="40639" h="5411470">
                  <a:moveTo>
                    <a:pt x="24072" y="508"/>
                  </a:moveTo>
                  <a:lnTo>
                    <a:pt x="28649" y="44885"/>
                  </a:lnTo>
                  <a:lnTo>
                    <a:pt x="32218" y="89371"/>
                  </a:lnTo>
                  <a:lnTo>
                    <a:pt x="34810" y="134414"/>
                  </a:lnTo>
                  <a:lnTo>
                    <a:pt x="36455" y="180461"/>
                  </a:lnTo>
                  <a:lnTo>
                    <a:pt x="37185" y="227961"/>
                  </a:lnTo>
                  <a:lnTo>
                    <a:pt x="37031" y="277363"/>
                  </a:lnTo>
                  <a:lnTo>
                    <a:pt x="36022" y="329114"/>
                  </a:lnTo>
                  <a:lnTo>
                    <a:pt x="34192" y="383662"/>
                  </a:lnTo>
                  <a:lnTo>
                    <a:pt x="31569" y="441457"/>
                  </a:lnTo>
                  <a:lnTo>
                    <a:pt x="28185" y="502947"/>
                  </a:lnTo>
                  <a:lnTo>
                    <a:pt x="24072" y="568578"/>
                  </a:lnTo>
                  <a:lnTo>
                    <a:pt x="21148" y="621140"/>
                  </a:lnTo>
                  <a:lnTo>
                    <a:pt x="19293" y="672405"/>
                  </a:lnTo>
                  <a:lnTo>
                    <a:pt x="18354" y="722682"/>
                  </a:lnTo>
                  <a:lnTo>
                    <a:pt x="18174" y="772281"/>
                  </a:lnTo>
                  <a:lnTo>
                    <a:pt x="18599" y="821511"/>
                  </a:lnTo>
                  <a:lnTo>
                    <a:pt x="19473" y="870680"/>
                  </a:lnTo>
                  <a:lnTo>
                    <a:pt x="20643" y="920099"/>
                  </a:lnTo>
                  <a:lnTo>
                    <a:pt x="21953" y="970075"/>
                  </a:lnTo>
                  <a:lnTo>
                    <a:pt x="23247" y="1020918"/>
                  </a:lnTo>
                  <a:lnTo>
                    <a:pt x="24372" y="1072937"/>
                  </a:lnTo>
                  <a:lnTo>
                    <a:pt x="25172" y="1126441"/>
                  </a:lnTo>
                  <a:lnTo>
                    <a:pt x="25492" y="1181740"/>
                  </a:lnTo>
                  <a:lnTo>
                    <a:pt x="25177" y="1239141"/>
                  </a:lnTo>
                  <a:lnTo>
                    <a:pt x="24072" y="1298956"/>
                  </a:lnTo>
                  <a:lnTo>
                    <a:pt x="22617" y="1365600"/>
                  </a:lnTo>
                  <a:lnTo>
                    <a:pt x="21797" y="1424021"/>
                  </a:lnTo>
                  <a:lnTo>
                    <a:pt x="21500" y="1475876"/>
                  </a:lnTo>
                  <a:lnTo>
                    <a:pt x="21617" y="1522828"/>
                  </a:lnTo>
                  <a:lnTo>
                    <a:pt x="22035" y="1566536"/>
                  </a:lnTo>
                  <a:lnTo>
                    <a:pt x="22643" y="1608661"/>
                  </a:lnTo>
                  <a:lnTo>
                    <a:pt x="23331" y="1650862"/>
                  </a:lnTo>
                  <a:lnTo>
                    <a:pt x="23987" y="1694800"/>
                  </a:lnTo>
                  <a:lnTo>
                    <a:pt x="24501" y="1742136"/>
                  </a:lnTo>
                  <a:lnTo>
                    <a:pt x="24760" y="1794529"/>
                  </a:lnTo>
                  <a:lnTo>
                    <a:pt x="24654" y="1853640"/>
                  </a:lnTo>
                  <a:lnTo>
                    <a:pt x="24072" y="1921128"/>
                  </a:lnTo>
                  <a:lnTo>
                    <a:pt x="23731" y="1996679"/>
                  </a:lnTo>
                  <a:lnTo>
                    <a:pt x="24376" y="2066046"/>
                  </a:lnTo>
                  <a:lnTo>
                    <a:pt x="25700" y="2129698"/>
                  </a:lnTo>
                  <a:lnTo>
                    <a:pt x="27398" y="2188101"/>
                  </a:lnTo>
                  <a:lnTo>
                    <a:pt x="29164" y="2241722"/>
                  </a:lnTo>
                  <a:lnTo>
                    <a:pt x="30693" y="2291029"/>
                  </a:lnTo>
                  <a:lnTo>
                    <a:pt x="31678" y="2336489"/>
                  </a:lnTo>
                  <a:lnTo>
                    <a:pt x="31815" y="2378569"/>
                  </a:lnTo>
                  <a:lnTo>
                    <a:pt x="30796" y="2417736"/>
                  </a:lnTo>
                  <a:lnTo>
                    <a:pt x="28317" y="2454457"/>
                  </a:lnTo>
                  <a:lnTo>
                    <a:pt x="24072" y="2489200"/>
                  </a:lnTo>
                  <a:lnTo>
                    <a:pt x="21162" y="2517730"/>
                  </a:lnTo>
                  <a:lnTo>
                    <a:pt x="19913" y="2552994"/>
                  </a:lnTo>
                  <a:lnTo>
                    <a:pt x="20037" y="2594103"/>
                  </a:lnTo>
                  <a:lnTo>
                    <a:pt x="21246" y="2640167"/>
                  </a:lnTo>
                  <a:lnTo>
                    <a:pt x="23254" y="2690297"/>
                  </a:lnTo>
                  <a:lnTo>
                    <a:pt x="25773" y="2743604"/>
                  </a:lnTo>
                  <a:lnTo>
                    <a:pt x="28516" y="2799198"/>
                  </a:lnTo>
                  <a:lnTo>
                    <a:pt x="31197" y="2856190"/>
                  </a:lnTo>
                  <a:lnTo>
                    <a:pt x="33527" y="2913691"/>
                  </a:lnTo>
                  <a:lnTo>
                    <a:pt x="35220" y="2970812"/>
                  </a:lnTo>
                  <a:lnTo>
                    <a:pt x="35988" y="3026662"/>
                  </a:lnTo>
                  <a:lnTo>
                    <a:pt x="35545" y="3080353"/>
                  </a:lnTo>
                  <a:lnTo>
                    <a:pt x="33602" y="3130995"/>
                  </a:lnTo>
                  <a:lnTo>
                    <a:pt x="29874" y="3177700"/>
                  </a:lnTo>
                  <a:lnTo>
                    <a:pt x="24072" y="3219577"/>
                  </a:lnTo>
                  <a:lnTo>
                    <a:pt x="16861" y="3265540"/>
                  </a:lnTo>
                  <a:lnTo>
                    <a:pt x="11173" y="3313013"/>
                  </a:lnTo>
                  <a:lnTo>
                    <a:pt x="6919" y="3361858"/>
                  </a:lnTo>
                  <a:lnTo>
                    <a:pt x="4013" y="3411941"/>
                  </a:lnTo>
                  <a:lnTo>
                    <a:pt x="2367" y="3463124"/>
                  </a:lnTo>
                  <a:lnTo>
                    <a:pt x="1894" y="3515272"/>
                  </a:lnTo>
                  <a:lnTo>
                    <a:pt x="2505" y="3568247"/>
                  </a:lnTo>
                  <a:lnTo>
                    <a:pt x="4115" y="3621914"/>
                  </a:lnTo>
                  <a:lnTo>
                    <a:pt x="6635" y="3676136"/>
                  </a:lnTo>
                  <a:lnTo>
                    <a:pt x="9978" y="3730777"/>
                  </a:lnTo>
                  <a:lnTo>
                    <a:pt x="14057" y="3785701"/>
                  </a:lnTo>
                  <a:lnTo>
                    <a:pt x="18784" y="3840771"/>
                  </a:lnTo>
                  <a:lnTo>
                    <a:pt x="24072" y="3895852"/>
                  </a:lnTo>
                  <a:lnTo>
                    <a:pt x="29112" y="3951227"/>
                  </a:lnTo>
                  <a:lnTo>
                    <a:pt x="33179" y="4007085"/>
                  </a:lnTo>
                  <a:lnTo>
                    <a:pt x="36308" y="4063142"/>
                  </a:lnTo>
                  <a:lnTo>
                    <a:pt x="38537" y="4119113"/>
                  </a:lnTo>
                  <a:lnTo>
                    <a:pt x="39902" y="4174714"/>
                  </a:lnTo>
                  <a:lnTo>
                    <a:pt x="40438" y="4229662"/>
                  </a:lnTo>
                  <a:lnTo>
                    <a:pt x="40183" y="4283671"/>
                  </a:lnTo>
                  <a:lnTo>
                    <a:pt x="39173" y="4336459"/>
                  </a:lnTo>
                  <a:lnTo>
                    <a:pt x="37445" y="4387741"/>
                  </a:lnTo>
                  <a:lnTo>
                    <a:pt x="35034" y="4437232"/>
                  </a:lnTo>
                  <a:lnTo>
                    <a:pt x="31977" y="4484650"/>
                  </a:lnTo>
                  <a:lnTo>
                    <a:pt x="28311" y="4529709"/>
                  </a:lnTo>
                  <a:lnTo>
                    <a:pt x="24072" y="4572127"/>
                  </a:lnTo>
                  <a:lnTo>
                    <a:pt x="21076" y="4606014"/>
                  </a:lnTo>
                  <a:lnTo>
                    <a:pt x="18926" y="4644600"/>
                  </a:lnTo>
                  <a:lnTo>
                    <a:pt x="17529" y="4687330"/>
                  </a:lnTo>
                  <a:lnTo>
                    <a:pt x="16789" y="4733651"/>
                  </a:lnTo>
                  <a:lnTo>
                    <a:pt x="16613" y="4783010"/>
                  </a:lnTo>
                  <a:lnTo>
                    <a:pt x="16906" y="4834852"/>
                  </a:lnTo>
                  <a:lnTo>
                    <a:pt x="17574" y="4888624"/>
                  </a:lnTo>
                  <a:lnTo>
                    <a:pt x="18522" y="4943773"/>
                  </a:lnTo>
                  <a:lnTo>
                    <a:pt x="19655" y="4999745"/>
                  </a:lnTo>
                  <a:lnTo>
                    <a:pt x="20880" y="5055986"/>
                  </a:lnTo>
                  <a:lnTo>
                    <a:pt x="22102" y="5111942"/>
                  </a:lnTo>
                  <a:lnTo>
                    <a:pt x="23225" y="5167061"/>
                  </a:lnTo>
                  <a:lnTo>
                    <a:pt x="24157" y="5220788"/>
                  </a:lnTo>
                  <a:lnTo>
                    <a:pt x="24802" y="5272569"/>
                  </a:lnTo>
                  <a:lnTo>
                    <a:pt x="25065" y="5321852"/>
                  </a:lnTo>
                  <a:lnTo>
                    <a:pt x="24854" y="5368083"/>
                  </a:lnTo>
                  <a:lnTo>
                    <a:pt x="24072" y="5410708"/>
                  </a:lnTo>
                  <a:lnTo>
                    <a:pt x="17087" y="5411241"/>
                  </a:lnTo>
                  <a:lnTo>
                    <a:pt x="11245" y="5411444"/>
                  </a:lnTo>
                  <a:lnTo>
                    <a:pt x="5784" y="5410708"/>
                  </a:lnTo>
                  <a:lnTo>
                    <a:pt x="8103" y="5342661"/>
                  </a:lnTo>
                  <a:lnTo>
                    <a:pt x="8973" y="5284869"/>
                  </a:lnTo>
                  <a:lnTo>
                    <a:pt x="8724" y="5235008"/>
                  </a:lnTo>
                  <a:lnTo>
                    <a:pt x="7684" y="5190751"/>
                  </a:lnTo>
                  <a:lnTo>
                    <a:pt x="6179" y="5149775"/>
                  </a:lnTo>
                  <a:lnTo>
                    <a:pt x="4539" y="5109756"/>
                  </a:lnTo>
                  <a:lnTo>
                    <a:pt x="3091" y="5068368"/>
                  </a:lnTo>
                  <a:lnTo>
                    <a:pt x="2164" y="5023286"/>
                  </a:lnTo>
                  <a:lnTo>
                    <a:pt x="2085" y="4972187"/>
                  </a:lnTo>
                  <a:lnTo>
                    <a:pt x="3182" y="4912745"/>
                  </a:lnTo>
                  <a:lnTo>
                    <a:pt x="5784" y="4842637"/>
                  </a:lnTo>
                  <a:lnTo>
                    <a:pt x="9107" y="4763564"/>
                  </a:lnTo>
                  <a:lnTo>
                    <a:pt x="11502" y="4693379"/>
                  </a:lnTo>
                  <a:lnTo>
                    <a:pt x="13041" y="4631055"/>
                  </a:lnTo>
                  <a:lnTo>
                    <a:pt x="13794" y="4575565"/>
                  </a:lnTo>
                  <a:lnTo>
                    <a:pt x="13833" y="4525883"/>
                  </a:lnTo>
                  <a:lnTo>
                    <a:pt x="13227" y="4480982"/>
                  </a:lnTo>
                  <a:lnTo>
                    <a:pt x="12049" y="4439837"/>
                  </a:lnTo>
                  <a:lnTo>
                    <a:pt x="10368" y="4401420"/>
                  </a:lnTo>
                  <a:lnTo>
                    <a:pt x="8256" y="4364706"/>
                  </a:lnTo>
                  <a:lnTo>
                    <a:pt x="5784" y="4328668"/>
                  </a:lnTo>
                  <a:lnTo>
                    <a:pt x="4104" y="4298142"/>
                  </a:lnTo>
                  <a:lnTo>
                    <a:pt x="2798" y="4258945"/>
                  </a:lnTo>
                  <a:lnTo>
                    <a:pt x="1839" y="4212411"/>
                  </a:lnTo>
                  <a:lnTo>
                    <a:pt x="1197" y="4159877"/>
                  </a:lnTo>
                  <a:lnTo>
                    <a:pt x="842" y="4102677"/>
                  </a:lnTo>
                  <a:lnTo>
                    <a:pt x="746" y="4042148"/>
                  </a:lnTo>
                  <a:lnTo>
                    <a:pt x="879" y="3979624"/>
                  </a:lnTo>
                  <a:lnTo>
                    <a:pt x="1212" y="3916441"/>
                  </a:lnTo>
                  <a:lnTo>
                    <a:pt x="1716" y="3853935"/>
                  </a:lnTo>
                  <a:lnTo>
                    <a:pt x="2363" y="3793440"/>
                  </a:lnTo>
                  <a:lnTo>
                    <a:pt x="3122" y="3736293"/>
                  </a:lnTo>
                  <a:lnTo>
                    <a:pt x="3965" y="3683829"/>
                  </a:lnTo>
                  <a:lnTo>
                    <a:pt x="4862" y="3637383"/>
                  </a:lnTo>
                  <a:lnTo>
                    <a:pt x="5784" y="3598291"/>
                  </a:lnTo>
                  <a:lnTo>
                    <a:pt x="6420" y="3554362"/>
                  </a:lnTo>
                  <a:lnTo>
                    <a:pt x="6145" y="3511101"/>
                  </a:lnTo>
                  <a:lnTo>
                    <a:pt x="5221" y="3467771"/>
                  </a:lnTo>
                  <a:lnTo>
                    <a:pt x="3909" y="3423635"/>
                  </a:lnTo>
                  <a:lnTo>
                    <a:pt x="2469" y="3377956"/>
                  </a:lnTo>
                  <a:lnTo>
                    <a:pt x="1164" y="3329997"/>
                  </a:lnTo>
                  <a:lnTo>
                    <a:pt x="254" y="3279022"/>
                  </a:lnTo>
                  <a:lnTo>
                    <a:pt x="0" y="3224293"/>
                  </a:lnTo>
                  <a:lnTo>
                    <a:pt x="662" y="3165075"/>
                  </a:lnTo>
                  <a:lnTo>
                    <a:pt x="2504" y="3100629"/>
                  </a:lnTo>
                  <a:lnTo>
                    <a:pt x="5784" y="3030220"/>
                  </a:lnTo>
                  <a:lnTo>
                    <a:pt x="8423" y="2974530"/>
                  </a:lnTo>
                  <a:lnTo>
                    <a:pt x="10023" y="2922634"/>
                  </a:lnTo>
                  <a:lnTo>
                    <a:pt x="10742" y="2873719"/>
                  </a:lnTo>
                  <a:lnTo>
                    <a:pt x="10738" y="2826972"/>
                  </a:lnTo>
                  <a:lnTo>
                    <a:pt x="10170" y="2781580"/>
                  </a:lnTo>
                  <a:lnTo>
                    <a:pt x="9196" y="2736728"/>
                  </a:lnTo>
                  <a:lnTo>
                    <a:pt x="7975" y="2691606"/>
                  </a:lnTo>
                  <a:lnTo>
                    <a:pt x="6664" y="2645398"/>
                  </a:lnTo>
                  <a:lnTo>
                    <a:pt x="5422" y="2597293"/>
                  </a:lnTo>
                  <a:lnTo>
                    <a:pt x="4407" y="2546477"/>
                  </a:lnTo>
                  <a:lnTo>
                    <a:pt x="3777" y="2492137"/>
                  </a:lnTo>
                  <a:lnTo>
                    <a:pt x="3691" y="2433460"/>
                  </a:lnTo>
                  <a:lnTo>
                    <a:pt x="4308" y="2369633"/>
                  </a:lnTo>
                  <a:lnTo>
                    <a:pt x="5784" y="2299843"/>
                  </a:lnTo>
                  <a:lnTo>
                    <a:pt x="7244" y="2234025"/>
                  </a:lnTo>
                  <a:lnTo>
                    <a:pt x="8038" y="2172548"/>
                  </a:lnTo>
                  <a:lnTo>
                    <a:pt x="8271" y="2114856"/>
                  </a:lnTo>
                  <a:lnTo>
                    <a:pt x="8049" y="2060393"/>
                  </a:lnTo>
                  <a:lnTo>
                    <a:pt x="7477" y="2008603"/>
                  </a:lnTo>
                  <a:lnTo>
                    <a:pt x="6662" y="1958930"/>
                  </a:lnTo>
                  <a:lnTo>
                    <a:pt x="5708" y="1910817"/>
                  </a:lnTo>
                  <a:lnTo>
                    <a:pt x="4722" y="1863708"/>
                  </a:lnTo>
                  <a:lnTo>
                    <a:pt x="3809" y="1817048"/>
                  </a:lnTo>
                  <a:lnTo>
                    <a:pt x="3075" y="1770281"/>
                  </a:lnTo>
                  <a:lnTo>
                    <a:pt x="2625" y="1722849"/>
                  </a:lnTo>
                  <a:lnTo>
                    <a:pt x="2565" y="1674198"/>
                  </a:lnTo>
                  <a:lnTo>
                    <a:pt x="3002" y="1623770"/>
                  </a:lnTo>
                  <a:lnTo>
                    <a:pt x="4039" y="1571011"/>
                  </a:lnTo>
                  <a:lnTo>
                    <a:pt x="5784" y="1515364"/>
                  </a:lnTo>
                  <a:lnTo>
                    <a:pt x="8476" y="1446223"/>
                  </a:lnTo>
                  <a:lnTo>
                    <a:pt x="11129" y="1381700"/>
                  </a:lnTo>
                  <a:lnTo>
                    <a:pt x="13606" y="1321351"/>
                  </a:lnTo>
                  <a:lnTo>
                    <a:pt x="15775" y="1264736"/>
                  </a:lnTo>
                  <a:lnTo>
                    <a:pt x="17498" y="1211412"/>
                  </a:lnTo>
                  <a:lnTo>
                    <a:pt x="18643" y="1160938"/>
                  </a:lnTo>
                  <a:lnTo>
                    <a:pt x="19073" y="1112872"/>
                  </a:lnTo>
                  <a:lnTo>
                    <a:pt x="18653" y="1066771"/>
                  </a:lnTo>
                  <a:lnTo>
                    <a:pt x="17250" y="1022195"/>
                  </a:lnTo>
                  <a:lnTo>
                    <a:pt x="14727" y="978700"/>
                  </a:lnTo>
                  <a:lnTo>
                    <a:pt x="10950" y="935846"/>
                  </a:lnTo>
                  <a:lnTo>
                    <a:pt x="5784" y="893190"/>
                  </a:lnTo>
                  <a:lnTo>
                    <a:pt x="2616" y="861472"/>
                  </a:lnTo>
                  <a:lnTo>
                    <a:pt x="855" y="823743"/>
                  </a:lnTo>
                  <a:lnTo>
                    <a:pt x="307" y="780737"/>
                  </a:lnTo>
                  <a:lnTo>
                    <a:pt x="779" y="733186"/>
                  </a:lnTo>
                  <a:lnTo>
                    <a:pt x="2077" y="681823"/>
                  </a:lnTo>
                  <a:lnTo>
                    <a:pt x="4006" y="627379"/>
                  </a:lnTo>
                  <a:lnTo>
                    <a:pt x="6373" y="570589"/>
                  </a:lnTo>
                  <a:lnTo>
                    <a:pt x="8983" y="512184"/>
                  </a:lnTo>
                  <a:lnTo>
                    <a:pt x="11642" y="452897"/>
                  </a:lnTo>
                  <a:lnTo>
                    <a:pt x="14157" y="393461"/>
                  </a:lnTo>
                  <a:lnTo>
                    <a:pt x="16333" y="334608"/>
                  </a:lnTo>
                  <a:lnTo>
                    <a:pt x="17976" y="277071"/>
                  </a:lnTo>
                  <a:lnTo>
                    <a:pt x="18893" y="221583"/>
                  </a:lnTo>
                  <a:lnTo>
                    <a:pt x="18889" y="168875"/>
                  </a:lnTo>
                  <a:lnTo>
                    <a:pt x="17770" y="119681"/>
                  </a:lnTo>
                  <a:lnTo>
                    <a:pt x="15342" y="74734"/>
                  </a:lnTo>
                  <a:lnTo>
                    <a:pt x="11411" y="34765"/>
                  </a:lnTo>
                  <a:lnTo>
                    <a:pt x="5784" y="508"/>
                  </a:lnTo>
                  <a:lnTo>
                    <a:pt x="14801" y="0"/>
                  </a:lnTo>
                  <a:lnTo>
                    <a:pt x="18992" y="635"/>
                  </a:lnTo>
                  <a:lnTo>
                    <a:pt x="24072" y="508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648200" y="903732"/>
            <a:ext cx="6901180" cy="551815"/>
          </a:xfrm>
          <a:custGeom>
            <a:avLst/>
            <a:gdLst/>
            <a:ahLst/>
            <a:cxnLst/>
            <a:rect l="l" t="t" r="r" b="b"/>
            <a:pathLst>
              <a:path w="6901180" h="551815">
                <a:moveTo>
                  <a:pt x="6808724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7"/>
                </a:lnTo>
                <a:lnTo>
                  <a:pt x="0" y="459739"/>
                </a:lnTo>
                <a:lnTo>
                  <a:pt x="7223" y="495538"/>
                </a:lnTo>
                <a:lnTo>
                  <a:pt x="26924" y="524763"/>
                </a:lnTo>
                <a:lnTo>
                  <a:pt x="56149" y="544464"/>
                </a:lnTo>
                <a:lnTo>
                  <a:pt x="91948" y="551688"/>
                </a:lnTo>
                <a:lnTo>
                  <a:pt x="6808724" y="551688"/>
                </a:lnTo>
                <a:lnTo>
                  <a:pt x="6844522" y="544464"/>
                </a:lnTo>
                <a:lnTo>
                  <a:pt x="6873748" y="524763"/>
                </a:lnTo>
                <a:lnTo>
                  <a:pt x="6893448" y="495538"/>
                </a:lnTo>
                <a:lnTo>
                  <a:pt x="6900672" y="459739"/>
                </a:lnTo>
                <a:lnTo>
                  <a:pt x="6900672" y="91947"/>
                </a:lnTo>
                <a:lnTo>
                  <a:pt x="6893448" y="56149"/>
                </a:lnTo>
                <a:lnTo>
                  <a:pt x="6873748" y="26923"/>
                </a:lnTo>
                <a:lnTo>
                  <a:pt x="6844522" y="7223"/>
                </a:lnTo>
                <a:lnTo>
                  <a:pt x="68087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50434" y="955928"/>
            <a:ext cx="288353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Curse</a:t>
            </a:r>
            <a:r>
              <a:rPr sz="23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dimensionality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8200" y="2645664"/>
            <a:ext cx="6901180" cy="551815"/>
          </a:xfrm>
          <a:custGeom>
            <a:avLst/>
            <a:gdLst/>
            <a:ahLst/>
            <a:cxnLst/>
            <a:rect l="l" t="t" r="r" b="b"/>
            <a:pathLst>
              <a:path w="6901180" h="551814">
                <a:moveTo>
                  <a:pt x="6808724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39"/>
                </a:lnTo>
                <a:lnTo>
                  <a:pt x="7223" y="495538"/>
                </a:lnTo>
                <a:lnTo>
                  <a:pt x="26924" y="524763"/>
                </a:lnTo>
                <a:lnTo>
                  <a:pt x="56149" y="544464"/>
                </a:lnTo>
                <a:lnTo>
                  <a:pt x="91948" y="551688"/>
                </a:lnTo>
                <a:lnTo>
                  <a:pt x="6808724" y="551688"/>
                </a:lnTo>
                <a:lnTo>
                  <a:pt x="6844522" y="544464"/>
                </a:lnTo>
                <a:lnTo>
                  <a:pt x="6873748" y="524763"/>
                </a:lnTo>
                <a:lnTo>
                  <a:pt x="6893448" y="495538"/>
                </a:lnTo>
                <a:lnTo>
                  <a:pt x="6900672" y="459739"/>
                </a:lnTo>
                <a:lnTo>
                  <a:pt x="6900672" y="91948"/>
                </a:lnTo>
                <a:lnTo>
                  <a:pt x="6893448" y="56149"/>
                </a:lnTo>
                <a:lnTo>
                  <a:pt x="6873748" y="26924"/>
                </a:lnTo>
                <a:lnTo>
                  <a:pt x="6844522" y="7223"/>
                </a:lnTo>
                <a:lnTo>
                  <a:pt x="6808724" y="0"/>
                </a:lnTo>
                <a:close/>
              </a:path>
            </a:pathLst>
          </a:custGeom>
          <a:solidFill>
            <a:srgbClr val="4DC5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8200" y="4434840"/>
            <a:ext cx="6901180" cy="551815"/>
          </a:xfrm>
          <a:custGeom>
            <a:avLst/>
            <a:gdLst/>
            <a:ahLst/>
            <a:cxnLst/>
            <a:rect l="l" t="t" r="r" b="b"/>
            <a:pathLst>
              <a:path w="6901180" h="551814">
                <a:moveTo>
                  <a:pt x="6808724" y="0"/>
                </a:moveTo>
                <a:lnTo>
                  <a:pt x="91948" y="0"/>
                </a:lnTo>
                <a:lnTo>
                  <a:pt x="56149" y="7223"/>
                </a:lnTo>
                <a:lnTo>
                  <a:pt x="26924" y="26924"/>
                </a:lnTo>
                <a:lnTo>
                  <a:pt x="7223" y="56149"/>
                </a:lnTo>
                <a:lnTo>
                  <a:pt x="0" y="91948"/>
                </a:lnTo>
                <a:lnTo>
                  <a:pt x="0" y="459740"/>
                </a:lnTo>
                <a:lnTo>
                  <a:pt x="7223" y="495538"/>
                </a:lnTo>
                <a:lnTo>
                  <a:pt x="26924" y="524764"/>
                </a:lnTo>
                <a:lnTo>
                  <a:pt x="56149" y="544464"/>
                </a:lnTo>
                <a:lnTo>
                  <a:pt x="91948" y="551688"/>
                </a:lnTo>
                <a:lnTo>
                  <a:pt x="6808724" y="551688"/>
                </a:lnTo>
                <a:lnTo>
                  <a:pt x="6844522" y="544464"/>
                </a:lnTo>
                <a:lnTo>
                  <a:pt x="6873748" y="524763"/>
                </a:lnTo>
                <a:lnTo>
                  <a:pt x="6893448" y="495538"/>
                </a:lnTo>
                <a:lnTo>
                  <a:pt x="6900672" y="459740"/>
                </a:lnTo>
                <a:lnTo>
                  <a:pt x="6900672" y="91948"/>
                </a:lnTo>
                <a:lnTo>
                  <a:pt x="6893448" y="56149"/>
                </a:lnTo>
                <a:lnTo>
                  <a:pt x="6873748" y="26924"/>
                </a:lnTo>
                <a:lnTo>
                  <a:pt x="6844522" y="7223"/>
                </a:lnTo>
                <a:lnTo>
                  <a:pt x="680872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88925" indent="-172085">
              <a:lnSpc>
                <a:spcPct val="100000"/>
              </a:lnSpc>
              <a:spcBef>
                <a:spcPts val="350"/>
              </a:spcBef>
              <a:buChar char="•"/>
              <a:tabLst>
                <a:tab pos="288925" algn="l"/>
              </a:tabLst>
            </a:pPr>
            <a:r>
              <a:rPr dirty="0"/>
              <a:t>When</a:t>
            </a:r>
            <a:r>
              <a:rPr spc="-50" dirty="0"/>
              <a:t> </a:t>
            </a:r>
            <a:r>
              <a:rPr dirty="0"/>
              <a:t>dimensionality</a:t>
            </a:r>
            <a:r>
              <a:rPr spc="-45" dirty="0"/>
              <a:t> </a:t>
            </a:r>
            <a:r>
              <a:rPr spc="-10" dirty="0"/>
              <a:t>increases,</a:t>
            </a:r>
            <a:r>
              <a:rPr spc="-60" dirty="0"/>
              <a:t> </a:t>
            </a:r>
            <a:r>
              <a:rPr dirty="0"/>
              <a:t>data</a:t>
            </a:r>
            <a:r>
              <a:rPr spc="-50" dirty="0"/>
              <a:t> </a:t>
            </a:r>
            <a:r>
              <a:rPr dirty="0"/>
              <a:t>becomes</a:t>
            </a:r>
            <a:r>
              <a:rPr spc="-45" dirty="0"/>
              <a:t> </a:t>
            </a:r>
            <a:r>
              <a:rPr spc="-10" dirty="0"/>
              <a:t>increasingly</a:t>
            </a:r>
            <a:r>
              <a:rPr spc="-45" dirty="0"/>
              <a:t> </a:t>
            </a:r>
            <a:r>
              <a:rPr spc="-10" dirty="0"/>
              <a:t>sparse</a:t>
            </a:r>
          </a:p>
          <a:p>
            <a:pPr marL="288925" indent="-172085">
              <a:lnSpc>
                <a:spcPts val="2070"/>
              </a:lnSpc>
              <a:spcBef>
                <a:spcPts val="250"/>
              </a:spcBef>
              <a:buChar char="•"/>
              <a:tabLst>
                <a:tab pos="288925" algn="l"/>
              </a:tabLst>
            </a:pPr>
            <a:r>
              <a:rPr dirty="0"/>
              <a:t>Density</a:t>
            </a:r>
            <a:r>
              <a:rPr spc="-5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distance</a:t>
            </a:r>
            <a:r>
              <a:rPr spc="-50" dirty="0"/>
              <a:t> </a:t>
            </a:r>
            <a:r>
              <a:rPr dirty="0"/>
              <a:t>between</a:t>
            </a:r>
            <a:r>
              <a:rPr spc="-65" dirty="0"/>
              <a:t> </a:t>
            </a:r>
            <a:r>
              <a:rPr dirty="0"/>
              <a:t>points,</a:t>
            </a:r>
            <a:r>
              <a:rPr spc="-50" dirty="0"/>
              <a:t> </a:t>
            </a:r>
            <a:r>
              <a:rPr dirty="0"/>
              <a:t>which</a:t>
            </a:r>
            <a:r>
              <a:rPr spc="-4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critical</a:t>
            </a:r>
            <a:r>
              <a:rPr spc="-3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10" dirty="0"/>
              <a:t>clustering,</a:t>
            </a:r>
          </a:p>
          <a:p>
            <a:pPr marL="288925">
              <a:lnSpc>
                <a:spcPts val="2070"/>
              </a:lnSpc>
            </a:pPr>
            <a:r>
              <a:rPr dirty="0"/>
              <a:t>outlier</a:t>
            </a:r>
            <a:r>
              <a:rPr spc="-20" dirty="0"/>
              <a:t> </a:t>
            </a:r>
            <a:r>
              <a:rPr dirty="0"/>
              <a:t>analysis,</a:t>
            </a:r>
            <a:r>
              <a:rPr spc="-50" dirty="0"/>
              <a:t> </a:t>
            </a:r>
            <a:r>
              <a:rPr dirty="0"/>
              <a:t>becomes</a:t>
            </a:r>
            <a:r>
              <a:rPr spc="-35" dirty="0"/>
              <a:t> </a:t>
            </a:r>
            <a:r>
              <a:rPr dirty="0"/>
              <a:t>less</a:t>
            </a:r>
            <a:r>
              <a:rPr spc="-40" dirty="0"/>
              <a:t> </a:t>
            </a:r>
            <a:r>
              <a:rPr spc="-10" dirty="0"/>
              <a:t>meaningful</a:t>
            </a:r>
          </a:p>
          <a:p>
            <a:pPr marL="288925" indent="-172085">
              <a:lnSpc>
                <a:spcPct val="100000"/>
              </a:lnSpc>
              <a:spcBef>
                <a:spcPts val="254"/>
              </a:spcBef>
              <a:buChar char="•"/>
              <a:tabLst>
                <a:tab pos="288925" algn="l"/>
              </a:tabLst>
            </a:pPr>
            <a:r>
              <a:rPr dirty="0"/>
              <a:t>The</a:t>
            </a:r>
            <a:r>
              <a:rPr spc="-45" dirty="0"/>
              <a:t> </a:t>
            </a:r>
            <a:r>
              <a:rPr dirty="0"/>
              <a:t>possible</a:t>
            </a:r>
            <a:r>
              <a:rPr spc="-40" dirty="0"/>
              <a:t> </a:t>
            </a:r>
            <a:r>
              <a:rPr spc="-10" dirty="0"/>
              <a:t>combinations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subspaces</a:t>
            </a:r>
            <a:r>
              <a:rPr spc="-4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grow</a:t>
            </a:r>
            <a:r>
              <a:rPr spc="-35" dirty="0"/>
              <a:t> </a:t>
            </a:r>
            <a:r>
              <a:rPr spc="-10" dirty="0"/>
              <a:t>exponentially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Dimensionality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endParaRPr sz="2300">
              <a:latin typeface="Calibri"/>
              <a:cs typeface="Calibri"/>
            </a:endParaRPr>
          </a:p>
          <a:p>
            <a:pPr marL="288925" indent="-172085">
              <a:lnSpc>
                <a:spcPct val="100000"/>
              </a:lnSpc>
              <a:spcBef>
                <a:spcPts val="995"/>
              </a:spcBef>
              <a:buChar char="•"/>
              <a:tabLst>
                <a:tab pos="288925" algn="l"/>
              </a:tabLst>
            </a:pPr>
            <a:r>
              <a:rPr dirty="0"/>
              <a:t>Avoid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curse</a:t>
            </a:r>
            <a:r>
              <a:rPr spc="-4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10" dirty="0"/>
              <a:t>dimensionality</a:t>
            </a:r>
          </a:p>
          <a:p>
            <a:pPr marL="289560" indent="-172720">
              <a:lnSpc>
                <a:spcPct val="100000"/>
              </a:lnSpc>
              <a:spcBef>
                <a:spcPts val="250"/>
              </a:spcBef>
              <a:buChar char="•"/>
              <a:tabLst>
                <a:tab pos="289560" algn="l"/>
              </a:tabLst>
            </a:pPr>
            <a:r>
              <a:rPr dirty="0"/>
              <a:t>Help</a:t>
            </a:r>
            <a:r>
              <a:rPr spc="-50" dirty="0"/>
              <a:t> </a:t>
            </a:r>
            <a:r>
              <a:rPr spc="-10" dirty="0"/>
              <a:t>eliminate</a:t>
            </a:r>
            <a:r>
              <a:rPr spc="-50" dirty="0"/>
              <a:t> </a:t>
            </a:r>
            <a:r>
              <a:rPr spc="-10" dirty="0"/>
              <a:t>irrelevant</a:t>
            </a:r>
            <a:r>
              <a:rPr spc="-45" dirty="0"/>
              <a:t> </a:t>
            </a:r>
            <a:r>
              <a:rPr spc="-10" dirty="0"/>
              <a:t>features</a:t>
            </a:r>
            <a:r>
              <a:rPr spc="-5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reduce</a:t>
            </a:r>
            <a:r>
              <a:rPr spc="-45" dirty="0"/>
              <a:t> </a:t>
            </a:r>
            <a:r>
              <a:rPr spc="-10" dirty="0"/>
              <a:t>noise</a:t>
            </a:r>
          </a:p>
          <a:p>
            <a:pPr marL="288925" indent="-172085">
              <a:lnSpc>
                <a:spcPct val="100000"/>
              </a:lnSpc>
              <a:spcBef>
                <a:spcPts val="254"/>
              </a:spcBef>
              <a:buChar char="•"/>
              <a:tabLst>
                <a:tab pos="288925" algn="l"/>
              </a:tabLst>
            </a:pPr>
            <a:r>
              <a:rPr dirty="0"/>
              <a:t>Reduce</a:t>
            </a:r>
            <a:r>
              <a:rPr spc="-50" dirty="0"/>
              <a:t> </a:t>
            </a:r>
            <a:r>
              <a:rPr dirty="0"/>
              <a:t>time</a:t>
            </a:r>
            <a:r>
              <a:rPr spc="-5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space</a:t>
            </a:r>
            <a:r>
              <a:rPr spc="-50" dirty="0"/>
              <a:t> </a:t>
            </a:r>
            <a:r>
              <a:rPr spc="-10" dirty="0"/>
              <a:t>required</a:t>
            </a:r>
            <a:r>
              <a:rPr spc="-6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data</a:t>
            </a:r>
            <a:r>
              <a:rPr spc="-55" dirty="0"/>
              <a:t> </a:t>
            </a:r>
            <a:r>
              <a:rPr spc="-10" dirty="0"/>
              <a:t>mining</a:t>
            </a:r>
          </a:p>
          <a:p>
            <a:pPr marL="288925" indent="-172085">
              <a:lnSpc>
                <a:spcPct val="100000"/>
              </a:lnSpc>
              <a:spcBef>
                <a:spcPts val="265"/>
              </a:spcBef>
              <a:buChar char="•"/>
              <a:tabLst>
                <a:tab pos="288925" algn="l"/>
              </a:tabLst>
            </a:pPr>
            <a:r>
              <a:rPr dirty="0"/>
              <a:t>Allow</a:t>
            </a:r>
            <a:r>
              <a:rPr spc="-45" dirty="0"/>
              <a:t> </a:t>
            </a:r>
            <a:r>
              <a:rPr dirty="0"/>
              <a:t>easier</a:t>
            </a:r>
            <a:r>
              <a:rPr spc="-50" dirty="0"/>
              <a:t> </a:t>
            </a:r>
            <a:r>
              <a:rPr spc="-10" dirty="0"/>
              <a:t>visualization</a:t>
            </a: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Dimensionality</a:t>
            </a:r>
            <a:r>
              <a:rPr sz="23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techniques</a:t>
            </a:r>
            <a:endParaRPr sz="2300">
              <a:latin typeface="Calibri"/>
              <a:cs typeface="Calibri"/>
            </a:endParaRPr>
          </a:p>
          <a:p>
            <a:pPr marL="288925" indent="-172085">
              <a:lnSpc>
                <a:spcPct val="100000"/>
              </a:lnSpc>
              <a:spcBef>
                <a:spcPts val="1000"/>
              </a:spcBef>
              <a:buChar char="•"/>
              <a:tabLst>
                <a:tab pos="288925" algn="l"/>
              </a:tabLst>
            </a:pPr>
            <a:r>
              <a:rPr spc="-10" dirty="0"/>
              <a:t>Wavelet</a:t>
            </a:r>
            <a:r>
              <a:rPr spc="-95" dirty="0"/>
              <a:t> </a:t>
            </a:r>
            <a:r>
              <a:rPr spc="-10" dirty="0"/>
              <a:t>transforms</a:t>
            </a:r>
          </a:p>
          <a:p>
            <a:pPr marL="288925" indent="-172085">
              <a:lnSpc>
                <a:spcPct val="100000"/>
              </a:lnSpc>
              <a:spcBef>
                <a:spcPts val="250"/>
              </a:spcBef>
              <a:buChar char="•"/>
              <a:tabLst>
                <a:tab pos="288925" algn="l"/>
              </a:tabLst>
            </a:pPr>
            <a:r>
              <a:rPr dirty="0"/>
              <a:t>Principal</a:t>
            </a:r>
            <a:r>
              <a:rPr spc="-35" dirty="0"/>
              <a:t> </a:t>
            </a:r>
            <a:r>
              <a:rPr spc="-10" dirty="0"/>
              <a:t>Component</a:t>
            </a:r>
            <a:r>
              <a:rPr spc="-65" dirty="0"/>
              <a:t> </a:t>
            </a:r>
            <a:r>
              <a:rPr spc="-10" dirty="0"/>
              <a:t>Analysis</a:t>
            </a:r>
          </a:p>
          <a:p>
            <a:pPr marL="288925" indent="-172085">
              <a:lnSpc>
                <a:spcPct val="100000"/>
              </a:lnSpc>
              <a:spcBef>
                <a:spcPts val="254"/>
              </a:spcBef>
              <a:buChar char="•"/>
              <a:tabLst>
                <a:tab pos="288925" algn="l"/>
              </a:tabLst>
            </a:pPr>
            <a:r>
              <a:rPr spc="-10" dirty="0"/>
              <a:t>Supervised</a:t>
            </a:r>
            <a:r>
              <a:rPr spc="-5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nonlinear</a:t>
            </a:r>
            <a:r>
              <a:rPr spc="-45" dirty="0"/>
              <a:t> </a:t>
            </a:r>
            <a:r>
              <a:rPr dirty="0"/>
              <a:t>techniques</a:t>
            </a:r>
            <a:r>
              <a:rPr spc="-45" dirty="0"/>
              <a:t> </a:t>
            </a:r>
            <a:r>
              <a:rPr dirty="0"/>
              <a:t>(e.g.,</a:t>
            </a:r>
            <a:r>
              <a:rPr spc="-65" dirty="0"/>
              <a:t> </a:t>
            </a:r>
            <a:r>
              <a:rPr spc="-10" dirty="0"/>
              <a:t>feature</a:t>
            </a:r>
            <a:r>
              <a:rPr spc="-55" dirty="0"/>
              <a:t> </a:t>
            </a:r>
            <a:r>
              <a:rPr spc="-10" dirty="0"/>
              <a:t>selection)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Data</a:t>
            </a:r>
            <a:r>
              <a:rPr spc="-185" dirty="0"/>
              <a:t> </a:t>
            </a:r>
            <a:r>
              <a:rPr spc="-40" dirty="0"/>
              <a:t>Reduction:</a:t>
            </a:r>
            <a:r>
              <a:rPr spc="-170" dirty="0"/>
              <a:t> </a:t>
            </a:r>
            <a:r>
              <a:rPr spc="-35" dirty="0"/>
              <a:t>Principal</a:t>
            </a:r>
            <a:r>
              <a:rPr spc="-180" dirty="0"/>
              <a:t> </a:t>
            </a:r>
            <a:r>
              <a:rPr spc="-45" dirty="0"/>
              <a:t>Component</a:t>
            </a:r>
            <a:r>
              <a:rPr spc="-180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71233" y="162775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x</a:t>
            </a:r>
            <a:r>
              <a:rPr sz="2400" spc="-37" baseline="-20833" dirty="0">
                <a:latin typeface="Times New Roman"/>
                <a:cs typeface="Times New Roman"/>
              </a:rPr>
              <a:t>2</a:t>
            </a:r>
            <a:endParaRPr sz="2400" baseline="-20833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77964" y="1633727"/>
            <a:ext cx="3441065" cy="3101340"/>
            <a:chOff x="7077964" y="1633727"/>
            <a:chExt cx="3441065" cy="3101340"/>
          </a:xfrm>
        </p:grpSpPr>
        <p:sp>
          <p:nvSpPr>
            <p:cNvPr id="5" name="object 5"/>
            <p:cNvSpPr/>
            <p:nvPr/>
          </p:nvSpPr>
          <p:spPr>
            <a:xfrm>
              <a:off x="7077964" y="1633727"/>
              <a:ext cx="3441065" cy="2979420"/>
            </a:xfrm>
            <a:custGeom>
              <a:avLst/>
              <a:gdLst/>
              <a:ahLst/>
              <a:cxnLst/>
              <a:rect l="l" t="t" r="r" b="b"/>
              <a:pathLst>
                <a:path w="3441065" h="2979420">
                  <a:moveTo>
                    <a:pt x="3440684" y="2953512"/>
                  </a:moveTo>
                  <a:lnTo>
                    <a:pt x="3427984" y="2947162"/>
                  </a:lnTo>
                  <a:lnTo>
                    <a:pt x="3389884" y="2928112"/>
                  </a:lnTo>
                  <a:lnTo>
                    <a:pt x="3389884" y="2947162"/>
                  </a:lnTo>
                  <a:lnTo>
                    <a:pt x="31750" y="2947162"/>
                  </a:lnTo>
                  <a:lnTo>
                    <a:pt x="31750" y="50800"/>
                  </a:lnTo>
                  <a:lnTo>
                    <a:pt x="50800" y="50800"/>
                  </a:lnTo>
                  <a:lnTo>
                    <a:pt x="44450" y="38100"/>
                  </a:lnTo>
                  <a:lnTo>
                    <a:pt x="25400" y="0"/>
                  </a:lnTo>
                  <a:lnTo>
                    <a:pt x="0" y="50800"/>
                  </a:lnTo>
                  <a:lnTo>
                    <a:pt x="19050" y="50800"/>
                  </a:lnTo>
                  <a:lnTo>
                    <a:pt x="19050" y="2953512"/>
                  </a:lnTo>
                  <a:lnTo>
                    <a:pt x="25400" y="2953512"/>
                  </a:lnTo>
                  <a:lnTo>
                    <a:pt x="25400" y="2959862"/>
                  </a:lnTo>
                  <a:lnTo>
                    <a:pt x="3389884" y="2959862"/>
                  </a:lnTo>
                  <a:lnTo>
                    <a:pt x="3389884" y="2978912"/>
                  </a:lnTo>
                  <a:lnTo>
                    <a:pt x="3427984" y="2959862"/>
                  </a:lnTo>
                  <a:lnTo>
                    <a:pt x="3440684" y="2953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14667" y="2997580"/>
              <a:ext cx="3261995" cy="1588135"/>
            </a:xfrm>
            <a:custGeom>
              <a:avLst/>
              <a:gdLst/>
              <a:ahLst/>
              <a:cxnLst/>
              <a:rect l="l" t="t" r="r" b="b"/>
              <a:pathLst>
                <a:path w="3261995" h="1588135">
                  <a:moveTo>
                    <a:pt x="3203858" y="12919"/>
                  </a:moveTo>
                  <a:lnTo>
                    <a:pt x="0" y="1562354"/>
                  </a:lnTo>
                  <a:lnTo>
                    <a:pt x="12446" y="1588008"/>
                  </a:lnTo>
                  <a:lnTo>
                    <a:pt x="3216279" y="38586"/>
                  </a:lnTo>
                  <a:lnTo>
                    <a:pt x="3203858" y="12919"/>
                  </a:lnTo>
                  <a:close/>
                </a:path>
                <a:path w="3261995" h="1588135">
                  <a:moveTo>
                    <a:pt x="3256980" y="6731"/>
                  </a:moveTo>
                  <a:lnTo>
                    <a:pt x="3216655" y="6731"/>
                  </a:lnTo>
                  <a:lnTo>
                    <a:pt x="3229102" y="32385"/>
                  </a:lnTo>
                  <a:lnTo>
                    <a:pt x="3216279" y="38586"/>
                  </a:lnTo>
                  <a:lnTo>
                    <a:pt x="3222498" y="51435"/>
                  </a:lnTo>
                  <a:lnTo>
                    <a:pt x="3256980" y="6731"/>
                  </a:lnTo>
                  <a:close/>
                </a:path>
                <a:path w="3261995" h="1588135">
                  <a:moveTo>
                    <a:pt x="3216655" y="6731"/>
                  </a:moveTo>
                  <a:lnTo>
                    <a:pt x="3203858" y="12919"/>
                  </a:lnTo>
                  <a:lnTo>
                    <a:pt x="3216279" y="38586"/>
                  </a:lnTo>
                  <a:lnTo>
                    <a:pt x="3229102" y="32385"/>
                  </a:lnTo>
                  <a:lnTo>
                    <a:pt x="3216655" y="6731"/>
                  </a:lnTo>
                  <a:close/>
                </a:path>
                <a:path w="3261995" h="1588135">
                  <a:moveTo>
                    <a:pt x="3197605" y="0"/>
                  </a:moveTo>
                  <a:lnTo>
                    <a:pt x="3203858" y="12919"/>
                  </a:lnTo>
                  <a:lnTo>
                    <a:pt x="3216655" y="6731"/>
                  </a:lnTo>
                  <a:lnTo>
                    <a:pt x="3256980" y="6731"/>
                  </a:lnTo>
                  <a:lnTo>
                    <a:pt x="3261486" y="889"/>
                  </a:lnTo>
                  <a:lnTo>
                    <a:pt x="319760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2814" y="3913377"/>
              <a:ext cx="107187" cy="1010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4858" y="3661917"/>
              <a:ext cx="105664" cy="1010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546" y="4241038"/>
              <a:ext cx="107187" cy="995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0118" y="3782313"/>
              <a:ext cx="107187" cy="980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8094" y="3899661"/>
              <a:ext cx="107187" cy="995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37422" y="3885945"/>
              <a:ext cx="105663" cy="995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7402" y="4256277"/>
              <a:ext cx="105664" cy="1010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9366" y="4137405"/>
              <a:ext cx="107187" cy="995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8634" y="3529329"/>
              <a:ext cx="107188" cy="995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9966" y="3661917"/>
              <a:ext cx="105663" cy="1010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8502" y="3082797"/>
              <a:ext cx="105664" cy="995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7594" y="4285233"/>
              <a:ext cx="105663" cy="995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63914" y="3498850"/>
              <a:ext cx="107187" cy="995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15958" y="3172713"/>
              <a:ext cx="105664" cy="995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7362" y="3543045"/>
              <a:ext cx="107188" cy="995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23934" y="3322066"/>
              <a:ext cx="107188" cy="980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67190" y="3930142"/>
              <a:ext cx="107187" cy="9956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326520" y="2994113"/>
              <a:ext cx="2803525" cy="1731645"/>
            </a:xfrm>
            <a:custGeom>
              <a:avLst/>
              <a:gdLst/>
              <a:ahLst/>
              <a:cxnLst/>
              <a:rect l="l" t="t" r="r" b="b"/>
              <a:pathLst>
                <a:path w="2803525" h="1731645">
                  <a:moveTo>
                    <a:pt x="490" y="1444282"/>
                  </a:moveTo>
                  <a:lnTo>
                    <a:pt x="9012" y="1379738"/>
                  </a:lnTo>
                  <a:lnTo>
                    <a:pt x="28729" y="1303074"/>
                  </a:lnTo>
                  <a:lnTo>
                    <a:pt x="42546" y="1261168"/>
                  </a:lnTo>
                  <a:lnTo>
                    <a:pt x="58872" y="1217398"/>
                  </a:lnTo>
                  <a:lnTo>
                    <a:pt x="77613" y="1172153"/>
                  </a:lnTo>
                  <a:lnTo>
                    <a:pt x="98671" y="1125821"/>
                  </a:lnTo>
                  <a:lnTo>
                    <a:pt x="121950" y="1078791"/>
                  </a:lnTo>
                  <a:lnTo>
                    <a:pt x="147354" y="1031452"/>
                  </a:lnTo>
                  <a:lnTo>
                    <a:pt x="174786" y="984193"/>
                  </a:lnTo>
                  <a:lnTo>
                    <a:pt x="204151" y="937401"/>
                  </a:lnTo>
                  <a:lnTo>
                    <a:pt x="235352" y="891466"/>
                  </a:lnTo>
                  <a:lnTo>
                    <a:pt x="268292" y="846777"/>
                  </a:lnTo>
                  <a:lnTo>
                    <a:pt x="302876" y="803722"/>
                  </a:lnTo>
                  <a:lnTo>
                    <a:pt x="339008" y="762691"/>
                  </a:lnTo>
                  <a:lnTo>
                    <a:pt x="376589" y="724070"/>
                  </a:lnTo>
                  <a:lnTo>
                    <a:pt x="415526" y="688251"/>
                  </a:lnTo>
                  <a:lnTo>
                    <a:pt x="448824" y="660521"/>
                  </a:lnTo>
                  <a:lnTo>
                    <a:pt x="483891" y="633406"/>
                  </a:lnTo>
                  <a:lnTo>
                    <a:pt x="520639" y="606902"/>
                  </a:lnTo>
                  <a:lnTo>
                    <a:pt x="558980" y="581004"/>
                  </a:lnTo>
                  <a:lnTo>
                    <a:pt x="598826" y="555709"/>
                  </a:lnTo>
                  <a:lnTo>
                    <a:pt x="640089" y="531012"/>
                  </a:lnTo>
                  <a:lnTo>
                    <a:pt x="682682" y="506909"/>
                  </a:lnTo>
                  <a:lnTo>
                    <a:pt x="726517" y="483397"/>
                  </a:lnTo>
                  <a:lnTo>
                    <a:pt x="771507" y="460470"/>
                  </a:lnTo>
                  <a:lnTo>
                    <a:pt x="817563" y="438126"/>
                  </a:lnTo>
                  <a:lnTo>
                    <a:pt x="864598" y="416359"/>
                  </a:lnTo>
                  <a:lnTo>
                    <a:pt x="912524" y="395167"/>
                  </a:lnTo>
                  <a:lnTo>
                    <a:pt x="961253" y="374544"/>
                  </a:lnTo>
                  <a:lnTo>
                    <a:pt x="1010698" y="354487"/>
                  </a:lnTo>
                  <a:lnTo>
                    <a:pt x="1060771" y="334991"/>
                  </a:lnTo>
                  <a:lnTo>
                    <a:pt x="1111384" y="316053"/>
                  </a:lnTo>
                  <a:lnTo>
                    <a:pt x="1162450" y="297669"/>
                  </a:lnTo>
                  <a:lnTo>
                    <a:pt x="1213880" y="279834"/>
                  </a:lnTo>
                  <a:lnTo>
                    <a:pt x="1265587" y="262544"/>
                  </a:lnTo>
                  <a:lnTo>
                    <a:pt x="1317484" y="245795"/>
                  </a:lnTo>
                  <a:lnTo>
                    <a:pt x="1369481" y="229584"/>
                  </a:lnTo>
                  <a:lnTo>
                    <a:pt x="1421493" y="213906"/>
                  </a:lnTo>
                  <a:lnTo>
                    <a:pt x="1466814" y="200792"/>
                  </a:lnTo>
                  <a:lnTo>
                    <a:pt x="1514642" y="187578"/>
                  </a:lnTo>
                  <a:lnTo>
                    <a:pt x="1564702" y="174327"/>
                  </a:lnTo>
                  <a:lnTo>
                    <a:pt x="1616717" y="161103"/>
                  </a:lnTo>
                  <a:lnTo>
                    <a:pt x="1670413" y="147970"/>
                  </a:lnTo>
                  <a:lnTo>
                    <a:pt x="1725515" y="134992"/>
                  </a:lnTo>
                  <a:lnTo>
                    <a:pt x="1781747" y="122233"/>
                  </a:lnTo>
                  <a:lnTo>
                    <a:pt x="1838833" y="109757"/>
                  </a:lnTo>
                  <a:lnTo>
                    <a:pt x="1896500" y="97627"/>
                  </a:lnTo>
                  <a:lnTo>
                    <a:pt x="1954470" y="85908"/>
                  </a:lnTo>
                  <a:lnTo>
                    <a:pt x="2012470" y="74664"/>
                  </a:lnTo>
                  <a:lnTo>
                    <a:pt x="2070223" y="63958"/>
                  </a:lnTo>
                  <a:lnTo>
                    <a:pt x="2127454" y="53854"/>
                  </a:lnTo>
                  <a:lnTo>
                    <a:pt x="2183889" y="44416"/>
                  </a:lnTo>
                  <a:lnTo>
                    <a:pt x="2239251" y="35709"/>
                  </a:lnTo>
                  <a:lnTo>
                    <a:pt x="2293266" y="27795"/>
                  </a:lnTo>
                  <a:lnTo>
                    <a:pt x="2345658" y="20739"/>
                  </a:lnTo>
                  <a:lnTo>
                    <a:pt x="2396152" y="14605"/>
                  </a:lnTo>
                  <a:lnTo>
                    <a:pt x="2444472" y="9457"/>
                  </a:lnTo>
                  <a:lnTo>
                    <a:pt x="2490343" y="5359"/>
                  </a:lnTo>
                  <a:lnTo>
                    <a:pt x="2533491" y="2373"/>
                  </a:lnTo>
                  <a:lnTo>
                    <a:pt x="2573639" y="566"/>
                  </a:lnTo>
                  <a:lnTo>
                    <a:pt x="2610512" y="0"/>
                  </a:lnTo>
                  <a:lnTo>
                    <a:pt x="2643836" y="738"/>
                  </a:lnTo>
                  <a:lnTo>
                    <a:pt x="2698732" y="6388"/>
                  </a:lnTo>
                  <a:lnTo>
                    <a:pt x="2739543" y="17488"/>
                  </a:lnTo>
                  <a:lnTo>
                    <a:pt x="2789579" y="53957"/>
                  </a:lnTo>
                  <a:lnTo>
                    <a:pt x="2803317" y="107262"/>
                  </a:lnTo>
                  <a:lnTo>
                    <a:pt x="2798755" y="139406"/>
                  </a:lnTo>
                  <a:lnTo>
                    <a:pt x="2771130" y="213037"/>
                  </a:lnTo>
                  <a:lnTo>
                    <a:pt x="2749811" y="253867"/>
                  </a:lnTo>
                  <a:lnTo>
                    <a:pt x="2724652" y="296935"/>
                  </a:lnTo>
                  <a:lnTo>
                    <a:pt x="2696524" y="341912"/>
                  </a:lnTo>
                  <a:lnTo>
                    <a:pt x="2666299" y="388471"/>
                  </a:lnTo>
                  <a:lnTo>
                    <a:pt x="2634851" y="436283"/>
                  </a:lnTo>
                  <a:lnTo>
                    <a:pt x="2616248" y="464680"/>
                  </a:lnTo>
                  <a:lnTo>
                    <a:pt x="2575146" y="527393"/>
                  </a:lnTo>
                  <a:lnTo>
                    <a:pt x="2552636" y="561326"/>
                  </a:lnTo>
                  <a:lnTo>
                    <a:pt x="2528812" y="596723"/>
                  </a:lnTo>
                  <a:lnTo>
                    <a:pt x="2503667" y="633392"/>
                  </a:lnTo>
                  <a:lnTo>
                    <a:pt x="2477197" y="671142"/>
                  </a:lnTo>
                  <a:lnTo>
                    <a:pt x="2449394" y="709784"/>
                  </a:lnTo>
                  <a:lnTo>
                    <a:pt x="2420254" y="749125"/>
                  </a:lnTo>
                  <a:lnTo>
                    <a:pt x="2389771" y="788975"/>
                  </a:lnTo>
                  <a:lnTo>
                    <a:pt x="2357937" y="829143"/>
                  </a:lnTo>
                  <a:lnTo>
                    <a:pt x="2324749" y="869438"/>
                  </a:lnTo>
                  <a:lnTo>
                    <a:pt x="2290199" y="909670"/>
                  </a:lnTo>
                  <a:lnTo>
                    <a:pt x="2254282" y="949646"/>
                  </a:lnTo>
                  <a:lnTo>
                    <a:pt x="2216991" y="989178"/>
                  </a:lnTo>
                  <a:lnTo>
                    <a:pt x="2178322" y="1028073"/>
                  </a:lnTo>
                  <a:lnTo>
                    <a:pt x="2138268" y="1066140"/>
                  </a:lnTo>
                  <a:lnTo>
                    <a:pt x="2096823" y="1103189"/>
                  </a:lnTo>
                  <a:lnTo>
                    <a:pt x="2053982" y="1139030"/>
                  </a:lnTo>
                  <a:lnTo>
                    <a:pt x="2009738" y="1173470"/>
                  </a:lnTo>
                  <a:lnTo>
                    <a:pt x="1964086" y="1206319"/>
                  </a:lnTo>
                  <a:lnTo>
                    <a:pt x="1917020" y="1237387"/>
                  </a:lnTo>
                  <a:lnTo>
                    <a:pt x="1868533" y="1266482"/>
                  </a:lnTo>
                  <a:lnTo>
                    <a:pt x="1830704" y="1287248"/>
                  </a:lnTo>
                  <a:lnTo>
                    <a:pt x="1790347" y="1307936"/>
                  </a:lnTo>
                  <a:lnTo>
                    <a:pt x="1747650" y="1328513"/>
                  </a:lnTo>
                  <a:lnTo>
                    <a:pt x="1702802" y="1348944"/>
                  </a:lnTo>
                  <a:lnTo>
                    <a:pt x="1655992" y="1369199"/>
                  </a:lnTo>
                  <a:lnTo>
                    <a:pt x="1607408" y="1389243"/>
                  </a:lnTo>
                  <a:lnTo>
                    <a:pt x="1557238" y="1409044"/>
                  </a:lnTo>
                  <a:lnTo>
                    <a:pt x="1505671" y="1428569"/>
                  </a:lnTo>
                  <a:lnTo>
                    <a:pt x="1452896" y="1447786"/>
                  </a:lnTo>
                  <a:lnTo>
                    <a:pt x="1399101" y="1466661"/>
                  </a:lnTo>
                  <a:lnTo>
                    <a:pt x="1344474" y="1485161"/>
                  </a:lnTo>
                  <a:lnTo>
                    <a:pt x="1289205" y="1503254"/>
                  </a:lnTo>
                  <a:lnTo>
                    <a:pt x="1233481" y="1520908"/>
                  </a:lnTo>
                  <a:lnTo>
                    <a:pt x="1177491" y="1538088"/>
                  </a:lnTo>
                  <a:lnTo>
                    <a:pt x="1121424" y="1554762"/>
                  </a:lnTo>
                  <a:lnTo>
                    <a:pt x="1065468" y="1570898"/>
                  </a:lnTo>
                  <a:lnTo>
                    <a:pt x="1009811" y="1586462"/>
                  </a:lnTo>
                  <a:lnTo>
                    <a:pt x="954643" y="1601423"/>
                  </a:lnTo>
                  <a:lnTo>
                    <a:pt x="900151" y="1615745"/>
                  </a:lnTo>
                  <a:lnTo>
                    <a:pt x="846525" y="1629398"/>
                  </a:lnTo>
                  <a:lnTo>
                    <a:pt x="793952" y="1642348"/>
                  </a:lnTo>
                  <a:lnTo>
                    <a:pt x="742621" y="1654563"/>
                  </a:lnTo>
                  <a:lnTo>
                    <a:pt x="692721" y="1666009"/>
                  </a:lnTo>
                  <a:lnTo>
                    <a:pt x="644440" y="1676653"/>
                  </a:lnTo>
                  <a:lnTo>
                    <a:pt x="597967" y="1686463"/>
                  </a:lnTo>
                  <a:lnTo>
                    <a:pt x="553490" y="1695407"/>
                  </a:lnTo>
                  <a:lnTo>
                    <a:pt x="511198" y="1703450"/>
                  </a:lnTo>
                  <a:lnTo>
                    <a:pt x="471279" y="1710561"/>
                  </a:lnTo>
                  <a:lnTo>
                    <a:pt x="399315" y="1721852"/>
                  </a:lnTo>
                  <a:lnTo>
                    <a:pt x="300126" y="1731340"/>
                  </a:lnTo>
                  <a:lnTo>
                    <a:pt x="240908" y="1730627"/>
                  </a:lnTo>
                  <a:lnTo>
                    <a:pt x="189515" y="1724259"/>
                  </a:lnTo>
                  <a:lnTo>
                    <a:pt x="145468" y="1712668"/>
                  </a:lnTo>
                  <a:lnTo>
                    <a:pt x="108286" y="1696282"/>
                  </a:lnTo>
                  <a:lnTo>
                    <a:pt x="52604" y="1650853"/>
                  </a:lnTo>
                  <a:lnTo>
                    <a:pt x="18633" y="1591414"/>
                  </a:lnTo>
                  <a:lnTo>
                    <a:pt x="2540" y="1521409"/>
                  </a:lnTo>
                  <a:lnTo>
                    <a:pt x="0" y="1483520"/>
                  </a:lnTo>
                  <a:lnTo>
                    <a:pt x="490" y="144428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03566" y="4494022"/>
              <a:ext cx="107187" cy="9956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0478134" y="470865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x</a:t>
            </a:r>
            <a:r>
              <a:rPr sz="2400" spc="-37" baseline="-20833" dirty="0">
                <a:latin typeface="Times New Roman"/>
                <a:cs typeface="Times New Roman"/>
              </a:rPr>
              <a:t>1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83926" y="2653665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69233" y="2377055"/>
            <a:ext cx="729615" cy="729615"/>
            <a:chOff x="1569233" y="2377055"/>
            <a:chExt cx="729615" cy="729615"/>
          </a:xfrm>
        </p:grpSpPr>
        <p:sp>
          <p:nvSpPr>
            <p:cNvPr id="29" name="object 29"/>
            <p:cNvSpPr/>
            <p:nvPr/>
          </p:nvSpPr>
          <p:spPr>
            <a:xfrm>
              <a:off x="1575371" y="2383167"/>
              <a:ext cx="716915" cy="716915"/>
            </a:xfrm>
            <a:custGeom>
              <a:avLst/>
              <a:gdLst/>
              <a:ahLst/>
              <a:cxnLst/>
              <a:rect l="l" t="t" r="r" b="b"/>
              <a:pathLst>
                <a:path w="716914" h="716914">
                  <a:moveTo>
                    <a:pt x="716711" y="654138"/>
                  </a:moveTo>
                  <a:lnTo>
                    <a:pt x="63246" y="654138"/>
                  </a:lnTo>
                  <a:lnTo>
                    <a:pt x="63246" y="0"/>
                  </a:lnTo>
                  <a:lnTo>
                    <a:pt x="0" y="0"/>
                  </a:lnTo>
                  <a:lnTo>
                    <a:pt x="0" y="654138"/>
                  </a:lnTo>
                  <a:lnTo>
                    <a:pt x="0" y="716381"/>
                  </a:lnTo>
                  <a:lnTo>
                    <a:pt x="716711" y="716381"/>
                  </a:lnTo>
                  <a:lnTo>
                    <a:pt x="716711" y="65413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75382" y="2383204"/>
              <a:ext cx="716915" cy="716915"/>
            </a:xfrm>
            <a:custGeom>
              <a:avLst/>
              <a:gdLst/>
              <a:ahLst/>
              <a:cxnLst/>
              <a:rect l="l" t="t" r="r" b="b"/>
              <a:pathLst>
                <a:path w="716914" h="716914">
                  <a:moveTo>
                    <a:pt x="63239" y="0"/>
                  </a:moveTo>
                  <a:lnTo>
                    <a:pt x="0" y="0"/>
                  </a:lnTo>
                  <a:lnTo>
                    <a:pt x="0" y="716917"/>
                  </a:lnTo>
                  <a:lnTo>
                    <a:pt x="716708" y="716917"/>
                  </a:lnTo>
                  <a:lnTo>
                    <a:pt x="716708" y="653660"/>
                  </a:lnTo>
                  <a:lnTo>
                    <a:pt x="63239" y="653660"/>
                  </a:lnTo>
                  <a:lnTo>
                    <a:pt x="63239" y="0"/>
                  </a:lnTo>
                  <a:close/>
                </a:path>
              </a:pathLst>
            </a:custGeom>
            <a:ln w="1229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01860" y="2604605"/>
              <a:ext cx="116205" cy="369570"/>
            </a:xfrm>
            <a:custGeom>
              <a:avLst/>
              <a:gdLst/>
              <a:ahLst/>
              <a:cxnLst/>
              <a:rect l="l" t="t" r="r" b="b"/>
              <a:pathLst>
                <a:path w="116205" h="369569">
                  <a:moveTo>
                    <a:pt x="115938" y="0"/>
                  </a:moveTo>
                  <a:lnTo>
                    <a:pt x="0" y="0"/>
                  </a:lnTo>
                  <a:lnTo>
                    <a:pt x="0" y="369001"/>
                  </a:lnTo>
                  <a:lnTo>
                    <a:pt x="115938" y="369001"/>
                  </a:lnTo>
                  <a:lnTo>
                    <a:pt x="11593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01860" y="2604605"/>
              <a:ext cx="116205" cy="369570"/>
            </a:xfrm>
            <a:custGeom>
              <a:avLst/>
              <a:gdLst/>
              <a:ahLst/>
              <a:cxnLst/>
              <a:rect l="l" t="t" r="r" b="b"/>
              <a:pathLst>
                <a:path w="116205" h="369569">
                  <a:moveTo>
                    <a:pt x="0" y="369001"/>
                  </a:moveTo>
                  <a:lnTo>
                    <a:pt x="115938" y="369001"/>
                  </a:lnTo>
                  <a:lnTo>
                    <a:pt x="115938" y="0"/>
                  </a:lnTo>
                  <a:lnTo>
                    <a:pt x="0" y="0"/>
                  </a:lnTo>
                  <a:lnTo>
                    <a:pt x="0" y="369001"/>
                  </a:lnTo>
                  <a:close/>
                </a:path>
              </a:pathLst>
            </a:custGeom>
            <a:ln w="122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59958" y="2383204"/>
              <a:ext cx="116205" cy="590550"/>
            </a:xfrm>
            <a:custGeom>
              <a:avLst/>
              <a:gdLst/>
              <a:ahLst/>
              <a:cxnLst/>
              <a:rect l="l" t="t" r="r" b="b"/>
              <a:pathLst>
                <a:path w="116205" h="590550">
                  <a:moveTo>
                    <a:pt x="115938" y="0"/>
                  </a:moveTo>
                  <a:lnTo>
                    <a:pt x="0" y="0"/>
                  </a:lnTo>
                  <a:lnTo>
                    <a:pt x="0" y="590402"/>
                  </a:lnTo>
                  <a:lnTo>
                    <a:pt x="115938" y="590402"/>
                  </a:lnTo>
                  <a:lnTo>
                    <a:pt x="11593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59958" y="2383204"/>
              <a:ext cx="116205" cy="590550"/>
            </a:xfrm>
            <a:custGeom>
              <a:avLst/>
              <a:gdLst/>
              <a:ahLst/>
              <a:cxnLst/>
              <a:rect l="l" t="t" r="r" b="b"/>
              <a:pathLst>
                <a:path w="116205" h="590550">
                  <a:moveTo>
                    <a:pt x="0" y="590402"/>
                  </a:moveTo>
                  <a:lnTo>
                    <a:pt x="115938" y="590402"/>
                  </a:lnTo>
                  <a:lnTo>
                    <a:pt x="115938" y="0"/>
                  </a:lnTo>
                  <a:lnTo>
                    <a:pt x="0" y="0"/>
                  </a:lnTo>
                  <a:lnTo>
                    <a:pt x="0" y="590402"/>
                  </a:lnTo>
                  <a:close/>
                </a:path>
              </a:pathLst>
            </a:custGeom>
            <a:ln w="122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18055" y="2604605"/>
              <a:ext cx="116205" cy="369570"/>
            </a:xfrm>
            <a:custGeom>
              <a:avLst/>
              <a:gdLst/>
              <a:ahLst/>
              <a:cxnLst/>
              <a:rect l="l" t="t" r="r" b="b"/>
              <a:pathLst>
                <a:path w="116205" h="369569">
                  <a:moveTo>
                    <a:pt x="115938" y="0"/>
                  </a:moveTo>
                  <a:lnTo>
                    <a:pt x="0" y="0"/>
                  </a:lnTo>
                  <a:lnTo>
                    <a:pt x="0" y="369001"/>
                  </a:lnTo>
                  <a:lnTo>
                    <a:pt x="115938" y="369001"/>
                  </a:lnTo>
                  <a:lnTo>
                    <a:pt x="11593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18055" y="2604605"/>
              <a:ext cx="116205" cy="369570"/>
            </a:xfrm>
            <a:custGeom>
              <a:avLst/>
              <a:gdLst/>
              <a:ahLst/>
              <a:cxnLst/>
              <a:rect l="l" t="t" r="r" b="b"/>
              <a:pathLst>
                <a:path w="116205" h="369569">
                  <a:moveTo>
                    <a:pt x="0" y="369001"/>
                  </a:moveTo>
                  <a:lnTo>
                    <a:pt x="115938" y="369001"/>
                  </a:lnTo>
                  <a:lnTo>
                    <a:pt x="115938" y="0"/>
                  </a:lnTo>
                  <a:lnTo>
                    <a:pt x="0" y="0"/>
                  </a:lnTo>
                  <a:lnTo>
                    <a:pt x="0" y="369001"/>
                  </a:lnTo>
                  <a:close/>
                </a:path>
              </a:pathLst>
            </a:custGeom>
            <a:ln w="122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76153" y="2783834"/>
              <a:ext cx="116205" cy="189865"/>
            </a:xfrm>
            <a:custGeom>
              <a:avLst/>
              <a:gdLst/>
              <a:ahLst/>
              <a:cxnLst/>
              <a:rect l="l" t="t" r="r" b="b"/>
              <a:pathLst>
                <a:path w="116205" h="189864">
                  <a:moveTo>
                    <a:pt x="115938" y="0"/>
                  </a:moveTo>
                  <a:lnTo>
                    <a:pt x="0" y="0"/>
                  </a:lnTo>
                  <a:lnTo>
                    <a:pt x="0" y="189772"/>
                  </a:lnTo>
                  <a:lnTo>
                    <a:pt x="115938" y="189772"/>
                  </a:lnTo>
                  <a:lnTo>
                    <a:pt x="11593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6153" y="2783834"/>
              <a:ext cx="116205" cy="189865"/>
            </a:xfrm>
            <a:custGeom>
              <a:avLst/>
              <a:gdLst/>
              <a:ahLst/>
              <a:cxnLst/>
              <a:rect l="l" t="t" r="r" b="b"/>
              <a:pathLst>
                <a:path w="116205" h="189864">
                  <a:moveTo>
                    <a:pt x="0" y="189772"/>
                  </a:moveTo>
                  <a:lnTo>
                    <a:pt x="115938" y="189772"/>
                  </a:lnTo>
                  <a:lnTo>
                    <a:pt x="115938" y="0"/>
                  </a:lnTo>
                  <a:lnTo>
                    <a:pt x="0" y="0"/>
                  </a:lnTo>
                  <a:lnTo>
                    <a:pt x="0" y="189772"/>
                  </a:lnTo>
                  <a:close/>
                </a:path>
              </a:pathLst>
            </a:custGeom>
            <a:ln w="12297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34008" y="3594861"/>
            <a:ext cx="1993900" cy="364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970" marR="5080" indent="-1905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alibri"/>
                <a:cs typeface="Calibri"/>
              </a:rPr>
              <a:t>Find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projection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captures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largest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amount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variation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data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239281" y="2366450"/>
            <a:ext cx="739775" cy="750570"/>
            <a:chOff x="4239281" y="2366450"/>
            <a:chExt cx="739775" cy="750570"/>
          </a:xfrm>
        </p:grpSpPr>
        <p:sp>
          <p:nvSpPr>
            <p:cNvPr id="41" name="object 41"/>
            <p:cNvSpPr/>
            <p:nvPr/>
          </p:nvSpPr>
          <p:spPr>
            <a:xfrm>
              <a:off x="4361192" y="2372599"/>
              <a:ext cx="580390" cy="633095"/>
            </a:xfrm>
            <a:custGeom>
              <a:avLst/>
              <a:gdLst/>
              <a:ahLst/>
              <a:cxnLst/>
              <a:rect l="l" t="t" r="r" b="b"/>
              <a:pathLst>
                <a:path w="580389" h="633094">
                  <a:moveTo>
                    <a:pt x="186423" y="126591"/>
                  </a:moveTo>
                  <a:lnTo>
                    <a:pt x="158947" y="133305"/>
                  </a:lnTo>
                  <a:lnTo>
                    <a:pt x="135992" y="149834"/>
                  </a:lnTo>
                  <a:lnTo>
                    <a:pt x="120610" y="174774"/>
                  </a:lnTo>
                  <a:lnTo>
                    <a:pt x="116046" y="199118"/>
                  </a:lnTo>
                  <a:lnTo>
                    <a:pt x="119603" y="222986"/>
                  </a:lnTo>
                  <a:lnTo>
                    <a:pt x="130656" y="244437"/>
                  </a:lnTo>
                  <a:lnTo>
                    <a:pt x="148576" y="261525"/>
                  </a:lnTo>
                  <a:lnTo>
                    <a:pt x="78275" y="485035"/>
                  </a:lnTo>
                  <a:lnTo>
                    <a:pt x="73954" y="485035"/>
                  </a:lnTo>
                  <a:lnTo>
                    <a:pt x="45223" y="490766"/>
                  </a:lnTo>
                  <a:lnTo>
                    <a:pt x="21734" y="506527"/>
                  </a:lnTo>
                  <a:lnTo>
                    <a:pt x="5866" y="529947"/>
                  </a:lnTo>
                  <a:lnTo>
                    <a:pt x="0" y="558659"/>
                  </a:lnTo>
                  <a:lnTo>
                    <a:pt x="5729" y="587399"/>
                  </a:lnTo>
                  <a:lnTo>
                    <a:pt x="21485" y="610895"/>
                  </a:lnTo>
                  <a:lnTo>
                    <a:pt x="44899" y="626767"/>
                  </a:lnTo>
                  <a:lnTo>
                    <a:pt x="73603" y="632635"/>
                  </a:lnTo>
                  <a:lnTo>
                    <a:pt x="102338" y="626904"/>
                  </a:lnTo>
                  <a:lnTo>
                    <a:pt x="125826" y="611143"/>
                  </a:lnTo>
                  <a:lnTo>
                    <a:pt x="141692" y="587722"/>
                  </a:lnTo>
                  <a:lnTo>
                    <a:pt x="147557" y="559011"/>
                  </a:lnTo>
                  <a:lnTo>
                    <a:pt x="145582" y="541854"/>
                  </a:lnTo>
                  <a:lnTo>
                    <a:pt x="139773" y="525831"/>
                  </a:lnTo>
                  <a:lnTo>
                    <a:pt x="130443" y="511568"/>
                  </a:lnTo>
                  <a:lnTo>
                    <a:pt x="117905" y="499689"/>
                  </a:lnTo>
                  <a:lnTo>
                    <a:pt x="188838" y="274176"/>
                  </a:lnTo>
                  <a:lnTo>
                    <a:pt x="189892" y="274176"/>
                  </a:lnTo>
                  <a:lnTo>
                    <a:pt x="201625" y="273217"/>
                  </a:lnTo>
                  <a:lnTo>
                    <a:pt x="212984" y="270424"/>
                  </a:lnTo>
                  <a:lnTo>
                    <a:pt x="223758" y="265870"/>
                  </a:lnTo>
                  <a:lnTo>
                    <a:pt x="233738" y="259627"/>
                  </a:lnTo>
                  <a:lnTo>
                    <a:pt x="304003" y="259627"/>
                  </a:lnTo>
                  <a:lnTo>
                    <a:pt x="259033" y="225890"/>
                  </a:lnTo>
                  <a:lnTo>
                    <a:pt x="263541" y="196933"/>
                  </a:lnTo>
                  <a:lnTo>
                    <a:pt x="256830" y="169448"/>
                  </a:lnTo>
                  <a:lnTo>
                    <a:pt x="240305" y="146487"/>
                  </a:lnTo>
                  <a:lnTo>
                    <a:pt x="215372" y="131101"/>
                  </a:lnTo>
                  <a:lnTo>
                    <a:pt x="186423" y="126591"/>
                  </a:lnTo>
                  <a:close/>
                </a:path>
                <a:path w="580389" h="633094">
                  <a:moveTo>
                    <a:pt x="304003" y="259627"/>
                  </a:moveTo>
                  <a:lnTo>
                    <a:pt x="233738" y="259627"/>
                  </a:lnTo>
                  <a:lnTo>
                    <a:pt x="342825" y="341335"/>
                  </a:lnTo>
                  <a:lnTo>
                    <a:pt x="340513" y="348053"/>
                  </a:lnTo>
                  <a:lnTo>
                    <a:pt x="338840" y="354945"/>
                  </a:lnTo>
                  <a:lnTo>
                    <a:pt x="337815" y="361964"/>
                  </a:lnTo>
                  <a:lnTo>
                    <a:pt x="337450" y="369063"/>
                  </a:lnTo>
                  <a:lnTo>
                    <a:pt x="343240" y="397790"/>
                  </a:lnTo>
                  <a:lnTo>
                    <a:pt x="359043" y="421253"/>
                  </a:lnTo>
                  <a:lnTo>
                    <a:pt x="382488" y="437078"/>
                  </a:lnTo>
                  <a:lnTo>
                    <a:pt x="411202" y="442889"/>
                  </a:lnTo>
                  <a:lnTo>
                    <a:pt x="439923" y="437102"/>
                  </a:lnTo>
                  <a:lnTo>
                    <a:pt x="463381" y="421296"/>
                  </a:lnTo>
                  <a:lnTo>
                    <a:pt x="479202" y="397843"/>
                  </a:lnTo>
                  <a:lnTo>
                    <a:pt x="485008" y="369115"/>
                  </a:lnTo>
                  <a:lnTo>
                    <a:pt x="482732" y="350896"/>
                  </a:lnTo>
                  <a:lnTo>
                    <a:pt x="476157" y="334040"/>
                  </a:lnTo>
                  <a:lnTo>
                    <a:pt x="465681" y="319290"/>
                  </a:lnTo>
                  <a:lnTo>
                    <a:pt x="452940" y="308441"/>
                  </a:lnTo>
                  <a:lnTo>
                    <a:pt x="369069" y="308441"/>
                  </a:lnTo>
                  <a:lnTo>
                    <a:pt x="304003" y="259627"/>
                  </a:lnTo>
                  <a:close/>
                </a:path>
                <a:path w="580389" h="633094">
                  <a:moveTo>
                    <a:pt x="506149" y="0"/>
                  </a:moveTo>
                  <a:lnTo>
                    <a:pt x="477427" y="5775"/>
                  </a:lnTo>
                  <a:lnTo>
                    <a:pt x="453962" y="21572"/>
                  </a:lnTo>
                  <a:lnTo>
                    <a:pt x="438131" y="45017"/>
                  </a:lnTo>
                  <a:lnTo>
                    <a:pt x="432308" y="73738"/>
                  </a:lnTo>
                  <a:lnTo>
                    <a:pt x="434596" y="92031"/>
                  </a:lnTo>
                  <a:lnTo>
                    <a:pt x="441214" y="108944"/>
                  </a:lnTo>
                  <a:lnTo>
                    <a:pt x="451759" y="123730"/>
                  </a:lnTo>
                  <a:lnTo>
                    <a:pt x="465825" y="135643"/>
                  </a:lnTo>
                  <a:lnTo>
                    <a:pt x="411229" y="295262"/>
                  </a:lnTo>
                  <a:lnTo>
                    <a:pt x="400028" y="296104"/>
                  </a:lnTo>
                  <a:lnTo>
                    <a:pt x="389144" y="298620"/>
                  </a:lnTo>
                  <a:lnTo>
                    <a:pt x="378763" y="302751"/>
                  </a:lnTo>
                  <a:lnTo>
                    <a:pt x="369069" y="308441"/>
                  </a:lnTo>
                  <a:lnTo>
                    <a:pt x="452940" y="308441"/>
                  </a:lnTo>
                  <a:lnTo>
                    <a:pt x="451702" y="307387"/>
                  </a:lnTo>
                  <a:lnTo>
                    <a:pt x="506087" y="147662"/>
                  </a:lnTo>
                  <a:lnTo>
                    <a:pt x="534808" y="141862"/>
                  </a:lnTo>
                  <a:lnTo>
                    <a:pt x="558259" y="126045"/>
                  </a:lnTo>
                  <a:lnTo>
                    <a:pt x="574069" y="102587"/>
                  </a:lnTo>
                  <a:lnTo>
                    <a:pt x="579866" y="73861"/>
                  </a:lnTo>
                  <a:lnTo>
                    <a:pt x="574092" y="45131"/>
                  </a:lnTo>
                  <a:lnTo>
                    <a:pt x="558300" y="21660"/>
                  </a:lnTo>
                  <a:lnTo>
                    <a:pt x="534861" y="5824"/>
                  </a:lnTo>
                  <a:lnTo>
                    <a:pt x="50614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61192" y="2372599"/>
              <a:ext cx="580390" cy="633095"/>
            </a:xfrm>
            <a:custGeom>
              <a:avLst/>
              <a:gdLst/>
              <a:ahLst/>
              <a:cxnLst/>
              <a:rect l="l" t="t" r="r" b="b"/>
              <a:pathLst>
                <a:path w="580389" h="633094">
                  <a:moveTo>
                    <a:pt x="579866" y="73861"/>
                  </a:moveTo>
                  <a:lnTo>
                    <a:pt x="574092" y="45131"/>
                  </a:lnTo>
                  <a:lnTo>
                    <a:pt x="558300" y="21660"/>
                  </a:lnTo>
                  <a:lnTo>
                    <a:pt x="534861" y="5824"/>
                  </a:lnTo>
                  <a:lnTo>
                    <a:pt x="506149" y="0"/>
                  </a:lnTo>
                  <a:lnTo>
                    <a:pt x="477427" y="5775"/>
                  </a:lnTo>
                  <a:lnTo>
                    <a:pt x="453962" y="21572"/>
                  </a:lnTo>
                  <a:lnTo>
                    <a:pt x="438131" y="45017"/>
                  </a:lnTo>
                  <a:lnTo>
                    <a:pt x="432308" y="73738"/>
                  </a:lnTo>
                  <a:lnTo>
                    <a:pt x="434596" y="92031"/>
                  </a:lnTo>
                  <a:lnTo>
                    <a:pt x="441214" y="108944"/>
                  </a:lnTo>
                  <a:lnTo>
                    <a:pt x="451759" y="123730"/>
                  </a:lnTo>
                  <a:lnTo>
                    <a:pt x="465825" y="135643"/>
                  </a:lnTo>
                  <a:lnTo>
                    <a:pt x="411229" y="295262"/>
                  </a:lnTo>
                  <a:lnTo>
                    <a:pt x="400028" y="296105"/>
                  </a:lnTo>
                  <a:lnTo>
                    <a:pt x="389144" y="298620"/>
                  </a:lnTo>
                  <a:lnTo>
                    <a:pt x="378763" y="302751"/>
                  </a:lnTo>
                  <a:lnTo>
                    <a:pt x="369069" y="308441"/>
                  </a:lnTo>
                  <a:lnTo>
                    <a:pt x="259033" y="225890"/>
                  </a:lnTo>
                  <a:lnTo>
                    <a:pt x="256830" y="169448"/>
                  </a:lnTo>
                  <a:lnTo>
                    <a:pt x="215372" y="131101"/>
                  </a:lnTo>
                  <a:lnTo>
                    <a:pt x="186423" y="126591"/>
                  </a:lnTo>
                  <a:lnTo>
                    <a:pt x="158947" y="133305"/>
                  </a:lnTo>
                  <a:lnTo>
                    <a:pt x="135992" y="149834"/>
                  </a:lnTo>
                  <a:lnTo>
                    <a:pt x="120610" y="174774"/>
                  </a:lnTo>
                  <a:lnTo>
                    <a:pt x="116046" y="199118"/>
                  </a:lnTo>
                  <a:lnTo>
                    <a:pt x="119603" y="222986"/>
                  </a:lnTo>
                  <a:lnTo>
                    <a:pt x="130656" y="244437"/>
                  </a:lnTo>
                  <a:lnTo>
                    <a:pt x="148576" y="261525"/>
                  </a:lnTo>
                  <a:lnTo>
                    <a:pt x="78275" y="485035"/>
                  </a:lnTo>
                  <a:lnTo>
                    <a:pt x="73954" y="485035"/>
                  </a:lnTo>
                  <a:lnTo>
                    <a:pt x="45223" y="490766"/>
                  </a:lnTo>
                  <a:lnTo>
                    <a:pt x="21734" y="506527"/>
                  </a:lnTo>
                  <a:lnTo>
                    <a:pt x="5866" y="529947"/>
                  </a:lnTo>
                  <a:lnTo>
                    <a:pt x="0" y="558659"/>
                  </a:lnTo>
                  <a:lnTo>
                    <a:pt x="5729" y="587399"/>
                  </a:lnTo>
                  <a:lnTo>
                    <a:pt x="21485" y="610895"/>
                  </a:lnTo>
                  <a:lnTo>
                    <a:pt x="44899" y="626767"/>
                  </a:lnTo>
                  <a:lnTo>
                    <a:pt x="73603" y="632635"/>
                  </a:lnTo>
                  <a:lnTo>
                    <a:pt x="102338" y="626904"/>
                  </a:lnTo>
                  <a:lnTo>
                    <a:pt x="125826" y="611143"/>
                  </a:lnTo>
                  <a:lnTo>
                    <a:pt x="141692" y="587722"/>
                  </a:lnTo>
                  <a:lnTo>
                    <a:pt x="147557" y="559011"/>
                  </a:lnTo>
                  <a:lnTo>
                    <a:pt x="145582" y="541854"/>
                  </a:lnTo>
                  <a:lnTo>
                    <a:pt x="139773" y="525831"/>
                  </a:lnTo>
                  <a:lnTo>
                    <a:pt x="130443" y="511568"/>
                  </a:lnTo>
                  <a:lnTo>
                    <a:pt x="117905" y="499689"/>
                  </a:lnTo>
                  <a:lnTo>
                    <a:pt x="188838" y="274176"/>
                  </a:lnTo>
                  <a:lnTo>
                    <a:pt x="189892" y="274176"/>
                  </a:lnTo>
                  <a:lnTo>
                    <a:pt x="201625" y="273217"/>
                  </a:lnTo>
                  <a:lnTo>
                    <a:pt x="212984" y="270424"/>
                  </a:lnTo>
                  <a:lnTo>
                    <a:pt x="223758" y="265870"/>
                  </a:lnTo>
                  <a:lnTo>
                    <a:pt x="233738" y="259627"/>
                  </a:lnTo>
                  <a:lnTo>
                    <a:pt x="342825" y="341335"/>
                  </a:lnTo>
                  <a:lnTo>
                    <a:pt x="340513" y="348053"/>
                  </a:lnTo>
                  <a:lnTo>
                    <a:pt x="338840" y="354945"/>
                  </a:lnTo>
                  <a:lnTo>
                    <a:pt x="337815" y="361964"/>
                  </a:lnTo>
                  <a:lnTo>
                    <a:pt x="337450" y="369063"/>
                  </a:lnTo>
                  <a:lnTo>
                    <a:pt x="343240" y="397790"/>
                  </a:lnTo>
                  <a:lnTo>
                    <a:pt x="359043" y="421253"/>
                  </a:lnTo>
                  <a:lnTo>
                    <a:pt x="382488" y="437078"/>
                  </a:lnTo>
                  <a:lnTo>
                    <a:pt x="411202" y="442889"/>
                  </a:lnTo>
                  <a:lnTo>
                    <a:pt x="439923" y="437102"/>
                  </a:lnTo>
                  <a:lnTo>
                    <a:pt x="463381" y="421296"/>
                  </a:lnTo>
                  <a:lnTo>
                    <a:pt x="479202" y="397843"/>
                  </a:lnTo>
                  <a:lnTo>
                    <a:pt x="485008" y="369115"/>
                  </a:lnTo>
                  <a:lnTo>
                    <a:pt x="482732" y="350896"/>
                  </a:lnTo>
                  <a:lnTo>
                    <a:pt x="476157" y="334040"/>
                  </a:lnTo>
                  <a:lnTo>
                    <a:pt x="465681" y="319290"/>
                  </a:lnTo>
                  <a:lnTo>
                    <a:pt x="451702" y="307387"/>
                  </a:lnTo>
                  <a:lnTo>
                    <a:pt x="506087" y="147662"/>
                  </a:lnTo>
                  <a:lnTo>
                    <a:pt x="534808" y="141862"/>
                  </a:lnTo>
                  <a:lnTo>
                    <a:pt x="558259" y="126045"/>
                  </a:lnTo>
                  <a:lnTo>
                    <a:pt x="574069" y="102587"/>
                  </a:lnTo>
                  <a:lnTo>
                    <a:pt x="579866" y="73861"/>
                  </a:lnTo>
                  <a:close/>
                </a:path>
              </a:pathLst>
            </a:custGeom>
            <a:ln w="1229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45419" y="2372994"/>
              <a:ext cx="727710" cy="738505"/>
            </a:xfrm>
            <a:custGeom>
              <a:avLst/>
              <a:gdLst/>
              <a:ahLst/>
              <a:cxnLst/>
              <a:rect l="l" t="t" r="r" b="b"/>
              <a:pathLst>
                <a:path w="727710" h="738505">
                  <a:moveTo>
                    <a:pt x="727265" y="674471"/>
                  </a:moveTo>
                  <a:lnTo>
                    <a:pt x="63246" y="674471"/>
                  </a:lnTo>
                  <a:lnTo>
                    <a:pt x="63246" y="0"/>
                  </a:lnTo>
                  <a:lnTo>
                    <a:pt x="0" y="0"/>
                  </a:lnTo>
                  <a:lnTo>
                    <a:pt x="0" y="674471"/>
                  </a:lnTo>
                  <a:lnTo>
                    <a:pt x="0" y="737984"/>
                  </a:lnTo>
                  <a:lnTo>
                    <a:pt x="727265" y="737984"/>
                  </a:lnTo>
                  <a:lnTo>
                    <a:pt x="727265" y="6744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45430" y="2372661"/>
              <a:ext cx="727710" cy="738505"/>
            </a:xfrm>
            <a:custGeom>
              <a:avLst/>
              <a:gdLst/>
              <a:ahLst/>
              <a:cxnLst/>
              <a:rect l="l" t="t" r="r" b="b"/>
              <a:pathLst>
                <a:path w="727710" h="738505">
                  <a:moveTo>
                    <a:pt x="63239" y="0"/>
                  </a:moveTo>
                  <a:lnTo>
                    <a:pt x="0" y="0"/>
                  </a:lnTo>
                  <a:lnTo>
                    <a:pt x="0" y="738003"/>
                  </a:lnTo>
                  <a:lnTo>
                    <a:pt x="727257" y="738003"/>
                  </a:lnTo>
                  <a:lnTo>
                    <a:pt x="727257" y="674745"/>
                  </a:lnTo>
                  <a:lnTo>
                    <a:pt x="63239" y="674745"/>
                  </a:lnTo>
                  <a:lnTo>
                    <a:pt x="63239" y="0"/>
                  </a:lnTo>
                  <a:close/>
                </a:path>
              </a:pathLst>
            </a:custGeom>
            <a:ln w="1229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453765" y="3594861"/>
            <a:ext cx="2300605" cy="10477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75"/>
              </a:spcBef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original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data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projected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onto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 much</a:t>
            </a:r>
            <a:r>
              <a:rPr sz="1100" spc="31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smaller</a:t>
            </a:r>
            <a:r>
              <a:rPr sz="1100" spc="31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space,</a:t>
            </a:r>
            <a:r>
              <a:rPr sz="1100" spc="31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resulting</a:t>
            </a:r>
            <a:r>
              <a:rPr sz="1100" spc="315" dirty="0">
                <a:latin typeface="Calibri"/>
                <a:cs typeface="Calibri"/>
              </a:rPr>
              <a:t>  </a:t>
            </a:r>
            <a:r>
              <a:rPr sz="1100" spc="-25" dirty="0">
                <a:latin typeface="Calibri"/>
                <a:cs typeface="Calibri"/>
              </a:rPr>
              <a:t>in </a:t>
            </a:r>
            <a:r>
              <a:rPr sz="1100" dirty="0">
                <a:latin typeface="Calibri"/>
                <a:cs typeface="Calibri"/>
              </a:rPr>
              <a:t>dimensionality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reduction.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find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eigenvectors</a:t>
            </a:r>
            <a:r>
              <a:rPr sz="1100" spc="1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covariance</a:t>
            </a:r>
            <a:r>
              <a:rPr sz="1100" spc="17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matrix,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these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eigenvectors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define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new </a:t>
            </a:r>
            <a:r>
              <a:rPr sz="1100" spc="-10" dirty="0">
                <a:latin typeface="Calibri"/>
                <a:cs typeface="Calibri"/>
              </a:rPr>
              <a:t>space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93335" cy="6858000"/>
          </a:xfrm>
          <a:custGeom>
            <a:avLst/>
            <a:gdLst/>
            <a:ahLst/>
            <a:cxnLst/>
            <a:rect l="l" t="t" r="r" b="b"/>
            <a:pathLst>
              <a:path w="5093335" h="6858000">
                <a:moveTo>
                  <a:pt x="5093208" y="0"/>
                </a:moveTo>
                <a:lnTo>
                  <a:pt x="0" y="0"/>
                </a:lnTo>
                <a:lnTo>
                  <a:pt x="0" y="6858000"/>
                </a:lnTo>
                <a:lnTo>
                  <a:pt x="5093208" y="6858000"/>
                </a:lnTo>
                <a:lnTo>
                  <a:pt x="509320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605" y="1162939"/>
            <a:ext cx="3270885" cy="42329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820"/>
              </a:spcBef>
            </a:pPr>
            <a:r>
              <a:rPr sz="6000" spc="-20" dirty="0">
                <a:solidFill>
                  <a:srgbClr val="FFFFFF"/>
                </a:solidFill>
              </a:rPr>
              <a:t>Data </a:t>
            </a:r>
            <a:r>
              <a:rPr sz="6000" spc="-60" dirty="0">
                <a:solidFill>
                  <a:srgbClr val="FFFFFF"/>
                </a:solidFill>
              </a:rPr>
              <a:t>Reduction: </a:t>
            </a:r>
            <a:r>
              <a:rPr sz="6000" spc="-10" dirty="0">
                <a:solidFill>
                  <a:srgbClr val="FFFFFF"/>
                </a:solidFill>
              </a:rPr>
              <a:t>Attribute Subset Selection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5468111" y="1194816"/>
            <a:ext cx="6263640" cy="600710"/>
          </a:xfrm>
          <a:custGeom>
            <a:avLst/>
            <a:gdLst/>
            <a:ahLst/>
            <a:cxnLst/>
            <a:rect l="l" t="t" r="r" b="b"/>
            <a:pathLst>
              <a:path w="6263640" h="600710">
                <a:moveTo>
                  <a:pt x="6163564" y="0"/>
                </a:moveTo>
                <a:lnTo>
                  <a:pt x="100075" y="0"/>
                </a:lnTo>
                <a:lnTo>
                  <a:pt x="61132" y="7868"/>
                </a:lnTo>
                <a:lnTo>
                  <a:pt x="29321" y="29321"/>
                </a:lnTo>
                <a:lnTo>
                  <a:pt x="7868" y="61132"/>
                </a:lnTo>
                <a:lnTo>
                  <a:pt x="0" y="100075"/>
                </a:lnTo>
                <a:lnTo>
                  <a:pt x="0" y="500380"/>
                </a:lnTo>
                <a:lnTo>
                  <a:pt x="7868" y="539323"/>
                </a:lnTo>
                <a:lnTo>
                  <a:pt x="29321" y="571134"/>
                </a:lnTo>
                <a:lnTo>
                  <a:pt x="61132" y="592587"/>
                </a:lnTo>
                <a:lnTo>
                  <a:pt x="100075" y="600456"/>
                </a:lnTo>
                <a:lnTo>
                  <a:pt x="6163564" y="600456"/>
                </a:lnTo>
                <a:lnTo>
                  <a:pt x="6202507" y="592587"/>
                </a:lnTo>
                <a:lnTo>
                  <a:pt x="6234318" y="571134"/>
                </a:lnTo>
                <a:lnTo>
                  <a:pt x="6255771" y="539323"/>
                </a:lnTo>
                <a:lnTo>
                  <a:pt x="6263640" y="500380"/>
                </a:lnTo>
                <a:lnTo>
                  <a:pt x="6263640" y="100075"/>
                </a:lnTo>
                <a:lnTo>
                  <a:pt x="6255771" y="61132"/>
                </a:lnTo>
                <a:lnTo>
                  <a:pt x="6234318" y="29321"/>
                </a:lnTo>
                <a:lnTo>
                  <a:pt x="6202507" y="7868"/>
                </a:lnTo>
                <a:lnTo>
                  <a:pt x="616356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1015" y="1255013"/>
            <a:ext cx="59213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Another</a:t>
            </a:r>
            <a:r>
              <a:rPr sz="25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sz="25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5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sz="25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dimensionality</a:t>
            </a:r>
            <a:r>
              <a:rPr sz="2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5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8111" y="1866900"/>
            <a:ext cx="6263640" cy="599440"/>
          </a:xfrm>
          <a:custGeom>
            <a:avLst/>
            <a:gdLst/>
            <a:ahLst/>
            <a:cxnLst/>
            <a:rect l="l" t="t" r="r" b="b"/>
            <a:pathLst>
              <a:path w="6263640" h="599439">
                <a:moveTo>
                  <a:pt x="6163818" y="0"/>
                </a:moveTo>
                <a:lnTo>
                  <a:pt x="99822" y="0"/>
                </a:lnTo>
                <a:lnTo>
                  <a:pt x="60971" y="7846"/>
                </a:lnTo>
                <a:lnTo>
                  <a:pt x="29241" y="29241"/>
                </a:lnTo>
                <a:lnTo>
                  <a:pt x="7846" y="60971"/>
                </a:lnTo>
                <a:lnTo>
                  <a:pt x="0" y="99822"/>
                </a:lnTo>
                <a:lnTo>
                  <a:pt x="0" y="499110"/>
                </a:lnTo>
                <a:lnTo>
                  <a:pt x="7846" y="537960"/>
                </a:lnTo>
                <a:lnTo>
                  <a:pt x="29241" y="569690"/>
                </a:lnTo>
                <a:lnTo>
                  <a:pt x="60971" y="591085"/>
                </a:lnTo>
                <a:lnTo>
                  <a:pt x="99822" y="598932"/>
                </a:lnTo>
                <a:lnTo>
                  <a:pt x="6163818" y="598932"/>
                </a:lnTo>
                <a:lnTo>
                  <a:pt x="6202668" y="591085"/>
                </a:lnTo>
                <a:lnTo>
                  <a:pt x="6234398" y="569690"/>
                </a:lnTo>
                <a:lnTo>
                  <a:pt x="6255793" y="537960"/>
                </a:lnTo>
                <a:lnTo>
                  <a:pt x="6263640" y="499110"/>
                </a:lnTo>
                <a:lnTo>
                  <a:pt x="6263640" y="99822"/>
                </a:lnTo>
                <a:lnTo>
                  <a:pt x="6255793" y="60971"/>
                </a:lnTo>
                <a:lnTo>
                  <a:pt x="6234398" y="29241"/>
                </a:lnTo>
                <a:lnTo>
                  <a:pt x="6202668" y="7846"/>
                </a:lnTo>
                <a:lnTo>
                  <a:pt x="6163818" y="0"/>
                </a:lnTo>
                <a:close/>
              </a:path>
            </a:pathLst>
          </a:custGeom>
          <a:solidFill>
            <a:srgbClr val="4DC5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8111" y="3707891"/>
            <a:ext cx="6263640" cy="600710"/>
          </a:xfrm>
          <a:custGeom>
            <a:avLst/>
            <a:gdLst/>
            <a:ahLst/>
            <a:cxnLst/>
            <a:rect l="l" t="t" r="r" b="b"/>
            <a:pathLst>
              <a:path w="6263640" h="600710">
                <a:moveTo>
                  <a:pt x="6163564" y="0"/>
                </a:moveTo>
                <a:lnTo>
                  <a:pt x="100075" y="0"/>
                </a:lnTo>
                <a:lnTo>
                  <a:pt x="61132" y="7868"/>
                </a:lnTo>
                <a:lnTo>
                  <a:pt x="29321" y="29321"/>
                </a:lnTo>
                <a:lnTo>
                  <a:pt x="7868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8" y="539323"/>
                </a:lnTo>
                <a:lnTo>
                  <a:pt x="29321" y="571134"/>
                </a:lnTo>
                <a:lnTo>
                  <a:pt x="61132" y="592587"/>
                </a:lnTo>
                <a:lnTo>
                  <a:pt x="100075" y="600455"/>
                </a:lnTo>
                <a:lnTo>
                  <a:pt x="6163564" y="600455"/>
                </a:lnTo>
                <a:lnTo>
                  <a:pt x="6202507" y="592587"/>
                </a:lnTo>
                <a:lnTo>
                  <a:pt x="6234318" y="571134"/>
                </a:lnTo>
                <a:lnTo>
                  <a:pt x="6255771" y="539323"/>
                </a:lnTo>
                <a:lnTo>
                  <a:pt x="6263640" y="500379"/>
                </a:lnTo>
                <a:lnTo>
                  <a:pt x="6263640" y="100075"/>
                </a:lnTo>
                <a:lnTo>
                  <a:pt x="6255771" y="61132"/>
                </a:lnTo>
                <a:lnTo>
                  <a:pt x="6234318" y="29321"/>
                </a:lnTo>
                <a:lnTo>
                  <a:pt x="6202507" y="7868"/>
                </a:lnTo>
                <a:lnTo>
                  <a:pt x="616356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81015" y="1759500"/>
            <a:ext cx="5791200" cy="3754754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Redundant</a:t>
            </a:r>
            <a:r>
              <a:rPr sz="25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attributes</a:t>
            </a:r>
            <a:endParaRPr sz="2500">
              <a:latin typeface="Calibri"/>
              <a:cs typeface="Calibri"/>
            </a:endParaRPr>
          </a:p>
          <a:p>
            <a:pPr marL="314325" indent="-227329">
              <a:lnSpc>
                <a:spcPts val="2305"/>
              </a:lnSpc>
              <a:spcBef>
                <a:spcPts val="1065"/>
              </a:spcBef>
              <a:buChar char="•"/>
              <a:tabLst>
                <a:tab pos="314325" algn="l"/>
              </a:tabLst>
            </a:pPr>
            <a:r>
              <a:rPr sz="2000" spc="-10" dirty="0">
                <a:latin typeface="Calibri"/>
                <a:cs typeface="Calibri"/>
              </a:rPr>
              <a:t>Duplicate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contained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315595">
              <a:lnSpc>
                <a:spcPts val="2305"/>
              </a:lnSpc>
            </a:pPr>
            <a:r>
              <a:rPr sz="2000" dirty="0">
                <a:latin typeface="Calibri"/>
                <a:cs typeface="Calibri"/>
              </a:rPr>
              <a:t>one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attributes</a:t>
            </a:r>
            <a:endParaRPr sz="2000">
              <a:latin typeface="Calibri"/>
              <a:cs typeface="Calibri"/>
            </a:endParaRPr>
          </a:p>
          <a:p>
            <a:pPr marL="314325" marR="161290" indent="-227329">
              <a:lnSpc>
                <a:spcPts val="2200"/>
              </a:lnSpc>
              <a:spcBef>
                <a:spcPts val="515"/>
              </a:spcBef>
              <a:buChar char="•"/>
              <a:tabLst>
                <a:tab pos="315595" algn="l"/>
              </a:tabLst>
            </a:pPr>
            <a:r>
              <a:rPr sz="2000" dirty="0">
                <a:latin typeface="Calibri"/>
                <a:cs typeface="Calibri"/>
              </a:rPr>
              <a:t>E.g.,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	</a:t>
            </a:r>
            <a:r>
              <a:rPr sz="2000" dirty="0">
                <a:latin typeface="Calibri"/>
                <a:cs typeface="Calibri"/>
              </a:rPr>
              <a:t>sales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paid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Irrelevant</a:t>
            </a:r>
            <a:r>
              <a:rPr sz="25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attributes</a:t>
            </a:r>
            <a:endParaRPr sz="2500">
              <a:latin typeface="Calibri"/>
              <a:cs typeface="Calibri"/>
            </a:endParaRPr>
          </a:p>
          <a:p>
            <a:pPr marL="314325" marR="422909" indent="-227329">
              <a:lnSpc>
                <a:spcPts val="2210"/>
              </a:lnSpc>
              <a:spcBef>
                <a:spcPts val="1295"/>
              </a:spcBef>
              <a:buChar char="•"/>
              <a:tabLst>
                <a:tab pos="315595" algn="l"/>
              </a:tabLst>
            </a:pPr>
            <a:r>
              <a:rPr sz="2000" dirty="0">
                <a:latin typeface="Calibri"/>
                <a:cs typeface="Calibri"/>
              </a:rPr>
              <a:t>Contain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useful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data 	</a:t>
            </a:r>
            <a:r>
              <a:rPr sz="2000" dirty="0">
                <a:latin typeface="Calibri"/>
                <a:cs typeface="Calibri"/>
              </a:rPr>
              <a:t>mining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task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hand</a:t>
            </a:r>
            <a:endParaRPr sz="2000">
              <a:latin typeface="Calibri"/>
              <a:cs typeface="Calibri"/>
            </a:endParaRPr>
          </a:p>
          <a:p>
            <a:pPr marL="314325" indent="-227329">
              <a:lnSpc>
                <a:spcPts val="2300"/>
              </a:lnSpc>
              <a:spcBef>
                <a:spcPts val="235"/>
              </a:spcBef>
              <a:buChar char="•"/>
              <a:tabLst>
                <a:tab pos="314325" algn="l"/>
              </a:tabLst>
            </a:pPr>
            <a:r>
              <a:rPr sz="2000" dirty="0">
                <a:latin typeface="Calibri"/>
                <a:cs typeface="Calibri"/>
              </a:rPr>
              <a:t>E.g.,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students'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often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irrelevant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task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315595">
              <a:lnSpc>
                <a:spcPts val="2300"/>
              </a:lnSpc>
            </a:pPr>
            <a:r>
              <a:rPr sz="2000" dirty="0">
                <a:latin typeface="Calibri"/>
                <a:cs typeface="Calibri"/>
              </a:rPr>
              <a:t>predicting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students'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GPA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718257"/>
            <a:ext cx="412686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20" dirty="0"/>
              <a:t>Thank</a:t>
            </a:r>
            <a:r>
              <a:rPr sz="8000" spc="-400" dirty="0"/>
              <a:t> </a:t>
            </a:r>
            <a:r>
              <a:rPr sz="8000" spc="-580" dirty="0"/>
              <a:t>Y</a:t>
            </a:r>
            <a:r>
              <a:rPr sz="8000" spc="-20" dirty="0"/>
              <a:t>o</a:t>
            </a:r>
            <a:r>
              <a:rPr sz="8000" spc="50" dirty="0"/>
              <a:t>u</a:t>
            </a:r>
            <a:endParaRPr sz="8000"/>
          </a:p>
        </p:txBody>
      </p:sp>
      <p:grpSp>
        <p:nvGrpSpPr>
          <p:cNvPr id="3" name="object 3"/>
          <p:cNvGrpSpPr/>
          <p:nvPr/>
        </p:nvGrpSpPr>
        <p:grpSpPr>
          <a:xfrm>
            <a:off x="841247" y="4294632"/>
            <a:ext cx="10506710" cy="55244"/>
            <a:chOff x="841247" y="4294632"/>
            <a:chExt cx="10506710" cy="55244"/>
          </a:xfrm>
        </p:grpSpPr>
        <p:sp>
          <p:nvSpPr>
            <p:cNvPr id="4" name="object 4"/>
            <p:cNvSpPr/>
            <p:nvPr/>
          </p:nvSpPr>
          <p:spPr>
            <a:xfrm>
              <a:off x="841247" y="4331208"/>
              <a:ext cx="6559550" cy="18415"/>
            </a:xfrm>
            <a:custGeom>
              <a:avLst/>
              <a:gdLst/>
              <a:ahLst/>
              <a:cxnLst/>
              <a:rect l="l" t="t" r="r" b="b"/>
              <a:pathLst>
                <a:path w="6559550" h="18414">
                  <a:moveTo>
                    <a:pt x="0" y="18288"/>
                  </a:moveTo>
                  <a:lnTo>
                    <a:pt x="6559296" y="18288"/>
                  </a:lnTo>
                  <a:lnTo>
                    <a:pt x="6559296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0543" y="4294632"/>
              <a:ext cx="3947160" cy="55244"/>
            </a:xfrm>
            <a:custGeom>
              <a:avLst/>
              <a:gdLst/>
              <a:ahLst/>
              <a:cxnLst/>
              <a:rect l="l" t="t" r="r" b="b"/>
              <a:pathLst>
                <a:path w="3947159" h="55245">
                  <a:moveTo>
                    <a:pt x="3947159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3947159" y="54864"/>
                  </a:lnTo>
                  <a:lnTo>
                    <a:pt x="39471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7578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Tasks</a:t>
            </a:r>
            <a:r>
              <a:rPr spc="-150" dirty="0"/>
              <a:t> </a:t>
            </a:r>
            <a:r>
              <a:rPr dirty="0"/>
              <a:t>in</a:t>
            </a:r>
            <a:r>
              <a:rPr spc="-140" dirty="0"/>
              <a:t> </a:t>
            </a:r>
            <a:r>
              <a:rPr spc="-45" dirty="0"/>
              <a:t>Data</a:t>
            </a:r>
            <a:r>
              <a:rPr spc="-130" dirty="0"/>
              <a:t> </a:t>
            </a:r>
            <a:r>
              <a:rPr spc="-40" dirty="0"/>
              <a:t>Preprocessing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2017175"/>
            <a:ext cx="6709462" cy="383758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Data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Cleaning</a:t>
            </a:r>
            <a:endParaRPr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1620"/>
              </a:lnSpc>
              <a:spcBef>
                <a:spcPts val="53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>
                <a:latin typeface="Calibri"/>
                <a:cs typeface="Calibri"/>
              </a:rPr>
              <a:t>Fill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missing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values,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smooth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noisy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data,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identify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remove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outliers,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resolve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inconsistencies</a:t>
            </a:r>
            <a:endParaRPr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Data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Integration</a:t>
            </a:r>
            <a:endParaRPr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697865" algn="l"/>
              </a:tabLst>
            </a:pPr>
            <a:r>
              <a:rPr spc="-10" dirty="0">
                <a:latin typeface="Calibri"/>
                <a:cs typeface="Calibri"/>
              </a:rPr>
              <a:t>Integration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multiple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databases,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data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cubes,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files</a:t>
            </a:r>
            <a:endParaRPr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Data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r</a:t>
            </a:r>
            <a:r>
              <a:rPr spc="-10" dirty="0">
                <a:latin typeface="Calibri"/>
                <a:cs typeface="Calibri"/>
              </a:rPr>
              <a:t>eduction</a:t>
            </a:r>
            <a:endParaRPr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>
                <a:latin typeface="Calibri"/>
                <a:cs typeface="Calibri"/>
              </a:rPr>
              <a:t>Dimensionality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reduction</a:t>
            </a:r>
            <a:endParaRPr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697865" algn="l"/>
              </a:tabLst>
            </a:pPr>
            <a:r>
              <a:rPr spc="-10" dirty="0">
                <a:latin typeface="Calibri"/>
                <a:cs typeface="Calibri"/>
              </a:rPr>
              <a:t>Numerosity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reduction</a:t>
            </a:r>
            <a:endParaRPr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>
                <a:latin typeface="Calibri"/>
                <a:cs typeface="Calibri"/>
              </a:rPr>
              <a:t>Data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compression</a:t>
            </a:r>
            <a:endParaRPr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>
                <a:latin typeface="Calibri"/>
                <a:cs typeface="Calibri"/>
              </a:rPr>
              <a:t>Data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transformation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data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discretization</a:t>
            </a:r>
            <a:endParaRPr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697865" algn="l"/>
              </a:tabLst>
            </a:pPr>
            <a:r>
              <a:rPr spc="-10" dirty="0">
                <a:latin typeface="Calibri"/>
                <a:cs typeface="Calibri"/>
              </a:rPr>
              <a:t>Normalization</a:t>
            </a:r>
            <a:endParaRPr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>
                <a:latin typeface="Calibri"/>
                <a:cs typeface="Calibri"/>
              </a:rPr>
              <a:t>Concept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hierarchy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generation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05049" y="0"/>
            <a:ext cx="3287395" cy="6858000"/>
            <a:chOff x="8905049" y="0"/>
            <a:chExt cx="3287395" cy="6858000"/>
          </a:xfrm>
        </p:grpSpPr>
        <p:sp>
          <p:nvSpPr>
            <p:cNvPr id="5" name="object 5"/>
            <p:cNvSpPr/>
            <p:nvPr/>
          </p:nvSpPr>
          <p:spPr>
            <a:xfrm>
              <a:off x="10088879" y="0"/>
              <a:ext cx="2103120" cy="6858000"/>
            </a:xfrm>
            <a:custGeom>
              <a:avLst/>
              <a:gdLst/>
              <a:ahLst/>
              <a:cxnLst/>
              <a:rect l="l" t="t" r="r" b="b"/>
              <a:pathLst>
                <a:path w="2103120" h="6858000">
                  <a:moveTo>
                    <a:pt x="2103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3120" y="6858000"/>
                  </a:lnTo>
                  <a:lnTo>
                    <a:pt x="21031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6161" y="2359914"/>
              <a:ext cx="2139950" cy="2139950"/>
            </a:xfrm>
            <a:custGeom>
              <a:avLst/>
              <a:gdLst/>
              <a:ahLst/>
              <a:cxnLst/>
              <a:rect l="l" t="t" r="r" b="b"/>
              <a:pathLst>
                <a:path w="2139950" h="2139950">
                  <a:moveTo>
                    <a:pt x="1069848" y="0"/>
                  </a:moveTo>
                  <a:lnTo>
                    <a:pt x="1022197" y="1042"/>
                  </a:lnTo>
                  <a:lnTo>
                    <a:pt x="975079" y="4141"/>
                  </a:lnTo>
                  <a:lnTo>
                    <a:pt x="928538" y="9252"/>
                  </a:lnTo>
                  <a:lnTo>
                    <a:pt x="882618" y="16332"/>
                  </a:lnTo>
                  <a:lnTo>
                    <a:pt x="837361" y="25337"/>
                  </a:lnTo>
                  <a:lnTo>
                    <a:pt x="792812" y="36225"/>
                  </a:lnTo>
                  <a:lnTo>
                    <a:pt x="749014" y="48951"/>
                  </a:lnTo>
                  <a:lnTo>
                    <a:pt x="706010" y="63472"/>
                  </a:lnTo>
                  <a:lnTo>
                    <a:pt x="663844" y="79745"/>
                  </a:lnTo>
                  <a:lnTo>
                    <a:pt x="622559" y="97725"/>
                  </a:lnTo>
                  <a:lnTo>
                    <a:pt x="582199" y="117370"/>
                  </a:lnTo>
                  <a:lnTo>
                    <a:pt x="542808" y="138636"/>
                  </a:lnTo>
                  <a:lnTo>
                    <a:pt x="504428" y="161480"/>
                  </a:lnTo>
                  <a:lnTo>
                    <a:pt x="467104" y="185857"/>
                  </a:lnTo>
                  <a:lnTo>
                    <a:pt x="430879" y="211725"/>
                  </a:lnTo>
                  <a:lnTo>
                    <a:pt x="395796" y="239040"/>
                  </a:lnTo>
                  <a:lnTo>
                    <a:pt x="361899" y="267758"/>
                  </a:lnTo>
                  <a:lnTo>
                    <a:pt x="329231" y="297837"/>
                  </a:lnTo>
                  <a:lnTo>
                    <a:pt x="297837" y="329231"/>
                  </a:lnTo>
                  <a:lnTo>
                    <a:pt x="267758" y="361899"/>
                  </a:lnTo>
                  <a:lnTo>
                    <a:pt x="239040" y="395796"/>
                  </a:lnTo>
                  <a:lnTo>
                    <a:pt x="211725" y="430879"/>
                  </a:lnTo>
                  <a:lnTo>
                    <a:pt x="185857" y="467104"/>
                  </a:lnTo>
                  <a:lnTo>
                    <a:pt x="161480" y="504428"/>
                  </a:lnTo>
                  <a:lnTo>
                    <a:pt x="138636" y="542808"/>
                  </a:lnTo>
                  <a:lnTo>
                    <a:pt x="117370" y="582199"/>
                  </a:lnTo>
                  <a:lnTo>
                    <a:pt x="97725" y="622559"/>
                  </a:lnTo>
                  <a:lnTo>
                    <a:pt x="79745" y="663844"/>
                  </a:lnTo>
                  <a:lnTo>
                    <a:pt x="63472" y="706010"/>
                  </a:lnTo>
                  <a:lnTo>
                    <a:pt x="48951" y="749014"/>
                  </a:lnTo>
                  <a:lnTo>
                    <a:pt x="36225" y="792812"/>
                  </a:lnTo>
                  <a:lnTo>
                    <a:pt x="25337" y="837361"/>
                  </a:lnTo>
                  <a:lnTo>
                    <a:pt x="16332" y="882618"/>
                  </a:lnTo>
                  <a:lnTo>
                    <a:pt x="9252" y="928538"/>
                  </a:lnTo>
                  <a:lnTo>
                    <a:pt x="4141" y="975079"/>
                  </a:lnTo>
                  <a:lnTo>
                    <a:pt x="1042" y="1022197"/>
                  </a:lnTo>
                  <a:lnTo>
                    <a:pt x="0" y="1069848"/>
                  </a:lnTo>
                  <a:lnTo>
                    <a:pt x="1042" y="1117498"/>
                  </a:lnTo>
                  <a:lnTo>
                    <a:pt x="4141" y="1164616"/>
                  </a:lnTo>
                  <a:lnTo>
                    <a:pt x="9252" y="1211157"/>
                  </a:lnTo>
                  <a:lnTo>
                    <a:pt x="16332" y="1257077"/>
                  </a:lnTo>
                  <a:lnTo>
                    <a:pt x="25337" y="1302334"/>
                  </a:lnTo>
                  <a:lnTo>
                    <a:pt x="36225" y="1346883"/>
                  </a:lnTo>
                  <a:lnTo>
                    <a:pt x="48951" y="1390681"/>
                  </a:lnTo>
                  <a:lnTo>
                    <a:pt x="63472" y="1433685"/>
                  </a:lnTo>
                  <a:lnTo>
                    <a:pt x="79745" y="1475851"/>
                  </a:lnTo>
                  <a:lnTo>
                    <a:pt x="97725" y="1517136"/>
                  </a:lnTo>
                  <a:lnTo>
                    <a:pt x="117370" y="1557496"/>
                  </a:lnTo>
                  <a:lnTo>
                    <a:pt x="138636" y="1596887"/>
                  </a:lnTo>
                  <a:lnTo>
                    <a:pt x="161480" y="1635267"/>
                  </a:lnTo>
                  <a:lnTo>
                    <a:pt x="185857" y="1672591"/>
                  </a:lnTo>
                  <a:lnTo>
                    <a:pt x="211725" y="1708816"/>
                  </a:lnTo>
                  <a:lnTo>
                    <a:pt x="239040" y="1743899"/>
                  </a:lnTo>
                  <a:lnTo>
                    <a:pt x="267758" y="1777796"/>
                  </a:lnTo>
                  <a:lnTo>
                    <a:pt x="297837" y="1810464"/>
                  </a:lnTo>
                  <a:lnTo>
                    <a:pt x="329231" y="1841858"/>
                  </a:lnTo>
                  <a:lnTo>
                    <a:pt x="361899" y="1871937"/>
                  </a:lnTo>
                  <a:lnTo>
                    <a:pt x="395796" y="1900655"/>
                  </a:lnTo>
                  <a:lnTo>
                    <a:pt x="430879" y="1927970"/>
                  </a:lnTo>
                  <a:lnTo>
                    <a:pt x="467104" y="1953838"/>
                  </a:lnTo>
                  <a:lnTo>
                    <a:pt x="504428" y="1978215"/>
                  </a:lnTo>
                  <a:lnTo>
                    <a:pt x="542808" y="2001059"/>
                  </a:lnTo>
                  <a:lnTo>
                    <a:pt x="582199" y="2022325"/>
                  </a:lnTo>
                  <a:lnTo>
                    <a:pt x="622559" y="2041970"/>
                  </a:lnTo>
                  <a:lnTo>
                    <a:pt x="663844" y="2059950"/>
                  </a:lnTo>
                  <a:lnTo>
                    <a:pt x="706010" y="2076223"/>
                  </a:lnTo>
                  <a:lnTo>
                    <a:pt x="749014" y="2090744"/>
                  </a:lnTo>
                  <a:lnTo>
                    <a:pt x="792812" y="2103470"/>
                  </a:lnTo>
                  <a:lnTo>
                    <a:pt x="837361" y="2114358"/>
                  </a:lnTo>
                  <a:lnTo>
                    <a:pt x="882618" y="2123363"/>
                  </a:lnTo>
                  <a:lnTo>
                    <a:pt x="928538" y="2130443"/>
                  </a:lnTo>
                  <a:lnTo>
                    <a:pt x="975079" y="2135554"/>
                  </a:lnTo>
                  <a:lnTo>
                    <a:pt x="1022197" y="2138653"/>
                  </a:lnTo>
                  <a:lnTo>
                    <a:pt x="1069848" y="2139696"/>
                  </a:lnTo>
                  <a:lnTo>
                    <a:pt x="1117498" y="2138653"/>
                  </a:lnTo>
                  <a:lnTo>
                    <a:pt x="1164616" y="2135554"/>
                  </a:lnTo>
                  <a:lnTo>
                    <a:pt x="1211157" y="2130443"/>
                  </a:lnTo>
                  <a:lnTo>
                    <a:pt x="1257077" y="2123363"/>
                  </a:lnTo>
                  <a:lnTo>
                    <a:pt x="1302334" y="2114358"/>
                  </a:lnTo>
                  <a:lnTo>
                    <a:pt x="1346883" y="2103470"/>
                  </a:lnTo>
                  <a:lnTo>
                    <a:pt x="1390681" y="2090744"/>
                  </a:lnTo>
                  <a:lnTo>
                    <a:pt x="1433685" y="2076223"/>
                  </a:lnTo>
                  <a:lnTo>
                    <a:pt x="1475851" y="2059950"/>
                  </a:lnTo>
                  <a:lnTo>
                    <a:pt x="1517136" y="2041970"/>
                  </a:lnTo>
                  <a:lnTo>
                    <a:pt x="1557496" y="2022325"/>
                  </a:lnTo>
                  <a:lnTo>
                    <a:pt x="1596887" y="2001059"/>
                  </a:lnTo>
                  <a:lnTo>
                    <a:pt x="1635267" y="1978215"/>
                  </a:lnTo>
                  <a:lnTo>
                    <a:pt x="1672591" y="1953838"/>
                  </a:lnTo>
                  <a:lnTo>
                    <a:pt x="1708816" y="1927970"/>
                  </a:lnTo>
                  <a:lnTo>
                    <a:pt x="1743899" y="1900655"/>
                  </a:lnTo>
                  <a:lnTo>
                    <a:pt x="1777796" y="1871937"/>
                  </a:lnTo>
                  <a:lnTo>
                    <a:pt x="1810464" y="1841858"/>
                  </a:lnTo>
                  <a:lnTo>
                    <a:pt x="1841858" y="1810464"/>
                  </a:lnTo>
                  <a:lnTo>
                    <a:pt x="1871937" y="1777796"/>
                  </a:lnTo>
                  <a:lnTo>
                    <a:pt x="1900655" y="1743899"/>
                  </a:lnTo>
                  <a:lnTo>
                    <a:pt x="1927970" y="1708816"/>
                  </a:lnTo>
                  <a:lnTo>
                    <a:pt x="1953838" y="1672591"/>
                  </a:lnTo>
                  <a:lnTo>
                    <a:pt x="1978215" y="1635267"/>
                  </a:lnTo>
                  <a:lnTo>
                    <a:pt x="2001059" y="1596887"/>
                  </a:lnTo>
                  <a:lnTo>
                    <a:pt x="2022325" y="1557496"/>
                  </a:lnTo>
                  <a:lnTo>
                    <a:pt x="2041970" y="1517136"/>
                  </a:lnTo>
                  <a:lnTo>
                    <a:pt x="2059950" y="1475851"/>
                  </a:lnTo>
                  <a:lnTo>
                    <a:pt x="2076223" y="1433685"/>
                  </a:lnTo>
                  <a:lnTo>
                    <a:pt x="2090744" y="1390681"/>
                  </a:lnTo>
                  <a:lnTo>
                    <a:pt x="2103470" y="1346883"/>
                  </a:lnTo>
                  <a:lnTo>
                    <a:pt x="2114358" y="1302334"/>
                  </a:lnTo>
                  <a:lnTo>
                    <a:pt x="2123363" y="1257077"/>
                  </a:lnTo>
                  <a:lnTo>
                    <a:pt x="2130443" y="1211157"/>
                  </a:lnTo>
                  <a:lnTo>
                    <a:pt x="2135554" y="1164616"/>
                  </a:lnTo>
                  <a:lnTo>
                    <a:pt x="2138653" y="1117498"/>
                  </a:lnTo>
                  <a:lnTo>
                    <a:pt x="2139696" y="1069848"/>
                  </a:lnTo>
                  <a:lnTo>
                    <a:pt x="2138653" y="1022197"/>
                  </a:lnTo>
                  <a:lnTo>
                    <a:pt x="2135554" y="975079"/>
                  </a:lnTo>
                  <a:lnTo>
                    <a:pt x="2130443" y="928538"/>
                  </a:lnTo>
                  <a:lnTo>
                    <a:pt x="2123363" y="882618"/>
                  </a:lnTo>
                  <a:lnTo>
                    <a:pt x="2114358" y="837361"/>
                  </a:lnTo>
                  <a:lnTo>
                    <a:pt x="2103470" y="792812"/>
                  </a:lnTo>
                  <a:lnTo>
                    <a:pt x="2090744" y="749014"/>
                  </a:lnTo>
                  <a:lnTo>
                    <a:pt x="2076223" y="706010"/>
                  </a:lnTo>
                  <a:lnTo>
                    <a:pt x="2059950" y="663844"/>
                  </a:lnTo>
                  <a:lnTo>
                    <a:pt x="2041970" y="622559"/>
                  </a:lnTo>
                  <a:lnTo>
                    <a:pt x="2022325" y="582199"/>
                  </a:lnTo>
                  <a:lnTo>
                    <a:pt x="2001059" y="542808"/>
                  </a:lnTo>
                  <a:lnTo>
                    <a:pt x="1978215" y="504428"/>
                  </a:lnTo>
                  <a:lnTo>
                    <a:pt x="1953838" y="467104"/>
                  </a:lnTo>
                  <a:lnTo>
                    <a:pt x="1927970" y="430879"/>
                  </a:lnTo>
                  <a:lnTo>
                    <a:pt x="1900655" y="395796"/>
                  </a:lnTo>
                  <a:lnTo>
                    <a:pt x="1871937" y="361899"/>
                  </a:lnTo>
                  <a:lnTo>
                    <a:pt x="1841858" y="329231"/>
                  </a:lnTo>
                  <a:lnTo>
                    <a:pt x="1810464" y="297837"/>
                  </a:lnTo>
                  <a:lnTo>
                    <a:pt x="1777796" y="267758"/>
                  </a:lnTo>
                  <a:lnTo>
                    <a:pt x="1743899" y="239040"/>
                  </a:lnTo>
                  <a:lnTo>
                    <a:pt x="1708816" y="211725"/>
                  </a:lnTo>
                  <a:lnTo>
                    <a:pt x="1672591" y="185857"/>
                  </a:lnTo>
                  <a:lnTo>
                    <a:pt x="1635267" y="161480"/>
                  </a:lnTo>
                  <a:lnTo>
                    <a:pt x="1596887" y="138636"/>
                  </a:lnTo>
                  <a:lnTo>
                    <a:pt x="1557496" y="117370"/>
                  </a:lnTo>
                  <a:lnTo>
                    <a:pt x="1517136" y="97725"/>
                  </a:lnTo>
                  <a:lnTo>
                    <a:pt x="1475851" y="79745"/>
                  </a:lnTo>
                  <a:lnTo>
                    <a:pt x="1433685" y="63472"/>
                  </a:lnTo>
                  <a:lnTo>
                    <a:pt x="1390681" y="48951"/>
                  </a:lnTo>
                  <a:lnTo>
                    <a:pt x="1346883" y="36225"/>
                  </a:lnTo>
                  <a:lnTo>
                    <a:pt x="1302334" y="25337"/>
                  </a:lnTo>
                  <a:lnTo>
                    <a:pt x="1257077" y="16332"/>
                  </a:lnTo>
                  <a:lnTo>
                    <a:pt x="1211157" y="9252"/>
                  </a:lnTo>
                  <a:lnTo>
                    <a:pt x="1164616" y="4141"/>
                  </a:lnTo>
                  <a:lnTo>
                    <a:pt x="1117498" y="1042"/>
                  </a:lnTo>
                  <a:lnTo>
                    <a:pt x="1069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6161" y="2359914"/>
              <a:ext cx="2139950" cy="2139950"/>
            </a:xfrm>
            <a:custGeom>
              <a:avLst/>
              <a:gdLst/>
              <a:ahLst/>
              <a:cxnLst/>
              <a:rect l="l" t="t" r="r" b="b"/>
              <a:pathLst>
                <a:path w="2139950" h="2139950">
                  <a:moveTo>
                    <a:pt x="0" y="1069848"/>
                  </a:moveTo>
                  <a:lnTo>
                    <a:pt x="1042" y="1022197"/>
                  </a:lnTo>
                  <a:lnTo>
                    <a:pt x="4141" y="975079"/>
                  </a:lnTo>
                  <a:lnTo>
                    <a:pt x="9252" y="928538"/>
                  </a:lnTo>
                  <a:lnTo>
                    <a:pt x="16332" y="882618"/>
                  </a:lnTo>
                  <a:lnTo>
                    <a:pt x="25337" y="837361"/>
                  </a:lnTo>
                  <a:lnTo>
                    <a:pt x="36225" y="792812"/>
                  </a:lnTo>
                  <a:lnTo>
                    <a:pt x="48951" y="749014"/>
                  </a:lnTo>
                  <a:lnTo>
                    <a:pt x="63472" y="706010"/>
                  </a:lnTo>
                  <a:lnTo>
                    <a:pt x="79745" y="663844"/>
                  </a:lnTo>
                  <a:lnTo>
                    <a:pt x="97725" y="622559"/>
                  </a:lnTo>
                  <a:lnTo>
                    <a:pt x="117370" y="582199"/>
                  </a:lnTo>
                  <a:lnTo>
                    <a:pt x="138636" y="542808"/>
                  </a:lnTo>
                  <a:lnTo>
                    <a:pt x="161480" y="504428"/>
                  </a:lnTo>
                  <a:lnTo>
                    <a:pt x="185857" y="467104"/>
                  </a:lnTo>
                  <a:lnTo>
                    <a:pt x="211725" y="430879"/>
                  </a:lnTo>
                  <a:lnTo>
                    <a:pt x="239040" y="395796"/>
                  </a:lnTo>
                  <a:lnTo>
                    <a:pt x="267758" y="361899"/>
                  </a:lnTo>
                  <a:lnTo>
                    <a:pt x="297837" y="329231"/>
                  </a:lnTo>
                  <a:lnTo>
                    <a:pt x="329231" y="297837"/>
                  </a:lnTo>
                  <a:lnTo>
                    <a:pt x="361899" y="267758"/>
                  </a:lnTo>
                  <a:lnTo>
                    <a:pt x="395796" y="239040"/>
                  </a:lnTo>
                  <a:lnTo>
                    <a:pt x="430879" y="211725"/>
                  </a:lnTo>
                  <a:lnTo>
                    <a:pt x="467104" y="185857"/>
                  </a:lnTo>
                  <a:lnTo>
                    <a:pt x="504428" y="161480"/>
                  </a:lnTo>
                  <a:lnTo>
                    <a:pt x="542808" y="138636"/>
                  </a:lnTo>
                  <a:lnTo>
                    <a:pt x="582199" y="117370"/>
                  </a:lnTo>
                  <a:lnTo>
                    <a:pt x="622559" y="97725"/>
                  </a:lnTo>
                  <a:lnTo>
                    <a:pt x="663844" y="79745"/>
                  </a:lnTo>
                  <a:lnTo>
                    <a:pt x="706010" y="63472"/>
                  </a:lnTo>
                  <a:lnTo>
                    <a:pt x="749014" y="48951"/>
                  </a:lnTo>
                  <a:lnTo>
                    <a:pt x="792812" y="36225"/>
                  </a:lnTo>
                  <a:lnTo>
                    <a:pt x="837361" y="25337"/>
                  </a:lnTo>
                  <a:lnTo>
                    <a:pt x="882618" y="16332"/>
                  </a:lnTo>
                  <a:lnTo>
                    <a:pt x="928538" y="9252"/>
                  </a:lnTo>
                  <a:lnTo>
                    <a:pt x="975079" y="4141"/>
                  </a:lnTo>
                  <a:lnTo>
                    <a:pt x="1022197" y="1042"/>
                  </a:lnTo>
                  <a:lnTo>
                    <a:pt x="1069848" y="0"/>
                  </a:lnTo>
                  <a:lnTo>
                    <a:pt x="1117498" y="1042"/>
                  </a:lnTo>
                  <a:lnTo>
                    <a:pt x="1164616" y="4141"/>
                  </a:lnTo>
                  <a:lnTo>
                    <a:pt x="1211157" y="9252"/>
                  </a:lnTo>
                  <a:lnTo>
                    <a:pt x="1257077" y="16332"/>
                  </a:lnTo>
                  <a:lnTo>
                    <a:pt x="1302334" y="25337"/>
                  </a:lnTo>
                  <a:lnTo>
                    <a:pt x="1346883" y="36225"/>
                  </a:lnTo>
                  <a:lnTo>
                    <a:pt x="1390681" y="48951"/>
                  </a:lnTo>
                  <a:lnTo>
                    <a:pt x="1433685" y="63472"/>
                  </a:lnTo>
                  <a:lnTo>
                    <a:pt x="1475851" y="79745"/>
                  </a:lnTo>
                  <a:lnTo>
                    <a:pt x="1517136" y="97725"/>
                  </a:lnTo>
                  <a:lnTo>
                    <a:pt x="1557496" y="117370"/>
                  </a:lnTo>
                  <a:lnTo>
                    <a:pt x="1596887" y="138636"/>
                  </a:lnTo>
                  <a:lnTo>
                    <a:pt x="1635267" y="161480"/>
                  </a:lnTo>
                  <a:lnTo>
                    <a:pt x="1672591" y="185857"/>
                  </a:lnTo>
                  <a:lnTo>
                    <a:pt x="1708816" y="211725"/>
                  </a:lnTo>
                  <a:lnTo>
                    <a:pt x="1743899" y="239040"/>
                  </a:lnTo>
                  <a:lnTo>
                    <a:pt x="1777796" y="267758"/>
                  </a:lnTo>
                  <a:lnTo>
                    <a:pt x="1810464" y="297837"/>
                  </a:lnTo>
                  <a:lnTo>
                    <a:pt x="1841858" y="329231"/>
                  </a:lnTo>
                  <a:lnTo>
                    <a:pt x="1871937" y="361899"/>
                  </a:lnTo>
                  <a:lnTo>
                    <a:pt x="1900655" y="395796"/>
                  </a:lnTo>
                  <a:lnTo>
                    <a:pt x="1927970" y="430879"/>
                  </a:lnTo>
                  <a:lnTo>
                    <a:pt x="1953838" y="467104"/>
                  </a:lnTo>
                  <a:lnTo>
                    <a:pt x="1978215" y="504428"/>
                  </a:lnTo>
                  <a:lnTo>
                    <a:pt x="2001059" y="542808"/>
                  </a:lnTo>
                  <a:lnTo>
                    <a:pt x="2022325" y="582199"/>
                  </a:lnTo>
                  <a:lnTo>
                    <a:pt x="2041970" y="622559"/>
                  </a:lnTo>
                  <a:lnTo>
                    <a:pt x="2059950" y="663844"/>
                  </a:lnTo>
                  <a:lnTo>
                    <a:pt x="2076223" y="706010"/>
                  </a:lnTo>
                  <a:lnTo>
                    <a:pt x="2090744" y="749014"/>
                  </a:lnTo>
                  <a:lnTo>
                    <a:pt x="2103470" y="792812"/>
                  </a:lnTo>
                  <a:lnTo>
                    <a:pt x="2114358" y="837361"/>
                  </a:lnTo>
                  <a:lnTo>
                    <a:pt x="2123363" y="882618"/>
                  </a:lnTo>
                  <a:lnTo>
                    <a:pt x="2130443" y="928538"/>
                  </a:lnTo>
                  <a:lnTo>
                    <a:pt x="2135554" y="975079"/>
                  </a:lnTo>
                  <a:lnTo>
                    <a:pt x="2138653" y="1022197"/>
                  </a:lnTo>
                  <a:lnTo>
                    <a:pt x="2139696" y="1069848"/>
                  </a:lnTo>
                  <a:lnTo>
                    <a:pt x="2138653" y="1117498"/>
                  </a:lnTo>
                  <a:lnTo>
                    <a:pt x="2135554" y="1164616"/>
                  </a:lnTo>
                  <a:lnTo>
                    <a:pt x="2130443" y="1211157"/>
                  </a:lnTo>
                  <a:lnTo>
                    <a:pt x="2123363" y="1257077"/>
                  </a:lnTo>
                  <a:lnTo>
                    <a:pt x="2114358" y="1302334"/>
                  </a:lnTo>
                  <a:lnTo>
                    <a:pt x="2103470" y="1346883"/>
                  </a:lnTo>
                  <a:lnTo>
                    <a:pt x="2090744" y="1390681"/>
                  </a:lnTo>
                  <a:lnTo>
                    <a:pt x="2076223" y="1433685"/>
                  </a:lnTo>
                  <a:lnTo>
                    <a:pt x="2059950" y="1475851"/>
                  </a:lnTo>
                  <a:lnTo>
                    <a:pt x="2041970" y="1517136"/>
                  </a:lnTo>
                  <a:lnTo>
                    <a:pt x="2022325" y="1557496"/>
                  </a:lnTo>
                  <a:lnTo>
                    <a:pt x="2001059" y="1596887"/>
                  </a:lnTo>
                  <a:lnTo>
                    <a:pt x="1978215" y="1635267"/>
                  </a:lnTo>
                  <a:lnTo>
                    <a:pt x="1953838" y="1672591"/>
                  </a:lnTo>
                  <a:lnTo>
                    <a:pt x="1927970" y="1708816"/>
                  </a:lnTo>
                  <a:lnTo>
                    <a:pt x="1900655" y="1743899"/>
                  </a:lnTo>
                  <a:lnTo>
                    <a:pt x="1871937" y="1777796"/>
                  </a:lnTo>
                  <a:lnTo>
                    <a:pt x="1841858" y="1810464"/>
                  </a:lnTo>
                  <a:lnTo>
                    <a:pt x="1810464" y="1841858"/>
                  </a:lnTo>
                  <a:lnTo>
                    <a:pt x="1777796" y="1871937"/>
                  </a:lnTo>
                  <a:lnTo>
                    <a:pt x="1743899" y="1900655"/>
                  </a:lnTo>
                  <a:lnTo>
                    <a:pt x="1708816" y="1927970"/>
                  </a:lnTo>
                  <a:lnTo>
                    <a:pt x="1672591" y="1953838"/>
                  </a:lnTo>
                  <a:lnTo>
                    <a:pt x="1635267" y="1978215"/>
                  </a:lnTo>
                  <a:lnTo>
                    <a:pt x="1596887" y="2001059"/>
                  </a:lnTo>
                  <a:lnTo>
                    <a:pt x="1557496" y="2022325"/>
                  </a:lnTo>
                  <a:lnTo>
                    <a:pt x="1517136" y="2041970"/>
                  </a:lnTo>
                  <a:lnTo>
                    <a:pt x="1475851" y="2059950"/>
                  </a:lnTo>
                  <a:lnTo>
                    <a:pt x="1433685" y="2076223"/>
                  </a:lnTo>
                  <a:lnTo>
                    <a:pt x="1390681" y="2090744"/>
                  </a:lnTo>
                  <a:lnTo>
                    <a:pt x="1346883" y="2103470"/>
                  </a:lnTo>
                  <a:lnTo>
                    <a:pt x="1302334" y="2114358"/>
                  </a:lnTo>
                  <a:lnTo>
                    <a:pt x="1257077" y="2123363"/>
                  </a:lnTo>
                  <a:lnTo>
                    <a:pt x="1211157" y="2130443"/>
                  </a:lnTo>
                  <a:lnTo>
                    <a:pt x="1164616" y="2135554"/>
                  </a:lnTo>
                  <a:lnTo>
                    <a:pt x="1117498" y="2138653"/>
                  </a:lnTo>
                  <a:lnTo>
                    <a:pt x="1069848" y="2139696"/>
                  </a:lnTo>
                  <a:lnTo>
                    <a:pt x="1022197" y="2138653"/>
                  </a:lnTo>
                  <a:lnTo>
                    <a:pt x="975079" y="2135554"/>
                  </a:lnTo>
                  <a:lnTo>
                    <a:pt x="928538" y="2130443"/>
                  </a:lnTo>
                  <a:lnTo>
                    <a:pt x="882618" y="2123363"/>
                  </a:lnTo>
                  <a:lnTo>
                    <a:pt x="837361" y="2114358"/>
                  </a:lnTo>
                  <a:lnTo>
                    <a:pt x="792812" y="2103470"/>
                  </a:lnTo>
                  <a:lnTo>
                    <a:pt x="749014" y="2090744"/>
                  </a:lnTo>
                  <a:lnTo>
                    <a:pt x="706010" y="2076223"/>
                  </a:lnTo>
                  <a:lnTo>
                    <a:pt x="663844" y="2059950"/>
                  </a:lnTo>
                  <a:lnTo>
                    <a:pt x="622559" y="2041970"/>
                  </a:lnTo>
                  <a:lnTo>
                    <a:pt x="582199" y="2022325"/>
                  </a:lnTo>
                  <a:lnTo>
                    <a:pt x="542808" y="2001059"/>
                  </a:lnTo>
                  <a:lnTo>
                    <a:pt x="504428" y="1978215"/>
                  </a:lnTo>
                  <a:lnTo>
                    <a:pt x="467104" y="1953838"/>
                  </a:lnTo>
                  <a:lnTo>
                    <a:pt x="430879" y="1927970"/>
                  </a:lnTo>
                  <a:lnTo>
                    <a:pt x="395796" y="1900655"/>
                  </a:lnTo>
                  <a:lnTo>
                    <a:pt x="361899" y="1871937"/>
                  </a:lnTo>
                  <a:lnTo>
                    <a:pt x="329231" y="1841858"/>
                  </a:lnTo>
                  <a:lnTo>
                    <a:pt x="297837" y="1810464"/>
                  </a:lnTo>
                  <a:lnTo>
                    <a:pt x="267758" y="1777796"/>
                  </a:lnTo>
                  <a:lnTo>
                    <a:pt x="239040" y="1743899"/>
                  </a:lnTo>
                  <a:lnTo>
                    <a:pt x="211725" y="1708816"/>
                  </a:lnTo>
                  <a:lnTo>
                    <a:pt x="185857" y="1672591"/>
                  </a:lnTo>
                  <a:lnTo>
                    <a:pt x="161480" y="1635267"/>
                  </a:lnTo>
                  <a:lnTo>
                    <a:pt x="138636" y="1596887"/>
                  </a:lnTo>
                  <a:lnTo>
                    <a:pt x="117370" y="1557496"/>
                  </a:lnTo>
                  <a:lnTo>
                    <a:pt x="97725" y="1517136"/>
                  </a:lnTo>
                  <a:lnTo>
                    <a:pt x="79745" y="1475851"/>
                  </a:lnTo>
                  <a:lnTo>
                    <a:pt x="63472" y="1433685"/>
                  </a:lnTo>
                  <a:lnTo>
                    <a:pt x="48951" y="1390681"/>
                  </a:lnTo>
                  <a:lnTo>
                    <a:pt x="36225" y="1346883"/>
                  </a:lnTo>
                  <a:lnTo>
                    <a:pt x="25337" y="1302334"/>
                  </a:lnTo>
                  <a:lnTo>
                    <a:pt x="16332" y="1257077"/>
                  </a:lnTo>
                  <a:lnTo>
                    <a:pt x="9252" y="1211157"/>
                  </a:lnTo>
                  <a:lnTo>
                    <a:pt x="4141" y="1164616"/>
                  </a:lnTo>
                  <a:lnTo>
                    <a:pt x="1042" y="1117498"/>
                  </a:lnTo>
                  <a:lnTo>
                    <a:pt x="0" y="1069848"/>
                  </a:lnTo>
                  <a:close/>
                </a:path>
              </a:pathLst>
            </a:custGeom>
            <a:ln w="222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93465" y="2912985"/>
              <a:ext cx="465455" cy="1022985"/>
            </a:xfrm>
            <a:custGeom>
              <a:avLst/>
              <a:gdLst/>
              <a:ahLst/>
              <a:cxnLst/>
              <a:rect l="l" t="t" r="r" b="b"/>
              <a:pathLst>
                <a:path w="465454" h="1022985">
                  <a:moveTo>
                    <a:pt x="441800" y="0"/>
                  </a:moveTo>
                  <a:lnTo>
                    <a:pt x="369925" y="0"/>
                  </a:lnTo>
                  <a:lnTo>
                    <a:pt x="252115" y="626956"/>
                  </a:lnTo>
                  <a:lnTo>
                    <a:pt x="196744" y="664666"/>
                  </a:lnTo>
                  <a:lnTo>
                    <a:pt x="128413" y="651703"/>
                  </a:lnTo>
                  <a:lnTo>
                    <a:pt x="109490" y="651961"/>
                  </a:lnTo>
                  <a:lnTo>
                    <a:pt x="92775" y="659068"/>
                  </a:lnTo>
                  <a:lnTo>
                    <a:pt x="80037" y="671921"/>
                  </a:lnTo>
                  <a:lnTo>
                    <a:pt x="73042" y="689414"/>
                  </a:lnTo>
                  <a:lnTo>
                    <a:pt x="69508" y="708269"/>
                  </a:lnTo>
                  <a:lnTo>
                    <a:pt x="126057" y="718875"/>
                  </a:lnTo>
                  <a:lnTo>
                    <a:pt x="123773" y="745735"/>
                  </a:lnTo>
                  <a:lnTo>
                    <a:pt x="108097" y="818999"/>
                  </a:lnTo>
                  <a:lnTo>
                    <a:pt x="92397" y="863917"/>
                  </a:lnTo>
                  <a:lnTo>
                    <a:pt x="69917" y="913371"/>
                  </a:lnTo>
                  <a:lnTo>
                    <a:pt x="39502" y="966617"/>
                  </a:lnTo>
                  <a:lnTo>
                    <a:pt x="0" y="1022914"/>
                  </a:lnTo>
                  <a:lnTo>
                    <a:pt x="65974" y="1022914"/>
                  </a:lnTo>
                  <a:lnTo>
                    <a:pt x="88799" y="984321"/>
                  </a:lnTo>
                  <a:lnTo>
                    <a:pt x="110208" y="956296"/>
                  </a:lnTo>
                  <a:lnTo>
                    <a:pt x="131948" y="940424"/>
                  </a:lnTo>
                  <a:lnTo>
                    <a:pt x="137157" y="947347"/>
                  </a:lnTo>
                  <a:lnTo>
                    <a:pt x="113558" y="998756"/>
                  </a:lnTo>
                  <a:lnTo>
                    <a:pt x="115454" y="1022915"/>
                  </a:lnTo>
                  <a:lnTo>
                    <a:pt x="181428" y="1022915"/>
                  </a:lnTo>
                  <a:lnTo>
                    <a:pt x="200278" y="1008037"/>
                  </a:lnTo>
                  <a:lnTo>
                    <a:pt x="243721" y="947347"/>
                  </a:lnTo>
                  <a:lnTo>
                    <a:pt x="263896" y="940424"/>
                  </a:lnTo>
                  <a:lnTo>
                    <a:pt x="267209" y="956793"/>
                  </a:lnTo>
                  <a:lnTo>
                    <a:pt x="259478" y="982995"/>
                  </a:lnTo>
                  <a:lnTo>
                    <a:pt x="253956" y="1008534"/>
                  </a:lnTo>
                  <a:lnTo>
                    <a:pt x="263896" y="1022915"/>
                  </a:lnTo>
                  <a:lnTo>
                    <a:pt x="313377" y="1022915"/>
                  </a:lnTo>
                  <a:lnTo>
                    <a:pt x="334619" y="1003931"/>
                  </a:lnTo>
                  <a:lnTo>
                    <a:pt x="345480" y="966497"/>
                  </a:lnTo>
                  <a:lnTo>
                    <a:pt x="354132" y="926632"/>
                  </a:lnTo>
                  <a:lnTo>
                    <a:pt x="368748" y="900357"/>
                  </a:lnTo>
                  <a:lnTo>
                    <a:pt x="377860" y="914037"/>
                  </a:lnTo>
                  <a:lnTo>
                    <a:pt x="380676" y="956774"/>
                  </a:lnTo>
                  <a:lnTo>
                    <a:pt x="379351" y="1022915"/>
                  </a:lnTo>
                  <a:lnTo>
                    <a:pt x="461828" y="1022915"/>
                  </a:lnTo>
                  <a:lnTo>
                    <a:pt x="441800" y="964360"/>
                  </a:lnTo>
                  <a:lnTo>
                    <a:pt x="428841" y="907729"/>
                  </a:lnTo>
                  <a:lnTo>
                    <a:pt x="421537" y="855509"/>
                  </a:lnTo>
                  <a:lnTo>
                    <a:pt x="418474" y="810191"/>
                  </a:lnTo>
                  <a:lnTo>
                    <a:pt x="418238" y="774262"/>
                  </a:lnTo>
                  <a:lnTo>
                    <a:pt x="461828" y="782511"/>
                  </a:lnTo>
                  <a:lnTo>
                    <a:pt x="465362" y="763656"/>
                  </a:lnTo>
                  <a:lnTo>
                    <a:pt x="445150" y="715266"/>
                  </a:lnTo>
                  <a:lnTo>
                    <a:pt x="359323" y="696484"/>
                  </a:lnTo>
                  <a:lnTo>
                    <a:pt x="321623" y="641097"/>
                  </a:lnTo>
                  <a:lnTo>
                    <a:pt x="4418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93465" y="2912985"/>
              <a:ext cx="465455" cy="1022985"/>
            </a:xfrm>
            <a:custGeom>
              <a:avLst/>
              <a:gdLst/>
              <a:ahLst/>
              <a:cxnLst/>
              <a:rect l="l" t="t" r="r" b="b"/>
              <a:pathLst>
                <a:path w="465454" h="1022985">
                  <a:moveTo>
                    <a:pt x="418238" y="774262"/>
                  </a:moveTo>
                  <a:lnTo>
                    <a:pt x="461828" y="782511"/>
                  </a:lnTo>
                  <a:lnTo>
                    <a:pt x="465362" y="763656"/>
                  </a:lnTo>
                  <a:lnTo>
                    <a:pt x="465105" y="744727"/>
                  </a:lnTo>
                  <a:lnTo>
                    <a:pt x="457999" y="728008"/>
                  </a:lnTo>
                  <a:lnTo>
                    <a:pt x="445150" y="715266"/>
                  </a:lnTo>
                  <a:lnTo>
                    <a:pt x="427663" y="708269"/>
                  </a:lnTo>
                  <a:lnTo>
                    <a:pt x="359323" y="696484"/>
                  </a:lnTo>
                  <a:lnTo>
                    <a:pt x="321623" y="641097"/>
                  </a:lnTo>
                  <a:lnTo>
                    <a:pt x="441800" y="0"/>
                  </a:lnTo>
                  <a:lnTo>
                    <a:pt x="369925" y="0"/>
                  </a:lnTo>
                  <a:lnTo>
                    <a:pt x="252115" y="626956"/>
                  </a:lnTo>
                  <a:lnTo>
                    <a:pt x="196744" y="664666"/>
                  </a:lnTo>
                  <a:lnTo>
                    <a:pt x="128413" y="651703"/>
                  </a:lnTo>
                  <a:lnTo>
                    <a:pt x="109490" y="651961"/>
                  </a:lnTo>
                  <a:lnTo>
                    <a:pt x="92775" y="659068"/>
                  </a:lnTo>
                  <a:lnTo>
                    <a:pt x="80037" y="671921"/>
                  </a:lnTo>
                  <a:lnTo>
                    <a:pt x="73042" y="689414"/>
                  </a:lnTo>
                  <a:lnTo>
                    <a:pt x="69508" y="708269"/>
                  </a:lnTo>
                  <a:lnTo>
                    <a:pt x="126057" y="718875"/>
                  </a:lnTo>
                  <a:lnTo>
                    <a:pt x="123773" y="745735"/>
                  </a:lnTo>
                  <a:lnTo>
                    <a:pt x="108097" y="818999"/>
                  </a:lnTo>
                  <a:lnTo>
                    <a:pt x="92397" y="863917"/>
                  </a:lnTo>
                  <a:lnTo>
                    <a:pt x="69917" y="913371"/>
                  </a:lnTo>
                  <a:lnTo>
                    <a:pt x="39502" y="966617"/>
                  </a:lnTo>
                  <a:lnTo>
                    <a:pt x="0" y="1022914"/>
                  </a:lnTo>
                  <a:lnTo>
                    <a:pt x="65974" y="1022914"/>
                  </a:lnTo>
                  <a:lnTo>
                    <a:pt x="72472" y="1011020"/>
                  </a:lnTo>
                  <a:lnTo>
                    <a:pt x="88799" y="984321"/>
                  </a:lnTo>
                  <a:lnTo>
                    <a:pt x="110208" y="956296"/>
                  </a:lnTo>
                  <a:lnTo>
                    <a:pt x="131948" y="940424"/>
                  </a:lnTo>
                  <a:lnTo>
                    <a:pt x="137157" y="947347"/>
                  </a:lnTo>
                  <a:lnTo>
                    <a:pt x="125910" y="970179"/>
                  </a:lnTo>
                  <a:lnTo>
                    <a:pt x="113558" y="998756"/>
                  </a:lnTo>
                  <a:lnTo>
                    <a:pt x="115454" y="1022915"/>
                  </a:lnTo>
                  <a:lnTo>
                    <a:pt x="181428" y="1022915"/>
                  </a:lnTo>
                  <a:lnTo>
                    <a:pt x="200278" y="1008037"/>
                  </a:lnTo>
                  <a:lnTo>
                    <a:pt x="221779" y="976366"/>
                  </a:lnTo>
                  <a:lnTo>
                    <a:pt x="243721" y="947347"/>
                  </a:lnTo>
                  <a:lnTo>
                    <a:pt x="263896" y="940424"/>
                  </a:lnTo>
                  <a:lnTo>
                    <a:pt x="267209" y="956793"/>
                  </a:lnTo>
                  <a:lnTo>
                    <a:pt x="259478" y="982995"/>
                  </a:lnTo>
                  <a:lnTo>
                    <a:pt x="253956" y="1008534"/>
                  </a:lnTo>
                  <a:lnTo>
                    <a:pt x="263896" y="1022915"/>
                  </a:lnTo>
                  <a:lnTo>
                    <a:pt x="313377" y="1022915"/>
                  </a:lnTo>
                  <a:lnTo>
                    <a:pt x="334619" y="1003931"/>
                  </a:lnTo>
                  <a:lnTo>
                    <a:pt x="345480" y="966497"/>
                  </a:lnTo>
                  <a:lnTo>
                    <a:pt x="354132" y="926632"/>
                  </a:lnTo>
                  <a:lnTo>
                    <a:pt x="368748" y="900357"/>
                  </a:lnTo>
                  <a:lnTo>
                    <a:pt x="377860" y="914037"/>
                  </a:lnTo>
                  <a:lnTo>
                    <a:pt x="380676" y="956774"/>
                  </a:lnTo>
                  <a:lnTo>
                    <a:pt x="380179" y="1001942"/>
                  </a:lnTo>
                  <a:lnTo>
                    <a:pt x="379351" y="1022915"/>
                  </a:lnTo>
                  <a:lnTo>
                    <a:pt x="461828" y="1022915"/>
                  </a:lnTo>
                  <a:lnTo>
                    <a:pt x="441800" y="964360"/>
                  </a:lnTo>
                  <a:lnTo>
                    <a:pt x="428841" y="907729"/>
                  </a:lnTo>
                  <a:lnTo>
                    <a:pt x="421537" y="855509"/>
                  </a:lnTo>
                  <a:lnTo>
                    <a:pt x="418474" y="810191"/>
                  </a:lnTo>
                  <a:lnTo>
                    <a:pt x="418238" y="774262"/>
                  </a:lnTo>
                  <a:close/>
                </a:path>
              </a:pathLst>
            </a:custGeom>
            <a:ln w="1374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15730" y="3455092"/>
              <a:ext cx="513080" cy="495300"/>
            </a:xfrm>
            <a:custGeom>
              <a:avLst/>
              <a:gdLst/>
              <a:ahLst/>
              <a:cxnLst/>
              <a:rect l="l" t="t" r="r" b="b"/>
              <a:pathLst>
                <a:path w="513079" h="495300">
                  <a:moveTo>
                    <a:pt x="107809" y="399495"/>
                  </a:moveTo>
                  <a:lnTo>
                    <a:pt x="129033" y="454182"/>
                  </a:lnTo>
                  <a:lnTo>
                    <a:pt x="164800" y="475504"/>
                  </a:lnTo>
                  <a:lnTo>
                    <a:pt x="216250" y="489756"/>
                  </a:lnTo>
                  <a:lnTo>
                    <a:pt x="278634" y="494948"/>
                  </a:lnTo>
                  <a:lnTo>
                    <a:pt x="341019" y="489756"/>
                  </a:lnTo>
                  <a:lnTo>
                    <a:pt x="392469" y="475504"/>
                  </a:lnTo>
                  <a:lnTo>
                    <a:pt x="428236" y="454182"/>
                  </a:lnTo>
                  <a:lnTo>
                    <a:pt x="443570" y="427778"/>
                  </a:lnTo>
                  <a:lnTo>
                    <a:pt x="449326" y="400673"/>
                  </a:lnTo>
                  <a:lnTo>
                    <a:pt x="113699" y="400673"/>
                  </a:lnTo>
                  <a:lnTo>
                    <a:pt x="107809" y="399495"/>
                  </a:lnTo>
                  <a:close/>
                </a:path>
                <a:path w="513079" h="495300">
                  <a:moveTo>
                    <a:pt x="501137" y="156734"/>
                  </a:moveTo>
                  <a:lnTo>
                    <a:pt x="414117" y="156734"/>
                  </a:lnTo>
                  <a:lnTo>
                    <a:pt x="432414" y="160453"/>
                  </a:lnTo>
                  <a:lnTo>
                    <a:pt x="447398" y="170580"/>
                  </a:lnTo>
                  <a:lnTo>
                    <a:pt x="457523" y="185569"/>
                  </a:lnTo>
                  <a:lnTo>
                    <a:pt x="461241" y="203872"/>
                  </a:lnTo>
                  <a:lnTo>
                    <a:pt x="457928" y="221346"/>
                  </a:lnTo>
                  <a:lnTo>
                    <a:pt x="448871" y="235837"/>
                  </a:lnTo>
                  <a:lnTo>
                    <a:pt x="435396" y="246130"/>
                  </a:lnTo>
                  <a:lnTo>
                    <a:pt x="418829" y="251010"/>
                  </a:lnTo>
                  <a:lnTo>
                    <a:pt x="413730" y="256276"/>
                  </a:lnTo>
                  <a:lnTo>
                    <a:pt x="356002" y="307379"/>
                  </a:lnTo>
                  <a:lnTo>
                    <a:pt x="309702" y="339394"/>
                  </a:lnTo>
                  <a:lnTo>
                    <a:pt x="262288" y="365320"/>
                  </a:lnTo>
                  <a:lnTo>
                    <a:pt x="214973" y="384568"/>
                  </a:lnTo>
                  <a:lnTo>
                    <a:pt x="168967" y="396549"/>
                  </a:lnTo>
                  <a:lnTo>
                    <a:pt x="125480" y="400673"/>
                  </a:lnTo>
                  <a:lnTo>
                    <a:pt x="449326" y="400673"/>
                  </a:lnTo>
                  <a:lnTo>
                    <a:pt x="501137" y="156734"/>
                  </a:lnTo>
                  <a:close/>
                </a:path>
                <a:path w="513079" h="495300">
                  <a:moveTo>
                    <a:pt x="44089" y="112163"/>
                  </a:moveTo>
                  <a:lnTo>
                    <a:pt x="18302" y="165831"/>
                  </a:lnTo>
                  <a:lnTo>
                    <a:pt x="3326" y="217447"/>
                  </a:lnTo>
                  <a:lnTo>
                    <a:pt x="0" y="265104"/>
                  </a:lnTo>
                  <a:lnTo>
                    <a:pt x="9056" y="307104"/>
                  </a:lnTo>
                  <a:lnTo>
                    <a:pt x="31231" y="341751"/>
                  </a:lnTo>
                  <a:lnTo>
                    <a:pt x="62599" y="364141"/>
                  </a:lnTo>
                  <a:lnTo>
                    <a:pt x="101918" y="375926"/>
                  </a:lnTo>
                  <a:lnTo>
                    <a:pt x="124302" y="377104"/>
                  </a:lnTo>
                  <a:lnTo>
                    <a:pt x="164860" y="373165"/>
                  </a:lnTo>
                  <a:lnTo>
                    <a:pt x="208035" y="361697"/>
                  </a:lnTo>
                  <a:lnTo>
                    <a:pt x="233477" y="351178"/>
                  </a:lnTo>
                  <a:lnTo>
                    <a:pt x="96027" y="351178"/>
                  </a:lnTo>
                  <a:lnTo>
                    <a:pt x="82350" y="346962"/>
                  </a:lnTo>
                  <a:lnTo>
                    <a:pt x="47725" y="325252"/>
                  </a:lnTo>
                  <a:lnTo>
                    <a:pt x="28415" y="291648"/>
                  </a:lnTo>
                  <a:lnTo>
                    <a:pt x="23132" y="249095"/>
                  </a:lnTo>
                  <a:lnTo>
                    <a:pt x="31323" y="200134"/>
                  </a:lnTo>
                  <a:lnTo>
                    <a:pt x="52437" y="147306"/>
                  </a:lnTo>
                  <a:lnTo>
                    <a:pt x="503140" y="147306"/>
                  </a:lnTo>
                  <a:lnTo>
                    <a:pt x="503640" y="144949"/>
                  </a:lnTo>
                  <a:lnTo>
                    <a:pt x="51259" y="144949"/>
                  </a:lnTo>
                  <a:lnTo>
                    <a:pt x="44089" y="112163"/>
                  </a:lnTo>
                  <a:close/>
                </a:path>
                <a:path w="513079" h="495300">
                  <a:moveTo>
                    <a:pt x="503140" y="147306"/>
                  </a:moveTo>
                  <a:lnTo>
                    <a:pt x="52437" y="147306"/>
                  </a:lnTo>
                  <a:lnTo>
                    <a:pt x="96027" y="351178"/>
                  </a:lnTo>
                  <a:lnTo>
                    <a:pt x="233477" y="351178"/>
                  </a:lnTo>
                  <a:lnTo>
                    <a:pt x="297790" y="318269"/>
                  </a:lnTo>
                  <a:lnTo>
                    <a:pt x="342143" y="287356"/>
                  </a:lnTo>
                  <a:lnTo>
                    <a:pt x="384664" y="251010"/>
                  </a:lnTo>
                  <a:lnTo>
                    <a:pt x="374061" y="228619"/>
                  </a:lnTo>
                  <a:lnTo>
                    <a:pt x="370969" y="223095"/>
                  </a:lnTo>
                  <a:lnTo>
                    <a:pt x="368760" y="217129"/>
                  </a:lnTo>
                  <a:lnTo>
                    <a:pt x="367434" y="210721"/>
                  </a:lnTo>
                  <a:lnTo>
                    <a:pt x="366992" y="203872"/>
                  </a:lnTo>
                  <a:lnTo>
                    <a:pt x="370711" y="185569"/>
                  </a:lnTo>
                  <a:lnTo>
                    <a:pt x="380835" y="170580"/>
                  </a:lnTo>
                  <a:lnTo>
                    <a:pt x="395819" y="160453"/>
                  </a:lnTo>
                  <a:lnTo>
                    <a:pt x="414117" y="156734"/>
                  </a:lnTo>
                  <a:lnTo>
                    <a:pt x="501137" y="156734"/>
                  </a:lnTo>
                  <a:lnTo>
                    <a:pt x="503140" y="147306"/>
                  </a:lnTo>
                  <a:close/>
                </a:path>
                <a:path w="513079" h="495300">
                  <a:moveTo>
                    <a:pt x="414117" y="180303"/>
                  </a:moveTo>
                  <a:lnTo>
                    <a:pt x="404968" y="182162"/>
                  </a:lnTo>
                  <a:lnTo>
                    <a:pt x="397476" y="187226"/>
                  </a:lnTo>
                  <a:lnTo>
                    <a:pt x="392414" y="194720"/>
                  </a:lnTo>
                  <a:lnTo>
                    <a:pt x="390555" y="203872"/>
                  </a:lnTo>
                  <a:lnTo>
                    <a:pt x="390555" y="208586"/>
                  </a:lnTo>
                  <a:lnTo>
                    <a:pt x="391733" y="210942"/>
                  </a:lnTo>
                  <a:lnTo>
                    <a:pt x="374061" y="228619"/>
                  </a:lnTo>
                  <a:lnTo>
                    <a:pt x="407048" y="228619"/>
                  </a:lnTo>
                  <a:lnTo>
                    <a:pt x="409404" y="226262"/>
                  </a:lnTo>
                  <a:lnTo>
                    <a:pt x="419914" y="226262"/>
                  </a:lnTo>
                  <a:lnTo>
                    <a:pt x="423266" y="225581"/>
                  </a:lnTo>
                  <a:lnTo>
                    <a:pt x="430758" y="220517"/>
                  </a:lnTo>
                  <a:lnTo>
                    <a:pt x="435820" y="213023"/>
                  </a:lnTo>
                  <a:lnTo>
                    <a:pt x="437679" y="203872"/>
                  </a:lnTo>
                  <a:lnTo>
                    <a:pt x="435820" y="194720"/>
                  </a:lnTo>
                  <a:lnTo>
                    <a:pt x="430758" y="187226"/>
                  </a:lnTo>
                  <a:lnTo>
                    <a:pt x="423266" y="182162"/>
                  </a:lnTo>
                  <a:lnTo>
                    <a:pt x="414117" y="180303"/>
                  </a:lnTo>
                  <a:close/>
                </a:path>
                <a:path w="513079" h="495300">
                  <a:moveTo>
                    <a:pt x="419914" y="226262"/>
                  </a:moveTo>
                  <a:lnTo>
                    <a:pt x="410582" y="226262"/>
                  </a:lnTo>
                  <a:lnTo>
                    <a:pt x="412939" y="227441"/>
                  </a:lnTo>
                  <a:lnTo>
                    <a:pt x="414117" y="227441"/>
                  </a:lnTo>
                  <a:lnTo>
                    <a:pt x="419914" y="226262"/>
                  </a:lnTo>
                  <a:close/>
                </a:path>
                <a:path w="513079" h="495300">
                  <a:moveTo>
                    <a:pt x="44191" y="111952"/>
                  </a:moveTo>
                  <a:lnTo>
                    <a:pt x="44089" y="112163"/>
                  </a:lnTo>
                  <a:lnTo>
                    <a:pt x="51259" y="144949"/>
                  </a:lnTo>
                  <a:lnTo>
                    <a:pt x="44191" y="111952"/>
                  </a:lnTo>
                  <a:close/>
                </a:path>
                <a:path w="513079" h="495300">
                  <a:moveTo>
                    <a:pt x="114409" y="111952"/>
                  </a:moveTo>
                  <a:lnTo>
                    <a:pt x="44191" y="111952"/>
                  </a:lnTo>
                  <a:lnTo>
                    <a:pt x="51259" y="144949"/>
                  </a:lnTo>
                  <a:lnTo>
                    <a:pt x="503640" y="144949"/>
                  </a:lnTo>
                  <a:lnTo>
                    <a:pt x="504391" y="141414"/>
                  </a:lnTo>
                  <a:lnTo>
                    <a:pt x="278634" y="141414"/>
                  </a:lnTo>
                  <a:lnTo>
                    <a:pt x="196995" y="135706"/>
                  </a:lnTo>
                  <a:lnTo>
                    <a:pt x="137997" y="122264"/>
                  </a:lnTo>
                  <a:lnTo>
                    <a:pt x="114409" y="111952"/>
                  </a:lnTo>
                  <a:close/>
                </a:path>
                <a:path w="513079" h="495300">
                  <a:moveTo>
                    <a:pt x="483902" y="47138"/>
                  </a:moveTo>
                  <a:lnTo>
                    <a:pt x="278634" y="47138"/>
                  </a:lnTo>
                  <a:lnTo>
                    <a:pt x="360273" y="52846"/>
                  </a:lnTo>
                  <a:lnTo>
                    <a:pt x="419271" y="66287"/>
                  </a:lnTo>
                  <a:lnTo>
                    <a:pt x="455074" y="81939"/>
                  </a:lnTo>
                  <a:lnTo>
                    <a:pt x="467132" y="94276"/>
                  </a:lnTo>
                  <a:lnTo>
                    <a:pt x="455074" y="106613"/>
                  </a:lnTo>
                  <a:lnTo>
                    <a:pt x="419271" y="122264"/>
                  </a:lnTo>
                  <a:lnTo>
                    <a:pt x="360274" y="135706"/>
                  </a:lnTo>
                  <a:lnTo>
                    <a:pt x="278634" y="141414"/>
                  </a:lnTo>
                  <a:lnTo>
                    <a:pt x="504391" y="141414"/>
                  </a:lnTo>
                  <a:lnTo>
                    <a:pt x="511900" y="106060"/>
                  </a:lnTo>
                  <a:lnTo>
                    <a:pt x="513078" y="97811"/>
                  </a:lnTo>
                  <a:lnTo>
                    <a:pt x="513078" y="94276"/>
                  </a:lnTo>
                  <a:lnTo>
                    <a:pt x="503478" y="64787"/>
                  </a:lnTo>
                  <a:lnTo>
                    <a:pt x="483902" y="47138"/>
                  </a:lnTo>
                  <a:close/>
                </a:path>
                <a:path w="513079" h="495300">
                  <a:moveTo>
                    <a:pt x="277456" y="0"/>
                  </a:moveTo>
                  <a:lnTo>
                    <a:pt x="220732" y="2482"/>
                  </a:lnTo>
                  <a:lnTo>
                    <a:pt x="166103" y="10038"/>
                  </a:lnTo>
                  <a:lnTo>
                    <a:pt x="117233" y="22832"/>
                  </a:lnTo>
                  <a:lnTo>
                    <a:pt x="77788" y="41027"/>
                  </a:lnTo>
                  <a:lnTo>
                    <a:pt x="41834" y="94276"/>
                  </a:lnTo>
                  <a:lnTo>
                    <a:pt x="41834" y="97811"/>
                  </a:lnTo>
                  <a:lnTo>
                    <a:pt x="43012" y="106060"/>
                  </a:lnTo>
                  <a:lnTo>
                    <a:pt x="43012" y="107239"/>
                  </a:lnTo>
                  <a:lnTo>
                    <a:pt x="44089" y="112163"/>
                  </a:lnTo>
                  <a:lnTo>
                    <a:pt x="44191" y="111952"/>
                  </a:lnTo>
                  <a:lnTo>
                    <a:pt x="114409" y="111952"/>
                  </a:lnTo>
                  <a:lnTo>
                    <a:pt x="102194" y="106613"/>
                  </a:lnTo>
                  <a:lnTo>
                    <a:pt x="90137" y="94276"/>
                  </a:lnTo>
                  <a:lnTo>
                    <a:pt x="102194" y="81939"/>
                  </a:lnTo>
                  <a:lnTo>
                    <a:pt x="137997" y="66287"/>
                  </a:lnTo>
                  <a:lnTo>
                    <a:pt x="196995" y="52846"/>
                  </a:lnTo>
                  <a:lnTo>
                    <a:pt x="278634" y="47138"/>
                  </a:lnTo>
                  <a:lnTo>
                    <a:pt x="483902" y="47138"/>
                  </a:lnTo>
                  <a:lnTo>
                    <a:pt x="477124" y="41027"/>
                  </a:lnTo>
                  <a:lnTo>
                    <a:pt x="437679" y="22832"/>
                  </a:lnTo>
                  <a:lnTo>
                    <a:pt x="388809" y="10038"/>
                  </a:lnTo>
                  <a:lnTo>
                    <a:pt x="334180" y="2482"/>
                  </a:lnTo>
                  <a:lnTo>
                    <a:pt x="2774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15730" y="3455092"/>
              <a:ext cx="513080" cy="495300"/>
            </a:xfrm>
            <a:custGeom>
              <a:avLst/>
              <a:gdLst/>
              <a:ahLst/>
              <a:cxnLst/>
              <a:rect l="l" t="t" r="r" b="b"/>
              <a:pathLst>
                <a:path w="513079" h="495300">
                  <a:moveTo>
                    <a:pt x="511900" y="106060"/>
                  </a:moveTo>
                  <a:lnTo>
                    <a:pt x="513078" y="97811"/>
                  </a:lnTo>
                  <a:lnTo>
                    <a:pt x="513078" y="94276"/>
                  </a:lnTo>
                  <a:lnTo>
                    <a:pt x="477124" y="41027"/>
                  </a:lnTo>
                  <a:lnTo>
                    <a:pt x="437679" y="22832"/>
                  </a:lnTo>
                  <a:lnTo>
                    <a:pt x="388809" y="10038"/>
                  </a:lnTo>
                  <a:lnTo>
                    <a:pt x="334180" y="2482"/>
                  </a:lnTo>
                  <a:lnTo>
                    <a:pt x="277456" y="0"/>
                  </a:lnTo>
                  <a:lnTo>
                    <a:pt x="220732" y="2482"/>
                  </a:lnTo>
                  <a:lnTo>
                    <a:pt x="166103" y="10038"/>
                  </a:lnTo>
                  <a:lnTo>
                    <a:pt x="117233" y="22832"/>
                  </a:lnTo>
                  <a:lnTo>
                    <a:pt x="77788" y="41027"/>
                  </a:lnTo>
                  <a:lnTo>
                    <a:pt x="41834" y="94276"/>
                  </a:lnTo>
                  <a:lnTo>
                    <a:pt x="41834" y="97811"/>
                  </a:lnTo>
                  <a:lnTo>
                    <a:pt x="43012" y="106060"/>
                  </a:lnTo>
                  <a:lnTo>
                    <a:pt x="43012" y="107239"/>
                  </a:lnTo>
                  <a:lnTo>
                    <a:pt x="51259" y="144949"/>
                  </a:lnTo>
                  <a:lnTo>
                    <a:pt x="18302" y="165831"/>
                  </a:lnTo>
                  <a:lnTo>
                    <a:pt x="3326" y="217447"/>
                  </a:lnTo>
                  <a:lnTo>
                    <a:pt x="0" y="265104"/>
                  </a:lnTo>
                  <a:lnTo>
                    <a:pt x="9056" y="307104"/>
                  </a:lnTo>
                  <a:lnTo>
                    <a:pt x="31231" y="341751"/>
                  </a:lnTo>
                  <a:lnTo>
                    <a:pt x="62599" y="364141"/>
                  </a:lnTo>
                  <a:lnTo>
                    <a:pt x="101918" y="375926"/>
                  </a:lnTo>
                  <a:lnTo>
                    <a:pt x="117233" y="377104"/>
                  </a:lnTo>
                  <a:lnTo>
                    <a:pt x="124302" y="377104"/>
                  </a:lnTo>
                  <a:lnTo>
                    <a:pt x="164860" y="373165"/>
                  </a:lnTo>
                  <a:lnTo>
                    <a:pt x="208035" y="361697"/>
                  </a:lnTo>
                  <a:lnTo>
                    <a:pt x="252716" y="343224"/>
                  </a:lnTo>
                  <a:lnTo>
                    <a:pt x="297790" y="318269"/>
                  </a:lnTo>
                  <a:lnTo>
                    <a:pt x="342143" y="287356"/>
                  </a:lnTo>
                  <a:lnTo>
                    <a:pt x="384664" y="251010"/>
                  </a:lnTo>
                  <a:lnTo>
                    <a:pt x="389377" y="246296"/>
                  </a:lnTo>
                  <a:lnTo>
                    <a:pt x="391733" y="243939"/>
                  </a:lnTo>
                  <a:lnTo>
                    <a:pt x="397623" y="238047"/>
                  </a:lnTo>
                  <a:lnTo>
                    <a:pt x="403514" y="232155"/>
                  </a:lnTo>
                  <a:lnTo>
                    <a:pt x="409404" y="226262"/>
                  </a:lnTo>
                  <a:lnTo>
                    <a:pt x="410583" y="226262"/>
                  </a:lnTo>
                  <a:lnTo>
                    <a:pt x="412939" y="227441"/>
                  </a:lnTo>
                  <a:lnTo>
                    <a:pt x="414117" y="227441"/>
                  </a:lnTo>
                  <a:lnTo>
                    <a:pt x="423266" y="225581"/>
                  </a:lnTo>
                  <a:lnTo>
                    <a:pt x="430758" y="220517"/>
                  </a:lnTo>
                  <a:lnTo>
                    <a:pt x="435820" y="213023"/>
                  </a:lnTo>
                  <a:lnTo>
                    <a:pt x="437679" y="203872"/>
                  </a:lnTo>
                  <a:lnTo>
                    <a:pt x="435820" y="194720"/>
                  </a:lnTo>
                  <a:lnTo>
                    <a:pt x="430758" y="187226"/>
                  </a:lnTo>
                  <a:lnTo>
                    <a:pt x="423266" y="182162"/>
                  </a:lnTo>
                  <a:lnTo>
                    <a:pt x="414117" y="180303"/>
                  </a:lnTo>
                  <a:lnTo>
                    <a:pt x="404968" y="182162"/>
                  </a:lnTo>
                  <a:lnTo>
                    <a:pt x="397476" y="187226"/>
                  </a:lnTo>
                  <a:lnTo>
                    <a:pt x="392414" y="194720"/>
                  </a:lnTo>
                  <a:lnTo>
                    <a:pt x="390555" y="203872"/>
                  </a:lnTo>
                  <a:lnTo>
                    <a:pt x="390555" y="206229"/>
                  </a:lnTo>
                  <a:lnTo>
                    <a:pt x="390555" y="208586"/>
                  </a:lnTo>
                  <a:lnTo>
                    <a:pt x="391733" y="210942"/>
                  </a:lnTo>
                  <a:lnTo>
                    <a:pt x="385842" y="216835"/>
                  </a:lnTo>
                  <a:lnTo>
                    <a:pt x="379952" y="222727"/>
                  </a:lnTo>
                  <a:lnTo>
                    <a:pt x="366992" y="203872"/>
                  </a:lnTo>
                  <a:lnTo>
                    <a:pt x="370711" y="185569"/>
                  </a:lnTo>
                  <a:lnTo>
                    <a:pt x="380835" y="170580"/>
                  </a:lnTo>
                  <a:lnTo>
                    <a:pt x="395819" y="160453"/>
                  </a:lnTo>
                  <a:lnTo>
                    <a:pt x="414117" y="156734"/>
                  </a:lnTo>
                  <a:lnTo>
                    <a:pt x="432414" y="160453"/>
                  </a:lnTo>
                  <a:lnTo>
                    <a:pt x="447398" y="170580"/>
                  </a:lnTo>
                  <a:lnTo>
                    <a:pt x="457523" y="185569"/>
                  </a:lnTo>
                  <a:lnTo>
                    <a:pt x="461241" y="203872"/>
                  </a:lnTo>
                  <a:lnTo>
                    <a:pt x="457928" y="221346"/>
                  </a:lnTo>
                  <a:lnTo>
                    <a:pt x="448871" y="235837"/>
                  </a:lnTo>
                  <a:lnTo>
                    <a:pt x="435396" y="246130"/>
                  </a:lnTo>
                  <a:lnTo>
                    <a:pt x="418829" y="251010"/>
                  </a:lnTo>
                  <a:lnTo>
                    <a:pt x="413730" y="256276"/>
                  </a:lnTo>
                  <a:lnTo>
                    <a:pt x="356002" y="307379"/>
                  </a:lnTo>
                  <a:lnTo>
                    <a:pt x="309702" y="339394"/>
                  </a:lnTo>
                  <a:lnTo>
                    <a:pt x="262288" y="365320"/>
                  </a:lnTo>
                  <a:lnTo>
                    <a:pt x="214973" y="384568"/>
                  </a:lnTo>
                  <a:lnTo>
                    <a:pt x="168967" y="396549"/>
                  </a:lnTo>
                  <a:lnTo>
                    <a:pt x="125480" y="400673"/>
                  </a:lnTo>
                  <a:lnTo>
                    <a:pt x="119590" y="400673"/>
                  </a:lnTo>
                  <a:lnTo>
                    <a:pt x="113699" y="400673"/>
                  </a:lnTo>
                  <a:lnTo>
                    <a:pt x="107809" y="399495"/>
                  </a:lnTo>
                  <a:lnTo>
                    <a:pt x="113699" y="427778"/>
                  </a:lnTo>
                  <a:lnTo>
                    <a:pt x="129033" y="454182"/>
                  </a:lnTo>
                  <a:lnTo>
                    <a:pt x="164800" y="475504"/>
                  </a:lnTo>
                  <a:lnTo>
                    <a:pt x="216250" y="489756"/>
                  </a:lnTo>
                  <a:lnTo>
                    <a:pt x="278634" y="494948"/>
                  </a:lnTo>
                  <a:lnTo>
                    <a:pt x="341019" y="489756"/>
                  </a:lnTo>
                  <a:lnTo>
                    <a:pt x="392469" y="475504"/>
                  </a:lnTo>
                  <a:lnTo>
                    <a:pt x="428236" y="454182"/>
                  </a:lnTo>
                  <a:lnTo>
                    <a:pt x="443570" y="427778"/>
                  </a:lnTo>
                  <a:lnTo>
                    <a:pt x="511900" y="106060"/>
                  </a:lnTo>
                  <a:close/>
                </a:path>
              </a:pathLst>
            </a:custGeom>
            <a:ln w="1374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1990" y="3595526"/>
              <a:ext cx="86640" cy="21761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05867" y="3502230"/>
              <a:ext cx="377190" cy="94615"/>
            </a:xfrm>
            <a:custGeom>
              <a:avLst/>
              <a:gdLst/>
              <a:ahLst/>
              <a:cxnLst/>
              <a:rect l="l" t="t" r="r" b="b"/>
              <a:pathLst>
                <a:path w="377190" h="94614">
                  <a:moveTo>
                    <a:pt x="188497" y="94276"/>
                  </a:moveTo>
                  <a:lnTo>
                    <a:pt x="106858" y="88568"/>
                  </a:lnTo>
                  <a:lnTo>
                    <a:pt x="47860" y="75126"/>
                  </a:lnTo>
                  <a:lnTo>
                    <a:pt x="12057" y="59474"/>
                  </a:lnTo>
                  <a:lnTo>
                    <a:pt x="0" y="47138"/>
                  </a:lnTo>
                  <a:lnTo>
                    <a:pt x="12057" y="34801"/>
                  </a:lnTo>
                  <a:lnTo>
                    <a:pt x="47860" y="19149"/>
                  </a:lnTo>
                  <a:lnTo>
                    <a:pt x="106858" y="5708"/>
                  </a:lnTo>
                  <a:lnTo>
                    <a:pt x="188497" y="0"/>
                  </a:lnTo>
                  <a:lnTo>
                    <a:pt x="270136" y="5708"/>
                  </a:lnTo>
                  <a:lnTo>
                    <a:pt x="329134" y="19149"/>
                  </a:lnTo>
                  <a:lnTo>
                    <a:pt x="364937" y="34801"/>
                  </a:lnTo>
                  <a:lnTo>
                    <a:pt x="376994" y="47138"/>
                  </a:lnTo>
                  <a:lnTo>
                    <a:pt x="364937" y="59475"/>
                  </a:lnTo>
                  <a:lnTo>
                    <a:pt x="329134" y="75126"/>
                  </a:lnTo>
                  <a:lnTo>
                    <a:pt x="270136" y="88568"/>
                  </a:lnTo>
                  <a:lnTo>
                    <a:pt x="188497" y="94276"/>
                  </a:lnTo>
                  <a:close/>
                </a:path>
              </a:pathLst>
            </a:custGeom>
            <a:ln w="1374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172" y="546049"/>
            <a:ext cx="2517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Data</a:t>
            </a:r>
            <a:r>
              <a:rPr sz="3600" spc="-175" dirty="0"/>
              <a:t> </a:t>
            </a:r>
            <a:r>
              <a:rPr sz="3600" spc="-10" dirty="0"/>
              <a:t>Cleaning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22172" y="1736535"/>
            <a:ext cx="10182860" cy="479105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real-</a:t>
            </a:r>
            <a:r>
              <a:rPr sz="2000" dirty="0">
                <a:latin typeface="Calibri"/>
                <a:cs typeface="Calibri"/>
              </a:rPr>
              <a:t>world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dirty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25" dirty="0">
                <a:latin typeface="Calibri"/>
                <a:cs typeface="Calibri"/>
              </a:rPr>
              <a:t> as: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2280"/>
              </a:lnSpc>
              <a:spcBef>
                <a:spcPts val="265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Incomplete: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lacking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attribute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lacking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certain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attributes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interest,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containing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only</a:t>
            </a:r>
            <a:endParaRPr sz="2000" dirty="0">
              <a:latin typeface="Calibri"/>
              <a:cs typeface="Calibri"/>
            </a:endParaRPr>
          </a:p>
          <a:p>
            <a:pPr marL="6985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aggregate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data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E.g.,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Profession=“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”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(missing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data)</a:t>
            </a:r>
            <a:endParaRPr lang="en-US" sz="2000" spc="-10" dirty="0">
              <a:latin typeface="Calibri"/>
              <a:cs typeface="Calibri"/>
            </a:endParaRPr>
          </a:p>
          <a:p>
            <a:pPr marL="927100" lvl="2">
              <a:lnSpc>
                <a:spcPct val="100000"/>
              </a:lnSpc>
              <a:spcBef>
                <a:spcPts val="250"/>
              </a:spcBef>
              <a:tabLst>
                <a:tab pos="1155700" algn="l"/>
              </a:tabLst>
            </a:pP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Noisy: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containing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noise,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errors,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outliers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E.g.,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salary=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‘-10’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error)</a:t>
            </a:r>
            <a:endParaRPr lang="en-US" sz="2000" spc="-10" dirty="0">
              <a:latin typeface="Calibri"/>
              <a:cs typeface="Calibri"/>
            </a:endParaRPr>
          </a:p>
          <a:p>
            <a:pPr marL="927100" lvl="2">
              <a:lnSpc>
                <a:spcPct val="100000"/>
              </a:lnSpc>
              <a:spcBef>
                <a:spcPts val="265"/>
              </a:spcBef>
              <a:tabLst>
                <a:tab pos="1155700" algn="l"/>
              </a:tabLst>
            </a:pP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Inconsistent: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containing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discrepancies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codes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e.g.,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1155700" algn="l"/>
              </a:tabLst>
            </a:pPr>
            <a:r>
              <a:rPr sz="2000" spc="-10" dirty="0">
                <a:latin typeface="Calibri"/>
                <a:cs typeface="Calibri"/>
              </a:rPr>
              <a:t>Discrepancy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between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duplicate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records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Was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“1,2,3”,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given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“A,B,C”</a:t>
            </a:r>
            <a:endParaRPr lang="en-US" sz="2000" spc="-10" dirty="0">
              <a:latin typeface="Calibri"/>
              <a:cs typeface="Calibri"/>
            </a:endParaRPr>
          </a:p>
          <a:p>
            <a:pPr marL="927100" lvl="2">
              <a:lnSpc>
                <a:spcPct val="100000"/>
              </a:lnSpc>
              <a:spcBef>
                <a:spcPts val="265"/>
              </a:spcBef>
              <a:tabLst>
                <a:tab pos="1155700" algn="l"/>
              </a:tabLst>
            </a:pP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Intentional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(e.g.,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disguised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missing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data)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Jan.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everyone’s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birthday?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gdLst/>
            <a:ahLst/>
            <a:cxn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230251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Incomplete</a:t>
            </a:r>
            <a:r>
              <a:rPr spc="-180" dirty="0"/>
              <a:t> </a:t>
            </a:r>
            <a:r>
              <a:rPr spc="-20" dirty="0"/>
              <a:t>(Missing)</a:t>
            </a:r>
            <a:r>
              <a:rPr spc="-180" dirty="0"/>
              <a:t> </a:t>
            </a:r>
            <a:r>
              <a:rPr spc="-20" dirty="0"/>
              <a:t>Data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850135"/>
            <a:ext cx="10515600" cy="623570"/>
          </a:xfrm>
          <a:custGeom>
            <a:avLst/>
            <a:gdLst/>
            <a:ahLst/>
            <a:cxnLst/>
            <a:rect l="l" t="t" r="r" b="b"/>
            <a:pathLst>
              <a:path w="10515600" h="623569">
                <a:moveTo>
                  <a:pt x="10411714" y="0"/>
                </a:moveTo>
                <a:lnTo>
                  <a:pt x="103886" y="0"/>
                </a:lnTo>
                <a:lnTo>
                  <a:pt x="63447" y="8159"/>
                </a:lnTo>
                <a:lnTo>
                  <a:pt x="30426" y="30416"/>
                </a:lnTo>
                <a:lnTo>
                  <a:pt x="8163" y="63436"/>
                </a:lnTo>
                <a:lnTo>
                  <a:pt x="0" y="103886"/>
                </a:lnTo>
                <a:lnTo>
                  <a:pt x="0" y="519429"/>
                </a:lnTo>
                <a:lnTo>
                  <a:pt x="8163" y="559879"/>
                </a:lnTo>
                <a:lnTo>
                  <a:pt x="30426" y="592899"/>
                </a:lnTo>
                <a:lnTo>
                  <a:pt x="63447" y="615156"/>
                </a:lnTo>
                <a:lnTo>
                  <a:pt x="103886" y="623315"/>
                </a:lnTo>
                <a:lnTo>
                  <a:pt x="10411714" y="623315"/>
                </a:lnTo>
                <a:lnTo>
                  <a:pt x="10452163" y="615156"/>
                </a:lnTo>
                <a:lnTo>
                  <a:pt x="10485183" y="592899"/>
                </a:lnTo>
                <a:lnTo>
                  <a:pt x="10507440" y="559879"/>
                </a:lnTo>
                <a:lnTo>
                  <a:pt x="10515600" y="519429"/>
                </a:lnTo>
                <a:lnTo>
                  <a:pt x="10515600" y="103886"/>
                </a:lnTo>
                <a:lnTo>
                  <a:pt x="10507440" y="63436"/>
                </a:lnTo>
                <a:lnTo>
                  <a:pt x="10485183" y="30416"/>
                </a:lnTo>
                <a:lnTo>
                  <a:pt x="10452163" y="8159"/>
                </a:lnTo>
                <a:lnTo>
                  <a:pt x="1041171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3105911"/>
            <a:ext cx="10515600" cy="623570"/>
          </a:xfrm>
          <a:custGeom>
            <a:avLst/>
            <a:gdLst/>
            <a:ahLst/>
            <a:cxnLst/>
            <a:rect l="l" t="t" r="r" b="b"/>
            <a:pathLst>
              <a:path w="10515600" h="623570">
                <a:moveTo>
                  <a:pt x="10411714" y="0"/>
                </a:moveTo>
                <a:lnTo>
                  <a:pt x="103886" y="0"/>
                </a:lnTo>
                <a:lnTo>
                  <a:pt x="63447" y="8159"/>
                </a:lnTo>
                <a:lnTo>
                  <a:pt x="30426" y="30416"/>
                </a:lnTo>
                <a:lnTo>
                  <a:pt x="8163" y="63436"/>
                </a:lnTo>
                <a:lnTo>
                  <a:pt x="0" y="103886"/>
                </a:lnTo>
                <a:lnTo>
                  <a:pt x="0" y="519430"/>
                </a:lnTo>
                <a:lnTo>
                  <a:pt x="8163" y="559879"/>
                </a:lnTo>
                <a:lnTo>
                  <a:pt x="30426" y="592899"/>
                </a:lnTo>
                <a:lnTo>
                  <a:pt x="63447" y="615156"/>
                </a:lnTo>
                <a:lnTo>
                  <a:pt x="103886" y="623315"/>
                </a:lnTo>
                <a:lnTo>
                  <a:pt x="10411714" y="623315"/>
                </a:lnTo>
                <a:lnTo>
                  <a:pt x="10452163" y="615156"/>
                </a:lnTo>
                <a:lnTo>
                  <a:pt x="10485183" y="592899"/>
                </a:lnTo>
                <a:lnTo>
                  <a:pt x="10507440" y="559879"/>
                </a:lnTo>
                <a:lnTo>
                  <a:pt x="10515600" y="519430"/>
                </a:lnTo>
                <a:lnTo>
                  <a:pt x="10515600" y="103886"/>
                </a:lnTo>
                <a:lnTo>
                  <a:pt x="10507440" y="63436"/>
                </a:lnTo>
                <a:lnTo>
                  <a:pt x="10485183" y="30416"/>
                </a:lnTo>
                <a:lnTo>
                  <a:pt x="10452163" y="8159"/>
                </a:lnTo>
                <a:lnTo>
                  <a:pt x="1041171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5451347"/>
            <a:ext cx="10515600" cy="624840"/>
          </a:xfrm>
          <a:custGeom>
            <a:avLst/>
            <a:gdLst/>
            <a:ahLst/>
            <a:cxnLst/>
            <a:rect l="l" t="t" r="r" b="b"/>
            <a:pathLst>
              <a:path w="10515600" h="624839">
                <a:moveTo>
                  <a:pt x="10411460" y="0"/>
                </a:moveTo>
                <a:lnTo>
                  <a:pt x="104140" y="0"/>
                </a:lnTo>
                <a:lnTo>
                  <a:pt x="63602" y="8181"/>
                </a:lnTo>
                <a:lnTo>
                  <a:pt x="30500" y="30495"/>
                </a:lnTo>
                <a:lnTo>
                  <a:pt x="8183" y="63597"/>
                </a:lnTo>
                <a:lnTo>
                  <a:pt x="0" y="104139"/>
                </a:lnTo>
                <a:lnTo>
                  <a:pt x="0" y="520699"/>
                </a:lnTo>
                <a:lnTo>
                  <a:pt x="8183" y="561237"/>
                </a:lnTo>
                <a:lnTo>
                  <a:pt x="30500" y="594339"/>
                </a:lnTo>
                <a:lnTo>
                  <a:pt x="63602" y="616656"/>
                </a:lnTo>
                <a:lnTo>
                  <a:pt x="104140" y="624839"/>
                </a:lnTo>
                <a:lnTo>
                  <a:pt x="10411460" y="624839"/>
                </a:lnTo>
                <a:lnTo>
                  <a:pt x="10452002" y="616656"/>
                </a:lnTo>
                <a:lnTo>
                  <a:pt x="10485104" y="594339"/>
                </a:lnTo>
                <a:lnTo>
                  <a:pt x="10507418" y="561237"/>
                </a:lnTo>
                <a:lnTo>
                  <a:pt x="10515600" y="520699"/>
                </a:lnTo>
                <a:lnTo>
                  <a:pt x="10515600" y="104139"/>
                </a:lnTo>
                <a:lnTo>
                  <a:pt x="10507418" y="63597"/>
                </a:lnTo>
                <a:lnTo>
                  <a:pt x="10485104" y="30495"/>
                </a:lnTo>
                <a:lnTo>
                  <a:pt x="10452002" y="8181"/>
                </a:lnTo>
                <a:lnTo>
                  <a:pt x="104114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5039" y="1727427"/>
            <a:ext cx="9851390" cy="420941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always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endParaRPr sz="2600" dirty="0">
              <a:latin typeface="Calibri"/>
              <a:cs typeface="Calibri"/>
            </a:endParaRPr>
          </a:p>
          <a:p>
            <a:pPr marL="443865" marR="5080" indent="-227329">
              <a:lnSpc>
                <a:spcPts val="2210"/>
              </a:lnSpc>
              <a:spcBef>
                <a:spcPts val="1350"/>
              </a:spcBef>
              <a:buChar char="•"/>
              <a:tabLst>
                <a:tab pos="445134" algn="l"/>
              </a:tabLst>
            </a:pPr>
            <a:r>
              <a:rPr sz="2000" dirty="0">
                <a:latin typeface="Calibri"/>
                <a:cs typeface="Calibri"/>
              </a:rPr>
              <a:t>E.g.,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tuples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recorded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several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attributes,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customer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income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	</a:t>
            </a:r>
            <a:r>
              <a:rPr sz="2000" dirty="0">
                <a:latin typeface="Calibri"/>
                <a:cs typeface="Calibri"/>
              </a:rPr>
              <a:t>sales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data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Missing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2600" dirty="0">
              <a:latin typeface="Calibri"/>
              <a:cs typeface="Calibri"/>
            </a:endParaRPr>
          </a:p>
          <a:p>
            <a:pPr marL="444500" indent="-227329">
              <a:lnSpc>
                <a:spcPct val="100000"/>
              </a:lnSpc>
              <a:spcBef>
                <a:spcPts val="1125"/>
              </a:spcBef>
              <a:buChar char="•"/>
              <a:tabLst>
                <a:tab pos="444500" algn="l"/>
              </a:tabLst>
            </a:pPr>
            <a:r>
              <a:rPr sz="2000" dirty="0">
                <a:latin typeface="Calibri"/>
                <a:cs typeface="Calibri"/>
              </a:rPr>
              <a:t>Equipment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malfunction</a:t>
            </a:r>
            <a:endParaRPr sz="2000" dirty="0">
              <a:latin typeface="Calibri"/>
              <a:cs typeface="Calibri"/>
            </a:endParaRPr>
          </a:p>
          <a:p>
            <a:pPr marL="444500" indent="-227329">
              <a:lnSpc>
                <a:spcPct val="100000"/>
              </a:lnSpc>
              <a:spcBef>
                <a:spcPts val="285"/>
              </a:spcBef>
              <a:buChar char="•"/>
              <a:tabLst>
                <a:tab pos="444500" algn="l"/>
              </a:tabLst>
            </a:pPr>
            <a:r>
              <a:rPr sz="2000" spc="-10" dirty="0">
                <a:latin typeface="Calibri"/>
                <a:cs typeface="Calibri"/>
              </a:rPr>
              <a:t>Inconsistent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recorded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thus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deleted</a:t>
            </a:r>
            <a:endParaRPr sz="2000" dirty="0">
              <a:latin typeface="Calibri"/>
              <a:cs typeface="Calibri"/>
            </a:endParaRPr>
          </a:p>
          <a:p>
            <a:pPr marL="444500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444500" algn="l"/>
              </a:tabLst>
            </a:pPr>
            <a:r>
              <a:rPr sz="2000" dirty="0">
                <a:latin typeface="Calibri"/>
                <a:cs typeface="Calibri"/>
              </a:rPr>
              <a:t>Data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entered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misunderstanding</a:t>
            </a:r>
            <a:endParaRPr sz="2000" dirty="0">
              <a:latin typeface="Calibri"/>
              <a:cs typeface="Calibri"/>
            </a:endParaRPr>
          </a:p>
          <a:p>
            <a:pPr marL="444500" indent="-227329">
              <a:lnSpc>
                <a:spcPct val="100000"/>
              </a:lnSpc>
              <a:spcBef>
                <a:spcPts val="285"/>
              </a:spcBef>
              <a:buChar char="•"/>
              <a:tabLst>
                <a:tab pos="444500" algn="l"/>
              </a:tabLst>
            </a:pPr>
            <a:r>
              <a:rPr sz="2000" dirty="0">
                <a:latin typeface="Calibri"/>
                <a:cs typeface="Calibri"/>
              </a:rPr>
              <a:t>Certain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considered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important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entry</a:t>
            </a:r>
            <a:endParaRPr sz="2000" dirty="0">
              <a:latin typeface="Calibri"/>
              <a:cs typeface="Calibri"/>
            </a:endParaRPr>
          </a:p>
          <a:p>
            <a:pPr marL="444500" indent="-227329">
              <a:lnSpc>
                <a:spcPct val="100000"/>
              </a:lnSpc>
              <a:spcBef>
                <a:spcPts val="290"/>
              </a:spcBef>
              <a:buChar char="•"/>
              <a:tabLst>
                <a:tab pos="444500" algn="l"/>
              </a:tabLst>
            </a:pPr>
            <a:r>
              <a:rPr sz="2000" dirty="0">
                <a:latin typeface="Calibri"/>
                <a:cs typeface="Calibri"/>
              </a:rPr>
              <a:t>Not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register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history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data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Missing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inferred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9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5" dirty="0"/>
              <a:t>Handling</a:t>
            </a:r>
            <a:r>
              <a:rPr sz="5400" spc="-245" dirty="0"/>
              <a:t> </a:t>
            </a:r>
            <a:r>
              <a:rPr sz="5400" spc="-20" dirty="0"/>
              <a:t>missing</a:t>
            </a:r>
            <a:r>
              <a:rPr sz="5400" spc="-245" dirty="0"/>
              <a:t> </a:t>
            </a:r>
            <a:r>
              <a:rPr sz="5400" spc="-20" dirty="0"/>
              <a:t>data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944" y="1636614"/>
            <a:ext cx="10896053" cy="996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912747"/>
            <a:ext cx="10177780" cy="29806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166370" indent="-229235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Ignore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tuple,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usually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done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class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label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missing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(when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classification)—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effective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%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missing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values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attribute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varies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considerably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Fill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missing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value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manually: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tedious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infeasible?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Fill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automatically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global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constant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e.g.,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“unknown”,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new</a:t>
            </a:r>
            <a:r>
              <a:rPr sz="2200" spc="-10" dirty="0">
                <a:latin typeface="Calibri"/>
                <a:cs typeface="Calibri"/>
              </a:rPr>
              <a:t> class?!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attribute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mean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attribute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samples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belonging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class: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smarter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most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probable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value: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inference-</a:t>
            </a:r>
            <a:r>
              <a:rPr sz="2200" dirty="0">
                <a:latin typeface="Calibri"/>
                <a:cs typeface="Calibri"/>
              </a:rPr>
              <a:t>based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Bayesian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formula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decision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tree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93335" cy="6858000"/>
          </a:xfrm>
          <a:custGeom>
            <a:avLst/>
            <a:gdLst/>
            <a:ahLst/>
            <a:cxnLst/>
            <a:rect l="l" t="t" r="r" b="b"/>
            <a:pathLst>
              <a:path w="5093335" h="6858000">
                <a:moveTo>
                  <a:pt x="5093208" y="0"/>
                </a:moveTo>
                <a:lnTo>
                  <a:pt x="0" y="0"/>
                </a:lnTo>
                <a:lnTo>
                  <a:pt x="0" y="6858000"/>
                </a:lnTo>
                <a:lnTo>
                  <a:pt x="5093208" y="6858000"/>
                </a:lnTo>
                <a:lnTo>
                  <a:pt x="509320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3605" y="2809113"/>
            <a:ext cx="32283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0" dirty="0">
                <a:solidFill>
                  <a:srgbClr val="FFFFFF"/>
                </a:solidFill>
                <a:latin typeface="Calibri Light"/>
                <a:cs typeface="Calibri Light"/>
              </a:rPr>
              <a:t>Noisy</a:t>
            </a:r>
            <a:r>
              <a:rPr sz="6000" spc="-2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spc="-45" dirty="0">
                <a:solidFill>
                  <a:srgbClr val="FFFFFF"/>
                </a:solidFill>
                <a:latin typeface="Calibri Light"/>
                <a:cs typeface="Calibri Light"/>
              </a:rPr>
              <a:t>Data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8111" y="717804"/>
            <a:ext cx="6263640" cy="914400"/>
          </a:xfrm>
          <a:custGeom>
            <a:avLst/>
            <a:gdLst/>
            <a:ahLst/>
            <a:cxnLst/>
            <a:rect l="l" t="t" r="r" b="b"/>
            <a:pathLst>
              <a:path w="6263640" h="914400">
                <a:moveTo>
                  <a:pt x="6111240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6111240" y="914400"/>
                </a:lnTo>
                <a:lnTo>
                  <a:pt x="6159422" y="906633"/>
                </a:lnTo>
                <a:lnTo>
                  <a:pt x="6201259" y="885005"/>
                </a:lnTo>
                <a:lnTo>
                  <a:pt x="6234245" y="852019"/>
                </a:lnTo>
                <a:lnTo>
                  <a:pt x="6255873" y="810182"/>
                </a:lnTo>
                <a:lnTo>
                  <a:pt x="6263640" y="762000"/>
                </a:lnTo>
                <a:lnTo>
                  <a:pt x="6263640" y="152400"/>
                </a:lnTo>
                <a:lnTo>
                  <a:pt x="6255873" y="104217"/>
                </a:lnTo>
                <a:lnTo>
                  <a:pt x="6234245" y="62380"/>
                </a:lnTo>
                <a:lnTo>
                  <a:pt x="6201259" y="29394"/>
                </a:lnTo>
                <a:lnTo>
                  <a:pt x="6159422" y="7766"/>
                </a:lnTo>
                <a:lnTo>
                  <a:pt x="611124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297941"/>
            <a:ext cx="10814812" cy="1188146"/>
          </a:xfrm>
          <a:prstGeom prst="rect">
            <a:avLst/>
          </a:prstGeom>
        </p:spPr>
        <p:txBody>
          <a:bodyPr vert="horz" wrap="square" lIns="0" tIns="541655" rIns="0" bIns="0" rtlCol="0">
            <a:spAutoFit/>
          </a:bodyPr>
          <a:lstStyle/>
          <a:p>
            <a:pPr marL="4683760" marR="5080">
              <a:lnSpc>
                <a:spcPts val="2530"/>
              </a:lnSpc>
              <a:spcBef>
                <a:spcPts val="38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Noise: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random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error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variance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measured variable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8111" y="1883156"/>
            <a:ext cx="6263640" cy="612268"/>
          </a:xfrm>
          <a:custGeom>
            <a:avLst/>
            <a:gdLst/>
            <a:ahLst/>
            <a:cxnLst/>
            <a:rect l="l" t="t" r="r" b="b"/>
            <a:pathLst>
              <a:path w="6263640" h="914400">
                <a:moveTo>
                  <a:pt x="6111240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6111240" y="914400"/>
                </a:lnTo>
                <a:lnTo>
                  <a:pt x="6159422" y="906633"/>
                </a:lnTo>
                <a:lnTo>
                  <a:pt x="6201259" y="885005"/>
                </a:lnTo>
                <a:lnTo>
                  <a:pt x="6234245" y="852019"/>
                </a:lnTo>
                <a:lnTo>
                  <a:pt x="6255873" y="810182"/>
                </a:lnTo>
                <a:lnTo>
                  <a:pt x="6263640" y="762000"/>
                </a:lnTo>
                <a:lnTo>
                  <a:pt x="6263640" y="152400"/>
                </a:lnTo>
                <a:lnTo>
                  <a:pt x="6255873" y="104217"/>
                </a:lnTo>
                <a:lnTo>
                  <a:pt x="6234245" y="62380"/>
                </a:lnTo>
                <a:lnTo>
                  <a:pt x="6201259" y="29394"/>
                </a:lnTo>
                <a:lnTo>
                  <a:pt x="6159422" y="7766"/>
                </a:lnTo>
                <a:lnTo>
                  <a:pt x="6111240" y="0"/>
                </a:lnTo>
                <a:close/>
              </a:path>
            </a:pathLst>
          </a:custGeom>
          <a:solidFill>
            <a:srgbClr val="4DC5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8634" y="1933194"/>
            <a:ext cx="47828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Incorrect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attribute</a:t>
            </a:r>
            <a:r>
              <a:rPr sz="2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values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5309" y="2560701"/>
            <a:ext cx="3499485" cy="155892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35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Calibri"/>
                <a:cs typeface="Calibri"/>
              </a:rPr>
              <a:t>faulty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collection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instruments</a:t>
            </a:r>
            <a:endParaRPr sz="18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250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Calibri"/>
                <a:cs typeface="Calibri"/>
              </a:rPr>
              <a:t>data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entry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problems</a:t>
            </a:r>
            <a:endParaRPr sz="18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254"/>
              </a:spcBef>
              <a:buChar char="•"/>
              <a:tabLst>
                <a:tab pos="184785" algn="l"/>
              </a:tabLst>
            </a:pPr>
            <a:r>
              <a:rPr sz="1800" dirty="0">
                <a:latin typeface="Calibri"/>
                <a:cs typeface="Calibri"/>
              </a:rPr>
              <a:t>data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transmission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problems</a:t>
            </a:r>
            <a:endParaRPr sz="18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265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Calibri"/>
                <a:cs typeface="Calibri"/>
              </a:rPr>
              <a:t>technology limitation</a:t>
            </a:r>
            <a:endParaRPr sz="1800" dirty="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250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Calibri"/>
                <a:cs typeface="Calibri"/>
              </a:rPr>
              <a:t>inconsistency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convention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68111" y="4362577"/>
            <a:ext cx="6263640" cy="612268"/>
          </a:xfrm>
          <a:custGeom>
            <a:avLst/>
            <a:gdLst/>
            <a:ahLst/>
            <a:cxnLst/>
            <a:rect l="l" t="t" r="r" b="b"/>
            <a:pathLst>
              <a:path w="6263640" h="914400">
                <a:moveTo>
                  <a:pt x="6111240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6111240" y="914400"/>
                </a:lnTo>
                <a:lnTo>
                  <a:pt x="6159422" y="906633"/>
                </a:lnTo>
                <a:lnTo>
                  <a:pt x="6201259" y="885005"/>
                </a:lnTo>
                <a:lnTo>
                  <a:pt x="6234245" y="852019"/>
                </a:lnTo>
                <a:lnTo>
                  <a:pt x="6255873" y="810182"/>
                </a:lnTo>
                <a:lnTo>
                  <a:pt x="6263640" y="762000"/>
                </a:lnTo>
                <a:lnTo>
                  <a:pt x="6263640" y="152400"/>
                </a:lnTo>
                <a:lnTo>
                  <a:pt x="6255873" y="104217"/>
                </a:lnTo>
                <a:lnTo>
                  <a:pt x="6234245" y="62380"/>
                </a:lnTo>
                <a:lnTo>
                  <a:pt x="6201259" y="29394"/>
                </a:lnTo>
                <a:lnTo>
                  <a:pt x="6159422" y="7766"/>
                </a:lnTo>
                <a:lnTo>
                  <a:pt x="611124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88634" y="4419727"/>
            <a:ext cx="5839460" cy="157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3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problems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3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require</a:t>
            </a:r>
            <a:r>
              <a:rPr sz="23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3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cleaning</a:t>
            </a:r>
            <a:endParaRPr sz="2300" dirty="0">
              <a:latin typeface="Calibri"/>
              <a:cs typeface="Calibri"/>
            </a:endParaRPr>
          </a:p>
          <a:p>
            <a:pPr marL="251460" indent="-172085">
              <a:lnSpc>
                <a:spcPct val="100000"/>
              </a:lnSpc>
              <a:spcBef>
                <a:spcPts val="2430"/>
              </a:spcBef>
              <a:buChar char="•"/>
              <a:tabLst>
                <a:tab pos="251460" algn="l"/>
              </a:tabLst>
            </a:pPr>
            <a:r>
              <a:rPr sz="1800" spc="-10" dirty="0">
                <a:latin typeface="Calibri"/>
                <a:cs typeface="Calibri"/>
              </a:rPr>
              <a:t>duplicate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records</a:t>
            </a:r>
            <a:endParaRPr sz="1800" dirty="0">
              <a:latin typeface="Calibri"/>
              <a:cs typeface="Calibri"/>
            </a:endParaRPr>
          </a:p>
          <a:p>
            <a:pPr marL="251460" indent="-172085">
              <a:lnSpc>
                <a:spcPct val="100000"/>
              </a:lnSpc>
              <a:spcBef>
                <a:spcPts val="254"/>
              </a:spcBef>
              <a:buChar char="•"/>
              <a:tabLst>
                <a:tab pos="251460" algn="l"/>
              </a:tabLst>
            </a:pPr>
            <a:r>
              <a:rPr sz="1800" spc="-10" dirty="0">
                <a:latin typeface="Calibri"/>
                <a:cs typeface="Calibri"/>
              </a:rPr>
              <a:t>incomplete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</a:t>
            </a:r>
            <a:endParaRPr sz="1800" dirty="0">
              <a:latin typeface="Calibri"/>
              <a:cs typeface="Calibri"/>
            </a:endParaRPr>
          </a:p>
          <a:p>
            <a:pPr marL="251460" indent="-172085">
              <a:lnSpc>
                <a:spcPct val="100000"/>
              </a:lnSpc>
              <a:spcBef>
                <a:spcPts val="250"/>
              </a:spcBef>
              <a:buChar char="•"/>
              <a:tabLst>
                <a:tab pos="251460" algn="l"/>
              </a:tabLst>
            </a:pPr>
            <a:r>
              <a:rPr sz="1800" spc="-10" dirty="0">
                <a:latin typeface="Calibri"/>
                <a:cs typeface="Calibri"/>
              </a:rPr>
              <a:t>inconsistent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93335" cy="6858000"/>
          </a:xfrm>
          <a:custGeom>
            <a:avLst/>
            <a:gdLst/>
            <a:ahLst/>
            <a:cxnLst/>
            <a:rect l="l" t="t" r="r" b="b"/>
            <a:pathLst>
              <a:path w="5093335" h="6858000">
                <a:moveTo>
                  <a:pt x="5093208" y="0"/>
                </a:moveTo>
                <a:lnTo>
                  <a:pt x="0" y="0"/>
                </a:lnTo>
                <a:lnTo>
                  <a:pt x="0" y="6858000"/>
                </a:lnTo>
                <a:lnTo>
                  <a:pt x="5093208" y="6858000"/>
                </a:lnTo>
                <a:lnTo>
                  <a:pt x="509320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3605" y="2397633"/>
            <a:ext cx="3229610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spc="-10" dirty="0">
                <a:solidFill>
                  <a:srgbClr val="FFFFFF"/>
                </a:solidFill>
                <a:latin typeface="Calibri Light"/>
                <a:cs typeface="Calibri Light"/>
              </a:rPr>
              <a:t>Handling </a:t>
            </a:r>
            <a:r>
              <a:rPr sz="6000" spc="-40" dirty="0">
                <a:solidFill>
                  <a:srgbClr val="FFFFFF"/>
                </a:solidFill>
                <a:latin typeface="Calibri Light"/>
                <a:cs typeface="Calibri Light"/>
              </a:rPr>
              <a:t>Noisy</a:t>
            </a:r>
            <a:r>
              <a:rPr sz="6000" spc="-2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spc="-65" dirty="0">
                <a:solidFill>
                  <a:srgbClr val="FFFFFF"/>
                </a:solidFill>
                <a:latin typeface="Calibri Light"/>
                <a:cs typeface="Calibri Light"/>
              </a:rPr>
              <a:t>Data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8111" y="894588"/>
            <a:ext cx="6263640" cy="623570"/>
          </a:xfrm>
          <a:custGeom>
            <a:avLst/>
            <a:gdLst/>
            <a:ahLst/>
            <a:cxnLst/>
            <a:rect l="l" t="t" r="r" b="b"/>
            <a:pathLst>
              <a:path w="6263640" h="623569">
                <a:moveTo>
                  <a:pt x="6159754" y="0"/>
                </a:moveTo>
                <a:lnTo>
                  <a:pt x="103886" y="0"/>
                </a:lnTo>
                <a:lnTo>
                  <a:pt x="63436" y="8159"/>
                </a:lnTo>
                <a:lnTo>
                  <a:pt x="30416" y="30416"/>
                </a:lnTo>
                <a:lnTo>
                  <a:pt x="8159" y="63436"/>
                </a:lnTo>
                <a:lnTo>
                  <a:pt x="0" y="103886"/>
                </a:lnTo>
                <a:lnTo>
                  <a:pt x="0" y="519429"/>
                </a:lnTo>
                <a:lnTo>
                  <a:pt x="8159" y="559879"/>
                </a:lnTo>
                <a:lnTo>
                  <a:pt x="30416" y="592899"/>
                </a:lnTo>
                <a:lnTo>
                  <a:pt x="63436" y="615156"/>
                </a:lnTo>
                <a:lnTo>
                  <a:pt x="103886" y="623315"/>
                </a:lnTo>
                <a:lnTo>
                  <a:pt x="6159754" y="623315"/>
                </a:lnTo>
                <a:lnTo>
                  <a:pt x="6200203" y="615156"/>
                </a:lnTo>
                <a:lnTo>
                  <a:pt x="6233223" y="592899"/>
                </a:lnTo>
                <a:lnTo>
                  <a:pt x="6255480" y="559879"/>
                </a:lnTo>
                <a:lnTo>
                  <a:pt x="6263640" y="519429"/>
                </a:lnTo>
                <a:lnTo>
                  <a:pt x="6263640" y="103886"/>
                </a:lnTo>
                <a:lnTo>
                  <a:pt x="6255480" y="63436"/>
                </a:lnTo>
                <a:lnTo>
                  <a:pt x="6233223" y="30416"/>
                </a:lnTo>
                <a:lnTo>
                  <a:pt x="6200203" y="8159"/>
                </a:lnTo>
                <a:lnTo>
                  <a:pt x="615975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5840" y="955928"/>
            <a:ext cx="10350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Binning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8111" y="2485897"/>
            <a:ext cx="6263640" cy="623570"/>
          </a:xfrm>
          <a:custGeom>
            <a:avLst/>
            <a:gdLst/>
            <a:ahLst/>
            <a:cxnLst/>
            <a:rect l="l" t="t" r="r" b="b"/>
            <a:pathLst>
              <a:path w="6263640" h="623569">
                <a:moveTo>
                  <a:pt x="6159754" y="0"/>
                </a:moveTo>
                <a:lnTo>
                  <a:pt x="103886" y="0"/>
                </a:lnTo>
                <a:lnTo>
                  <a:pt x="63436" y="8159"/>
                </a:lnTo>
                <a:lnTo>
                  <a:pt x="30416" y="30416"/>
                </a:lnTo>
                <a:lnTo>
                  <a:pt x="8159" y="63436"/>
                </a:lnTo>
                <a:lnTo>
                  <a:pt x="0" y="103886"/>
                </a:lnTo>
                <a:lnTo>
                  <a:pt x="0" y="519430"/>
                </a:lnTo>
                <a:lnTo>
                  <a:pt x="8159" y="559879"/>
                </a:lnTo>
                <a:lnTo>
                  <a:pt x="30416" y="592899"/>
                </a:lnTo>
                <a:lnTo>
                  <a:pt x="63436" y="615156"/>
                </a:lnTo>
                <a:lnTo>
                  <a:pt x="103886" y="623316"/>
                </a:lnTo>
                <a:lnTo>
                  <a:pt x="6159754" y="623316"/>
                </a:lnTo>
                <a:lnTo>
                  <a:pt x="6200203" y="615156"/>
                </a:lnTo>
                <a:lnTo>
                  <a:pt x="6233223" y="592899"/>
                </a:lnTo>
                <a:lnTo>
                  <a:pt x="6255480" y="559879"/>
                </a:lnTo>
                <a:lnTo>
                  <a:pt x="6263640" y="519430"/>
                </a:lnTo>
                <a:lnTo>
                  <a:pt x="6263640" y="103886"/>
                </a:lnTo>
                <a:lnTo>
                  <a:pt x="6255480" y="63436"/>
                </a:lnTo>
                <a:lnTo>
                  <a:pt x="6233223" y="30416"/>
                </a:lnTo>
                <a:lnTo>
                  <a:pt x="6200203" y="8159"/>
                </a:lnTo>
                <a:lnTo>
                  <a:pt x="6159754" y="0"/>
                </a:lnTo>
                <a:close/>
              </a:path>
            </a:pathLst>
          </a:custGeom>
          <a:solidFill>
            <a:srgbClr val="52C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8111" y="3581400"/>
            <a:ext cx="6263640" cy="495806"/>
          </a:xfrm>
          <a:custGeom>
            <a:avLst/>
            <a:gdLst/>
            <a:ahLst/>
            <a:cxnLst/>
            <a:rect l="l" t="t" r="r" b="b"/>
            <a:pathLst>
              <a:path w="6263640" h="624839">
                <a:moveTo>
                  <a:pt x="6159499" y="0"/>
                </a:moveTo>
                <a:lnTo>
                  <a:pt x="104139" y="0"/>
                </a:lnTo>
                <a:lnTo>
                  <a:pt x="63597" y="8181"/>
                </a:lnTo>
                <a:lnTo>
                  <a:pt x="30495" y="30495"/>
                </a:lnTo>
                <a:lnTo>
                  <a:pt x="8181" y="63597"/>
                </a:lnTo>
                <a:lnTo>
                  <a:pt x="0" y="104140"/>
                </a:lnTo>
                <a:lnTo>
                  <a:pt x="0" y="520700"/>
                </a:lnTo>
                <a:lnTo>
                  <a:pt x="8181" y="561242"/>
                </a:lnTo>
                <a:lnTo>
                  <a:pt x="30495" y="594344"/>
                </a:lnTo>
                <a:lnTo>
                  <a:pt x="63597" y="616658"/>
                </a:lnTo>
                <a:lnTo>
                  <a:pt x="104139" y="624840"/>
                </a:lnTo>
                <a:lnTo>
                  <a:pt x="6159499" y="624840"/>
                </a:lnTo>
                <a:lnTo>
                  <a:pt x="6200042" y="616658"/>
                </a:lnTo>
                <a:lnTo>
                  <a:pt x="6233144" y="594344"/>
                </a:lnTo>
                <a:lnTo>
                  <a:pt x="6255458" y="561242"/>
                </a:lnTo>
                <a:lnTo>
                  <a:pt x="6263640" y="520700"/>
                </a:lnTo>
                <a:lnTo>
                  <a:pt x="6263640" y="104140"/>
                </a:lnTo>
                <a:lnTo>
                  <a:pt x="6255458" y="63597"/>
                </a:lnTo>
                <a:lnTo>
                  <a:pt x="6233144" y="30495"/>
                </a:lnTo>
                <a:lnTo>
                  <a:pt x="6200042" y="8181"/>
                </a:lnTo>
                <a:lnTo>
                  <a:pt x="6159499" y="0"/>
                </a:lnTo>
                <a:close/>
              </a:path>
            </a:pathLst>
          </a:custGeom>
          <a:solidFill>
            <a:srgbClr val="48BE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8111" y="4594859"/>
            <a:ext cx="6263640" cy="495806"/>
          </a:xfrm>
          <a:custGeom>
            <a:avLst/>
            <a:gdLst/>
            <a:ahLst/>
            <a:cxnLst/>
            <a:rect l="l" t="t" r="r" b="b"/>
            <a:pathLst>
              <a:path w="6263640" h="623570">
                <a:moveTo>
                  <a:pt x="6159754" y="0"/>
                </a:moveTo>
                <a:lnTo>
                  <a:pt x="103886" y="0"/>
                </a:lnTo>
                <a:lnTo>
                  <a:pt x="63436" y="8159"/>
                </a:lnTo>
                <a:lnTo>
                  <a:pt x="30416" y="30416"/>
                </a:lnTo>
                <a:lnTo>
                  <a:pt x="8159" y="63436"/>
                </a:lnTo>
                <a:lnTo>
                  <a:pt x="0" y="103885"/>
                </a:lnTo>
                <a:lnTo>
                  <a:pt x="0" y="519429"/>
                </a:lnTo>
                <a:lnTo>
                  <a:pt x="8159" y="559879"/>
                </a:lnTo>
                <a:lnTo>
                  <a:pt x="30416" y="592899"/>
                </a:lnTo>
                <a:lnTo>
                  <a:pt x="63436" y="615156"/>
                </a:lnTo>
                <a:lnTo>
                  <a:pt x="103886" y="623315"/>
                </a:lnTo>
                <a:lnTo>
                  <a:pt x="6159754" y="623315"/>
                </a:lnTo>
                <a:lnTo>
                  <a:pt x="6200203" y="615156"/>
                </a:lnTo>
                <a:lnTo>
                  <a:pt x="6233223" y="592899"/>
                </a:lnTo>
                <a:lnTo>
                  <a:pt x="6255480" y="559879"/>
                </a:lnTo>
                <a:lnTo>
                  <a:pt x="6263640" y="519429"/>
                </a:lnTo>
                <a:lnTo>
                  <a:pt x="6263640" y="103885"/>
                </a:lnTo>
                <a:lnTo>
                  <a:pt x="6255480" y="63436"/>
                </a:lnTo>
                <a:lnTo>
                  <a:pt x="6233223" y="30416"/>
                </a:lnTo>
                <a:lnTo>
                  <a:pt x="6200203" y="8159"/>
                </a:lnTo>
                <a:lnTo>
                  <a:pt x="615975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85840" y="1458569"/>
            <a:ext cx="6377560" cy="456123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09245" indent="-227329">
              <a:lnSpc>
                <a:spcPct val="100000"/>
              </a:lnSpc>
              <a:spcBef>
                <a:spcPts val="385"/>
              </a:spcBef>
              <a:buChar char="•"/>
              <a:tabLst>
                <a:tab pos="309245" algn="l"/>
              </a:tabLst>
            </a:pPr>
            <a:r>
              <a:rPr sz="2000" dirty="0">
                <a:latin typeface="Calibri"/>
                <a:cs typeface="Calibri"/>
              </a:rPr>
              <a:t>first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sort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lang="en-US" sz="2000" spc="-45" dirty="0">
                <a:latin typeface="Calibri"/>
                <a:cs typeface="Calibri"/>
              </a:rPr>
              <a:t>it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(equal-frequency)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bins</a:t>
            </a:r>
            <a:endParaRPr sz="2000" dirty="0">
              <a:latin typeface="Calibri"/>
              <a:cs typeface="Calibri"/>
            </a:endParaRPr>
          </a:p>
          <a:p>
            <a:pPr marL="309245" marR="357505" indent="-227329">
              <a:lnSpc>
                <a:spcPts val="2200"/>
              </a:lnSpc>
              <a:spcBef>
                <a:spcPts val="530"/>
              </a:spcBef>
              <a:buChar char="•"/>
              <a:tabLst>
                <a:tab pos="310515" algn="l"/>
              </a:tabLst>
            </a:pPr>
            <a:r>
              <a:rPr sz="2000" dirty="0">
                <a:latin typeface="Calibri"/>
                <a:cs typeface="Calibri"/>
              </a:rPr>
              <a:t>then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smooth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means,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smooth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bin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median,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smooth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boundaries,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etc.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Regression</a:t>
            </a:r>
            <a:endParaRPr sz="2600" dirty="0">
              <a:latin typeface="Calibri"/>
              <a:cs typeface="Calibri"/>
            </a:endParaRPr>
          </a:p>
          <a:p>
            <a:pPr marL="309245" indent="-227329">
              <a:lnSpc>
                <a:spcPct val="100000"/>
              </a:lnSpc>
              <a:spcBef>
                <a:spcPts val="1115"/>
              </a:spcBef>
              <a:buChar char="•"/>
              <a:tabLst>
                <a:tab pos="309245" algn="l"/>
              </a:tabLst>
            </a:pPr>
            <a:r>
              <a:rPr sz="2000" dirty="0">
                <a:latin typeface="Calibri"/>
                <a:cs typeface="Calibri"/>
              </a:rPr>
              <a:t>smooth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fitting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regression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functions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Clustering</a:t>
            </a:r>
            <a:endParaRPr sz="2600" dirty="0">
              <a:latin typeface="Calibri"/>
              <a:cs typeface="Calibri"/>
            </a:endParaRPr>
          </a:p>
          <a:p>
            <a:pPr marL="309245" indent="-227329">
              <a:lnSpc>
                <a:spcPct val="100000"/>
              </a:lnSpc>
              <a:spcBef>
                <a:spcPts val="1120"/>
              </a:spcBef>
              <a:buChar char="•"/>
              <a:tabLst>
                <a:tab pos="309245" algn="l"/>
              </a:tabLst>
            </a:pPr>
            <a:r>
              <a:rPr sz="2000" dirty="0">
                <a:latin typeface="Calibri"/>
                <a:cs typeface="Calibri"/>
              </a:rPr>
              <a:t>detect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remove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outliers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Combined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inspection</a:t>
            </a:r>
            <a:endParaRPr sz="2600" dirty="0">
              <a:latin typeface="Calibri"/>
              <a:cs typeface="Calibri"/>
            </a:endParaRPr>
          </a:p>
          <a:p>
            <a:pPr marL="309245" marR="396875" indent="-227329">
              <a:lnSpc>
                <a:spcPts val="2210"/>
              </a:lnSpc>
              <a:spcBef>
                <a:spcPts val="1355"/>
              </a:spcBef>
              <a:buChar char="•"/>
              <a:tabLst>
                <a:tab pos="310515" algn="l"/>
              </a:tabLst>
            </a:pPr>
            <a:r>
              <a:rPr sz="2000" dirty="0">
                <a:latin typeface="Calibri"/>
                <a:cs typeface="Calibri"/>
              </a:rPr>
              <a:t>detect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suspicious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human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(e.g., 	</a:t>
            </a:r>
            <a:r>
              <a:rPr sz="2000" dirty="0">
                <a:latin typeface="Calibri"/>
                <a:cs typeface="Calibri"/>
              </a:rPr>
              <a:t>deal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possible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outliers)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8149</TotalTime>
  <Words>1618</Words>
  <Application>Microsoft Office PowerPoint</Application>
  <PresentationFormat>Widescreen</PresentationFormat>
  <Paragraphs>203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Arial MT</vt:lpstr>
      <vt:lpstr>AvertaStd</vt:lpstr>
      <vt:lpstr>Calibri</vt:lpstr>
      <vt:lpstr>Calibri Light</vt:lpstr>
      <vt:lpstr>Cambria Math</vt:lpstr>
      <vt:lpstr>Carlito</vt:lpstr>
      <vt:lpstr>Nunito</vt:lpstr>
      <vt:lpstr>Symbol</vt:lpstr>
      <vt:lpstr>Tahoma</vt:lpstr>
      <vt:lpstr>Times New Roman</vt:lpstr>
      <vt:lpstr>Office Theme</vt:lpstr>
      <vt:lpstr>Data Mining and Predictive Modelling</vt:lpstr>
      <vt:lpstr>Data Preprocessing</vt:lpstr>
      <vt:lpstr>Data Quality (Measures)</vt:lpstr>
      <vt:lpstr>Tasks in Data Preprocessing</vt:lpstr>
      <vt:lpstr>Data Cleaning</vt:lpstr>
      <vt:lpstr>Incomplete (Missing) Data</vt:lpstr>
      <vt:lpstr>Handling missing data</vt:lpstr>
      <vt:lpstr>Noise: random error or variance in a measured variable</vt:lpstr>
      <vt:lpstr>Binning</vt:lpstr>
      <vt:lpstr>PowerPoint Presentation</vt:lpstr>
      <vt:lpstr>Data Integration</vt:lpstr>
      <vt:lpstr>PowerPoint Presentation</vt:lpstr>
      <vt:lpstr>multiple databases</vt:lpstr>
      <vt:lpstr>Covariance (Numeric Data)</vt:lpstr>
      <vt:lpstr>Correlation and Covariance Difference</vt:lpstr>
      <vt:lpstr>Correlation Analysis 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Karl Pearson’s Coefficient Correlation </vt:lpstr>
      <vt:lpstr>Correlation Analysis (Numeric Data)</vt:lpstr>
      <vt:lpstr>Limitation of Correlation Analysis</vt:lpstr>
      <vt:lpstr>Question</vt:lpstr>
      <vt:lpstr>Test Yourself</vt:lpstr>
      <vt:lpstr>PowerPoint Presentation</vt:lpstr>
      <vt:lpstr>PowerPoint Presentation</vt:lpstr>
      <vt:lpstr>Curse of dimensionality</vt:lpstr>
      <vt:lpstr>Data Reduction: Principal Component Analysis</vt:lpstr>
      <vt:lpstr>Data Reduction: Attribute Subset Selection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and Predictive Modelling</dc:title>
  <dc:creator>Abinash Pujahari</dc:creator>
  <cp:lastModifiedBy>Madhuri Gupta</cp:lastModifiedBy>
  <cp:revision>12</cp:revision>
  <dcterms:created xsi:type="dcterms:W3CDTF">2024-01-23T16:45:08Z</dcterms:created>
  <dcterms:modified xsi:type="dcterms:W3CDTF">2024-01-30T04:15:08Z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2024-01-23T00:00:00Z</vt:filetime>
  </property>
  <property fmtid="{D5CDD505-2E9C-101B-9397-08002B2CF9AE}" pid="5" name="Producer">
    <vt:lpwstr>Microsoft® PowerPoint® for Microsoft 365</vt:lpwstr>
  </property>
</Properties>
</file>