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5" r:id="rId1"/>
  </p:sldMasterIdLst>
  <p:notesMasterIdLst>
    <p:notesMasterId r:id="rId20"/>
  </p:notesMasterIdLst>
  <p:sldIdLst>
    <p:sldId id="256" r:id="rId2"/>
    <p:sldId id="305" r:id="rId3"/>
    <p:sldId id="296" r:id="rId4"/>
    <p:sldId id="297" r:id="rId5"/>
    <p:sldId id="290" r:id="rId6"/>
    <p:sldId id="291" r:id="rId7"/>
    <p:sldId id="298" r:id="rId8"/>
    <p:sldId id="309" r:id="rId9"/>
    <p:sldId id="310" r:id="rId10"/>
    <p:sldId id="299" r:id="rId11"/>
    <p:sldId id="300" r:id="rId12"/>
    <p:sldId id="307" r:id="rId13"/>
    <p:sldId id="308" r:id="rId14"/>
    <p:sldId id="306" r:id="rId15"/>
    <p:sldId id="301" r:id="rId16"/>
    <p:sldId id="302" r:id="rId17"/>
    <p:sldId id="303" r:id="rId18"/>
    <p:sldId id="28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D5F0B3-DA13-42F1-AEB1-44986C60903A}" v="2" dt="2024-04-18T05:31:42.6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90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vind Mewada" userId="S::arvind.mewada@bennett.edu.in::aa76b401-977d-41e8-a9d8-3bea080e7d07" providerId="AD" clId="Web-{9923DB5A-60BE-A39C-83A7-EC9FE4B14835}"/>
    <pc:docChg chg="modSld">
      <pc:chgData name="Arvind Mewada" userId="S::arvind.mewada@bennett.edu.in::aa76b401-977d-41e8-a9d8-3bea080e7d07" providerId="AD" clId="Web-{9923DB5A-60BE-A39C-83A7-EC9FE4B14835}" dt="2024-04-09T10:39:30.741" v="0"/>
      <pc:docMkLst>
        <pc:docMk/>
      </pc:docMkLst>
      <pc:sldChg chg="modSp">
        <pc:chgData name="Arvind Mewada" userId="S::arvind.mewada@bennett.edu.in::aa76b401-977d-41e8-a9d8-3bea080e7d07" providerId="AD" clId="Web-{9923DB5A-60BE-A39C-83A7-EC9FE4B14835}" dt="2024-04-09T10:39:30.741" v="0"/>
        <pc:sldMkLst>
          <pc:docMk/>
          <pc:sldMk cId="4275204139" sldId="298"/>
        </pc:sldMkLst>
        <pc:graphicFrameChg chg="modGraphic">
          <ac:chgData name="Arvind Mewada" userId="S::arvind.mewada@bennett.edu.in::aa76b401-977d-41e8-a9d8-3bea080e7d07" providerId="AD" clId="Web-{9923DB5A-60BE-A39C-83A7-EC9FE4B14835}" dt="2024-04-09T10:39:30.741" v="0"/>
          <ac:graphicFrameMkLst>
            <pc:docMk/>
            <pc:sldMk cId="4275204139" sldId="298"/>
            <ac:graphicFrameMk id="7" creationId="{A235C5ED-B541-4FBC-8C54-3ACAEFD3631C}"/>
          </ac:graphicFrameMkLst>
        </pc:graphicFrameChg>
      </pc:sldChg>
    </pc:docChg>
  </pc:docChgLst>
  <pc:docChgLst>
    <pc:chgData name="Neha Garg" userId="d50b399b-3e11-44b2-bc1e-29292bca7b32" providerId="ADAL" clId="{50D5F0B3-DA13-42F1-AEB1-44986C60903A}"/>
    <pc:docChg chg="modSld">
      <pc:chgData name="Neha Garg" userId="d50b399b-3e11-44b2-bc1e-29292bca7b32" providerId="ADAL" clId="{50D5F0B3-DA13-42F1-AEB1-44986C60903A}" dt="2024-04-18T05:31:42.690" v="2" actId="207"/>
      <pc:docMkLst>
        <pc:docMk/>
      </pc:docMkLst>
      <pc:sldChg chg="modSp">
        <pc:chgData name="Neha Garg" userId="d50b399b-3e11-44b2-bc1e-29292bca7b32" providerId="ADAL" clId="{50D5F0B3-DA13-42F1-AEB1-44986C60903A}" dt="2024-04-18T05:31:42.690" v="2" actId="207"/>
        <pc:sldMkLst>
          <pc:docMk/>
          <pc:sldMk cId="1941649058" sldId="302"/>
        </pc:sldMkLst>
        <pc:spChg chg="mod">
          <ac:chgData name="Neha Garg" userId="d50b399b-3e11-44b2-bc1e-29292bca7b32" providerId="ADAL" clId="{50D5F0B3-DA13-42F1-AEB1-44986C60903A}" dt="2024-04-18T05:31:42.690" v="2" actId="207"/>
          <ac:spMkLst>
            <pc:docMk/>
            <pc:sldMk cId="1941649058" sldId="302"/>
            <ac:spMk id="3" creationId="{43DFBFC0-190C-4280-ABD6-8A72169EE37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32151-7E13-4A6E-BA14-4F38BBD867B7}" type="datetimeFigureOut">
              <a:rPr lang="en-IN" smtClean="0"/>
              <a:t>08-05-2025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2E36CD-95C2-4ABC-A56C-F02760BEE43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89106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41781-8038-4B5C-9217-3A174C9490E2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311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B90D3E-C8AD-4428-9FB4-D34252808154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026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058151" y="599725"/>
            <a:ext cx="3687316" cy="5816950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04200" y="863600"/>
            <a:ext cx="3124200" cy="4807326"/>
          </a:xfrm>
        </p:spPr>
        <p:txBody>
          <a:bodyPr vert="eaVert" anchor="ctr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863600"/>
            <a:ext cx="7161625" cy="4807326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6423B97-A5D4-47B9-8861-73B3707A04CF}"/>
              </a:ext>
            </a:extLst>
          </p:cNvPr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1AEC0421-37B4-4481-A10D-69FDF5EC7909}"/>
              </a:ext>
            </a:extLst>
          </p:cNvPr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F7265B5-9F97-4F1E-99E9-74F7B7E62337}"/>
              </a:ext>
            </a:extLst>
          </p:cNvPr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5C74A470-3BD3-4F33-80E5-67E6E87FCB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EC5B-4C19-4D50-A216-03B802B6F24F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9A3A30BA-DB50-4D7D-BCDE-17D20FB35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76FF9E58-C0B2-436B-A21C-DB45A00D6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698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611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C7D350-B4E9-4E38-BD66-712FEFFA20FC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810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5E920-E425-4782-A131-DCAC634B0CA0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246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2BD42-E671-4385-83DD-02AF6437C0AC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2710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72C1F-BA53-4608-B196-A088277404C6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200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FE627-862E-44F9-94AA-16F63956CB6F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7672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BCB1A9-A325-4987-A57C-9E8636CF1F3D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5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9A7E9644-1E35-4446-9BE7-3E645AA48CFD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1615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4A89B-ECBA-4A7E-96AF-4BC8899C1C52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468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227F46F-CFA3-41C7-871C-40D8FCE5E8B2}" type="datetime1">
              <a:rPr lang="en-US" smtClean="0"/>
              <a:t>5/8/2025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145250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24" r:id="rId5"/>
    <p:sldLayoutId id="2147483718" r:id="rId6"/>
    <p:sldLayoutId id="2147483719" r:id="rId7"/>
    <p:sldLayoutId id="2147483720" r:id="rId8"/>
    <p:sldLayoutId id="2147483723" r:id="rId9"/>
    <p:sldLayoutId id="2147483721" r:id="rId10"/>
    <p:sldLayoutId id="2147483722" r:id="rId11"/>
    <p:sldLayoutId id="2147483726" r:id="rId12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techtarget.com/searchnetworking/definition/client-server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Open_Network_Computing_Remote_Procedure_Call" TargetMode="External"/><Relationship Id="rId2" Type="http://schemas.openxmlformats.org/officeDocument/2006/relationships/hyperlink" Target="https://en.wikipedia.org/wiki/Unix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85A71294-C247-450A-BB34-6E68648C95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Gill Sans MT" panose="020B0502020104020203"/>
              <a:ea typeface="+mn-ea"/>
              <a:cs typeface="+mn-cs"/>
            </a:endParaRPr>
          </a:p>
        </p:txBody>
      </p:sp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D36A0BA4-6A63-41D3-B0FA-43799ABC4A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49B545-D827-48CC-9433-1773F9FEB5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1192" y="1009398"/>
            <a:ext cx="6823988" cy="3453419"/>
          </a:xfrm>
        </p:spPr>
        <p:txBody>
          <a:bodyPr anchor="b">
            <a:normAutofit/>
          </a:bodyPr>
          <a:lstStyle/>
          <a:p>
            <a:r>
              <a:rPr lang="en-US" sz="6000" dirty="0">
                <a:solidFill>
                  <a:schemeClr val="tx1"/>
                </a:solidFill>
              </a:rPr>
              <a:t>Operating system: cset209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73313D8-D259-4D89-9CE5-14884FB40D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19" y="457200"/>
            <a:ext cx="6766560" cy="91439"/>
          </a:xfrm>
          <a:prstGeom prst="rect">
            <a:avLst/>
          </a:prstGeom>
          <a:solidFill>
            <a:schemeClr val="tx1">
              <a:alpha val="6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pic>
        <p:nvPicPr>
          <p:cNvPr id="4" name="Picture 3" descr="A close up of a light&#10;&#10;Description automatically generated">
            <a:extLst>
              <a:ext uri="{FF2B5EF4-FFF2-40B4-BE49-F238E27FC236}">
                <a16:creationId xmlns:a16="http://schemas.microsoft.com/office/drawing/2014/main" id="{C0DAB664-7BCE-4334-BC8D-00135A00D55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259" r="9408"/>
          <a:stretch/>
        </p:blipFill>
        <p:spPr>
          <a:xfrm>
            <a:off x="8140428" y="10"/>
            <a:ext cx="4051572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5578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9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1ABFF5-CFE3-4A4C-B497-3E83B443F0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672" y="-459818"/>
            <a:ext cx="11277006" cy="126971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Remote Procedure Call (RPC) Protocol in Distributed System</a:t>
            </a:r>
            <a:br>
              <a:rPr lang="en-US" sz="22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11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35D786-E9C8-4053-ACFA-D10871F48C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932" y="1276789"/>
            <a:ext cx="4070433" cy="5249711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9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Remote Procedure Call is a software communication protocol that one program can use to request a service from a program located in another computer on a network without having to understand the network's details.</a:t>
            </a:r>
          </a:p>
          <a:p>
            <a:pPr algn="just">
              <a:lnSpc>
                <a:spcPct val="9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uses the 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client-server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model.</a:t>
            </a:r>
          </a:p>
          <a:p>
            <a:pPr algn="just">
              <a:lnSpc>
                <a:spcPct val="90000"/>
              </a:lnSpc>
            </a:pP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NOTE: RPC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is especially well suited for client-server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(e.g. query-response) 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interaction in which the flow of control </a:t>
            </a:r>
            <a:r>
              <a:rPr lang="en-US" sz="20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alternates between the caller and callee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n-IN" sz="20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Example Applications: </a:t>
            </a:r>
            <a:r>
              <a:rPr lang="en-US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Remote file and database access, </a:t>
            </a:r>
            <a:r>
              <a:rPr lang="en-IN" sz="20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remote monitoring program control, remote error logging etc.</a:t>
            </a:r>
            <a:endParaRPr lang="en-IN" sz="2000" b="1" i="0" dirty="0">
              <a:solidFill>
                <a:srgbClr val="000000"/>
              </a:solidFill>
              <a:effectLst/>
              <a:latin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EF2191FA-30CE-4FA4-9E28-91D635DC3E3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4296" y="1276789"/>
            <a:ext cx="6735272" cy="4123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85857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345E9F-D759-430F-97FD-AF35A2E8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0" y="-812513"/>
            <a:ext cx="7704100" cy="12697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Types of Parameter Passing in RPC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7" name="Rectangle 1">
            <a:extLst>
              <a:ext uri="{FF2B5EF4-FFF2-40B4-BE49-F238E27FC236}">
                <a16:creationId xmlns:a16="http://schemas.microsoft.com/office/drawing/2014/main" id="{9FE54BA0-ED95-8FC2-06CA-BA28DCB712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7749" y="1676113"/>
            <a:ext cx="10256366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Call-by-Value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A copy of the data is sent to the remote server. Changes made on the server do not affect the original variable on the client.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Call-by-Reference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Instead of copying, a reference to the data is passed. However, true call-by-reference is not feasible across networks, so it’s usually simulated using handles or additional communication.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Call-by-Result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Only the output result is returned to the caller.</a:t>
            </a:r>
          </a:p>
          <a:p>
            <a:pPr marL="342900" marR="0" lvl="0" indent="-3429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Call-by-Value-Result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Combines call-by-value and call-by-result—parameters are sent and updated values are returned.</a:t>
            </a:r>
          </a:p>
        </p:txBody>
      </p:sp>
    </p:spTree>
    <p:extLst>
      <p:ext uri="{BB962C8B-B14F-4D97-AF65-F5344CB8AC3E}">
        <p14:creationId xmlns:p14="http://schemas.microsoft.com/office/powerpoint/2010/main" val="509902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345E9F-D759-430F-97FD-AF35A2E8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620" y="-812513"/>
            <a:ext cx="7704100" cy="12697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Importance of Parameter Passing in RPC</a:t>
            </a: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4592A041-1715-A36C-61C6-213C134026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757" y="914400"/>
            <a:ext cx="11242623" cy="50167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Transparency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Goal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RPC aims to make remote calls as similar to local calls as possible.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Proper parameter passing ensures </a:t>
            </a: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interface transparency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hiding the complexities of data transmission from the developer.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Issues like data marshalling (converting parameters to a transmittable format) and unmarshalling are handled by the RPC mechanism to preserve this abstraction.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Correctness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Incorrect parameter handling (e.g., not considering differences in data representation or endianness) can lead to bugs or crashes.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Ensures that input/output semantics are preserved across different systems.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en-US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Efficiency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Large or complex parameters can cause performance bottlenecks due to serialization overhead and network latency.</a:t>
            </a:r>
          </a:p>
          <a:p>
            <a:pPr marL="800100" lvl="1" indent="-342900" algn="just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Efficient marshalling, minimizing data transfer, and avoiding unnecessary parameter copies are critical for performance.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884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72212E9-82AF-63B4-E5C1-CB9D257977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9304226"/>
              </p:ext>
            </p:extLst>
          </p:nvPr>
        </p:nvGraphicFramePr>
        <p:xfrm>
          <a:off x="556207" y="2098318"/>
          <a:ext cx="11029950" cy="2286000"/>
        </p:xfrm>
        <a:graphic>
          <a:graphicData uri="http://schemas.openxmlformats.org/drawingml/2006/table">
            <a:tbl>
              <a:tblPr/>
              <a:tblGrid>
                <a:gridCol w="5514975">
                  <a:extLst>
                    <a:ext uri="{9D8B030D-6E8A-4147-A177-3AD203B41FA5}">
                      <a16:colId xmlns:a16="http://schemas.microsoft.com/office/drawing/2014/main" val="3227510507"/>
                    </a:ext>
                  </a:extLst>
                </a:gridCol>
                <a:gridCol w="5514975">
                  <a:extLst>
                    <a:ext uri="{9D8B030D-6E8A-4147-A177-3AD203B41FA5}">
                      <a16:colId xmlns:a16="http://schemas.microsoft.com/office/drawing/2014/main" val="359486527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Aspect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dirty="0">
                          <a:highlight>
                            <a:srgbClr val="FFFF00"/>
                          </a:highlight>
                        </a:rPr>
                        <a:t>Impact of Parameter Passing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513839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Transparency</a:t>
                      </a:r>
                      <a:endParaRPr lang="en-IN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Makes the remote procedure call appear like a local one; poor parameter handling breaks this illusion.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92094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Efficiency</a:t>
                      </a:r>
                      <a:endParaRPr lang="en-IN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Affects serialization/deserialization cost, network usage, and processing time on both client and server sides.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227158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IN" b="1"/>
                        <a:t>Robustness</a:t>
                      </a:r>
                      <a:endParaRPr lang="en-IN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Impacts error handling and fault tolerance in case of transmission or format mismatches.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475850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6D3EA7EB-A8A0-AFFF-BEFC-AF1D165A29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0336" y="41701"/>
            <a:ext cx="534761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Effects on Transparency and Efficiency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5822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3CED7894-4F62-4A6C-8DB5-DB5BE08E9C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345E9F-D759-430F-97FD-AF35A2E8B2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906" y="-459818"/>
            <a:ext cx="7704100" cy="1269713"/>
          </a:xfrm>
        </p:spPr>
        <p:txBody>
          <a:bodyPr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How to Make a Remote Procedure Call?</a:t>
            </a:r>
            <a:br>
              <a:rPr lang="en-US" sz="24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536F3B4-50F6-4C52-8F76-4EB1214719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620" y="457200"/>
            <a:ext cx="3511233" cy="91439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74307-A0DA-433A-BF3D-353DB31BEB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1649" y="2016704"/>
            <a:ext cx="7094659" cy="3634486"/>
          </a:xfrm>
        </p:spPr>
        <p:txBody>
          <a:bodyPr>
            <a:noAutofit/>
          </a:bodyPr>
          <a:lstStyle/>
          <a:p>
            <a:pPr algn="just" fontAlgn="base">
              <a:lnSpc>
                <a:spcPct val="90000"/>
              </a:lnSpc>
            </a:pP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following steps take place during a RPC :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client invokes a 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client stub procedure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passing parameters in the usual way. The client stub resides within the client’s own address space.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client stub </a:t>
            </a:r>
            <a:r>
              <a:rPr lang="en-US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marshalls</a:t>
            </a:r>
            <a:r>
              <a:rPr lang="en-US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(pack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the parameters into a message. Marshalling includes converting the representation of the parameters into a standard format, and copying each parameter into the message.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client stub passes the message to the transport layer, which sends it to the remote server machine.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 the server, the transport layer passes the message to a server stub, which </a:t>
            </a:r>
            <a:r>
              <a:rPr lang="en-US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demarshalls</a:t>
            </a:r>
            <a:r>
              <a:rPr lang="en-US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(unpack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the parameters and calls the desired server routine using the regular procedure call mechanism.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When the server procedure completes, it returns to the server stub </a:t>
            </a:r>
            <a:r>
              <a:rPr lang="en-US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(e.g., via a </a:t>
            </a:r>
            <a:r>
              <a:rPr lang="en-US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normal procedure call return)</a:t>
            </a:r>
            <a:r>
              <a:rPr lang="en-US" b="0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which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marshalls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return values into a message. The server stub then hands the message to the transport layer.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transport layer sends the result message back to the client transport layer, which hands the message back to the client stub. </a:t>
            </a:r>
          </a:p>
          <a:p>
            <a:pPr algn="just" fontAlgn="base">
              <a:lnSpc>
                <a:spcPct val="90000"/>
              </a:lnSpc>
              <a:buFont typeface="+mj-lt"/>
              <a:buAutoNum type="arabicPeriod"/>
            </a:pP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The client stub </a:t>
            </a:r>
            <a:r>
              <a:rPr lang="en-US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demarshalls</a:t>
            </a:r>
            <a:r>
              <a:rPr lang="en-US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the return parameters and execution returns to the caller.</a:t>
            </a:r>
          </a:p>
          <a:p>
            <a:pPr marL="0" indent="0" algn="just" fontAlgn="base">
              <a:lnSpc>
                <a:spcPct val="90000"/>
              </a:lnSpc>
              <a:buNone/>
            </a:pPr>
            <a:endParaRPr lang="en-I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8DF9453C-FB6C-4172-91F1-F5319B0502C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7132" y="457200"/>
            <a:ext cx="4614044" cy="5273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1650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1D07C-B51A-40BE-AFD2-DD480E61A3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72739" y="-771276"/>
            <a:ext cx="11029616" cy="1188720"/>
          </a:xfrm>
        </p:spPr>
        <p:txBody>
          <a:bodyPr/>
          <a:lstStyle/>
          <a:p>
            <a:pPr algn="ctr"/>
            <a:r>
              <a:rPr lang="en-I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ISSUES and challenges in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rpc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BA046A-386E-42AB-9800-CF1CF20B65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043" y="883124"/>
            <a:ext cx="11637312" cy="5557432"/>
          </a:xfrm>
        </p:spPr>
        <p:txBody>
          <a:bodyPr>
            <a:normAutofit/>
          </a:bodyPr>
          <a:lstStyle/>
          <a:p>
            <a:pPr algn="l" fontAlgn="base"/>
            <a:r>
              <a:rPr lang="en-US" i="0" dirty="0">
                <a:solidFill>
                  <a:srgbClr val="273239"/>
                </a:solidFill>
                <a:effectLst/>
                <a:latin typeface="urw-din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RPC Runtime: 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run-time system is a library of routines and a set of services that handle the network communications that underlie the RPC mechanism. In the course of an RPC call, client-side and server-side run-time systems’ code handle binding, establish communications over an appropriate protocol, pass call data between the client and server, and handle communications errors. </a:t>
            </a:r>
          </a:p>
          <a:p>
            <a:pPr algn="l" fontAlgn="base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Stub: 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function of the stub is to provide transparency to the programmer-written application code. 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client side, the stub handles the interface between the client’s local procedure call and the run-time system, marshaling and unmarshalling data, invoking the RPC run-time protocol, and if requested, carrying out some of the binding steps. 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server side, the stub provides a similar interface between the run-time system and the local manager procedures that are executed by the server.</a:t>
            </a:r>
          </a:p>
          <a:p>
            <a:pPr algn="l" fontAlgn="base"/>
            <a:r>
              <a:rPr lang="en-U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Binding: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does the client know who to call, and where the service resides? </a:t>
            </a:r>
            <a:b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most flexible solution is to use dynamic binding and find the server at run time when the RPC is first made.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6215934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4761AE-688E-4B00-A02F-24928EA98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644" y="-306070"/>
            <a:ext cx="11029616" cy="1188720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Features of RPC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FBFC0-190C-4280-ABD6-8A72169EE3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399960"/>
            <a:ext cx="11029615" cy="3634486"/>
          </a:xfrm>
        </p:spPr>
        <p:txBody>
          <a:bodyPr>
            <a:normAutofit/>
          </a:bodyPr>
          <a:lstStyle/>
          <a:p>
            <a:pPr marL="0" indent="0" fontAlgn="base">
              <a:buNone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an operating system, remote procedure call (RPC) has the following features, such as: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hides the complexity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message passing process from the user.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only uses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specific layers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of the OSI model like the transport layer.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Clients can communicate with the server by using higher-level languages.</a:t>
            </a:r>
          </a:p>
          <a:p>
            <a:pPr fontAlgn="base"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RPC works well with both local environments and remote environments.</a:t>
            </a:r>
          </a:p>
          <a:p>
            <a:pPr>
              <a:buFont typeface="Wingdings" panose="05000000000000000000" pitchFamily="2" charset="2"/>
              <a:buChar char="ü"/>
            </a:pPr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9416490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F5C40-52E7-4580-89ED-C360091F1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5175" y="-729078"/>
            <a:ext cx="11029616" cy="1188720"/>
          </a:xfrm>
        </p:spPr>
        <p:txBody>
          <a:bodyPr/>
          <a:lstStyle/>
          <a:p>
            <a:pPr algn="ctr"/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Sun RPC and ROLE of XDR</a:t>
            </a:r>
            <a:endParaRPr lang="en-IN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B0DBE5-FE96-4383-AFE1-48615E1FC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5175" y="1095160"/>
            <a:ext cx="11029615" cy="3634486"/>
          </a:xfrm>
        </p:spPr>
        <p:txBody>
          <a:bodyPr>
            <a:normAutofit/>
          </a:bodyPr>
          <a:lstStyle/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first popular implementation of RPC on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Unix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Unix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was 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Open Network Computing Remote Procedure Cal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Sun's RPC</a:t>
            </a: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(now called ONC RPC), used as the basis for Network File System (NFS).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Role of XDR in Sun RPC: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RPC package uses XDR 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Representation) to represent data sent between client and server stubs. 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Sun RPC The XDR (</a:t>
            </a:r>
            <a:r>
              <a:rPr lang="en-US" sz="240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eXternal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Data Routines) are responsible for marshalling/unmarshalling procedure parameters onto/from XDR streams. </a:t>
            </a:r>
            <a:b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I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466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77AD2B-EC23-448E-AA58-931E2746FA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2477947"/>
            <a:ext cx="11029616" cy="1188720"/>
          </a:xfrm>
        </p:spPr>
        <p:txBody>
          <a:bodyPr/>
          <a:lstStyle/>
          <a:p>
            <a:pPr algn="ctr"/>
            <a:r>
              <a:rPr lang="en-IN" dirty="0"/>
              <a:t>Thank You </a:t>
            </a:r>
            <a:br>
              <a:rPr lang="en-IN" dirty="0"/>
            </a:br>
            <a:r>
              <a:rPr lang="en-IN" dirty="0"/>
              <a:t>      ?</a:t>
            </a:r>
          </a:p>
        </p:txBody>
      </p:sp>
    </p:spTree>
    <p:extLst>
      <p:ext uri="{BB962C8B-B14F-4D97-AF65-F5344CB8AC3E}">
        <p14:creationId xmlns:p14="http://schemas.microsoft.com/office/powerpoint/2010/main" val="1981569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21AFB8E5-16A6-441B-8091-FFFA10332C14}"/>
              </a:ext>
            </a:extLst>
          </p:cNvPr>
          <p:cNvSpPr txBox="1">
            <a:spLocks/>
          </p:cNvSpPr>
          <p:nvPr/>
        </p:nvSpPr>
        <p:spPr>
          <a:xfrm>
            <a:off x="2546310" y="34712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0" kern="1200" cap="all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IN" b="1" dirty="0">
                <a:solidFill>
                  <a:srgbClr val="4242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Outline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61500F-90D6-48D7-A7E6-76E9667504D4}"/>
              </a:ext>
            </a:extLst>
          </p:cNvPr>
          <p:cNvSpPr txBox="1"/>
          <p:nvPr/>
        </p:nvSpPr>
        <p:spPr>
          <a:xfrm>
            <a:off x="277900" y="1048704"/>
            <a:ext cx="11595245" cy="34081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Distributed Systems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Network vs Distributed OS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RPC its structure and working</a:t>
            </a:r>
          </a:p>
          <a:p>
            <a:pPr marL="457200" indent="-457200" algn="just">
              <a:lnSpc>
                <a:spcPct val="200000"/>
              </a:lnSpc>
              <a:buFont typeface="Wingdings" panose="05000000000000000000" pitchFamily="2" charset="2"/>
              <a:buChar char="ü"/>
            </a:pPr>
            <a:r>
              <a:rPr lang="en-US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Sun RPC and XDR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1537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46310" y="34712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1. Distributed Operating System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71BC05-EA48-4B1D-AA9D-460045A1A51C}"/>
              </a:ext>
            </a:extLst>
          </p:cNvPr>
          <p:cNvSpPr txBox="1"/>
          <p:nvPr/>
        </p:nvSpPr>
        <p:spPr>
          <a:xfrm>
            <a:off x="277900" y="1048704"/>
            <a:ext cx="11595245" cy="26776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inter-regular"/>
              </a:rPr>
              <a:t> 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 distributed operating system is </a:t>
            </a:r>
            <a:r>
              <a:rPr lang="en-US" sz="2400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system software over a collection of independent, networked, communicating, and physically separate computational nodes</a:t>
            </a:r>
            <a:r>
              <a:rPr lang="en-US" sz="2400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 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b="0" i="0" dirty="0">
              <a:solidFill>
                <a:srgbClr val="333333"/>
              </a:solidFill>
              <a:effectLst/>
              <a:latin typeface="inter-regular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inter-regular"/>
              </a:rPr>
              <a:t>The distributed operating system manages a set of independent, networked, communicating computers and makes </a:t>
            </a:r>
            <a:r>
              <a:rPr lang="en-US" sz="2400" b="0" i="0" dirty="0">
                <a:solidFill>
                  <a:srgbClr val="FF0000"/>
                </a:solidFill>
                <a:effectLst/>
                <a:latin typeface="inter-regular"/>
              </a:rPr>
              <a:t>them look like an ordinary centralized operating 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inter-regular"/>
              </a:rPr>
              <a:t>system. </a:t>
            </a:r>
            <a:r>
              <a:rPr lang="en-US" sz="2400" dirty="0">
                <a:solidFill>
                  <a:srgbClr val="333333"/>
                </a:solidFill>
                <a:latin typeface="inter-regular"/>
              </a:rPr>
              <a:t>Its main objective is to manage hardware resources.</a:t>
            </a:r>
            <a:endParaRPr lang="en-IN" sz="2400" dirty="0">
              <a:solidFill>
                <a:srgbClr val="333333"/>
              </a:solidFill>
              <a:latin typeface="inter-regular"/>
            </a:endParaRPr>
          </a:p>
        </p:txBody>
      </p:sp>
      <p:sp>
        <p:nvSpPr>
          <p:cNvPr id="3" name="AutoShape 2" descr="Real Time Operating System">
            <a:extLst>
              <a:ext uri="{FF2B5EF4-FFF2-40B4-BE49-F238E27FC236}">
                <a16:creationId xmlns:a16="http://schemas.microsoft.com/office/drawing/2014/main" id="{5D43D3A2-112E-44DE-AA45-E39F16DDBB9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FC1815-2E24-4E8E-BD7F-C12B3CF5F7BE}"/>
              </a:ext>
            </a:extLst>
          </p:cNvPr>
          <p:cNvSpPr txBox="1"/>
          <p:nvPr/>
        </p:nvSpPr>
        <p:spPr>
          <a:xfrm>
            <a:off x="359261" y="4149595"/>
            <a:ext cx="612250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Few examples of a distributed OS are as follows: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AIX operating system for IBM RS/6000 computers</a:t>
            </a:r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. Solaris operating system for SUN multiprocessor workstations</a:t>
            </a:r>
            <a:endParaRPr lang="en-IN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710441C3-737C-4859-8E51-4C4014FBA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81765" y="3726360"/>
            <a:ext cx="5592417" cy="3047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360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7771" y="703615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Distributed Operating System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7" name="object 3">
            <a:extLst>
              <a:ext uri="{FF2B5EF4-FFF2-40B4-BE49-F238E27FC236}">
                <a16:creationId xmlns:a16="http://schemas.microsoft.com/office/drawing/2014/main" id="{499172E1-6A12-476B-A0F2-F990485ACB7E}"/>
              </a:ext>
            </a:extLst>
          </p:cNvPr>
          <p:cNvSpPr txBox="1"/>
          <p:nvPr/>
        </p:nvSpPr>
        <p:spPr>
          <a:xfrm>
            <a:off x="366479" y="1730906"/>
            <a:ext cx="11047578" cy="1119110"/>
          </a:xfrm>
          <a:prstGeom prst="rect">
            <a:avLst/>
          </a:prstGeom>
        </p:spPr>
        <p:txBody>
          <a:bodyPr vert="horz" wrap="square" lIns="0" tIns="71967" rIns="0" bIns="0" rtlCol="0">
            <a:spAutoFit/>
          </a:bodyPr>
          <a:lstStyle/>
          <a:p>
            <a:pPr algn="just"/>
            <a:r>
              <a:rPr lang="en-IN" sz="2400" b="1" i="0" dirty="0">
                <a:solidFill>
                  <a:srgbClr val="610B4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Distributed OS</a:t>
            </a:r>
          </a:p>
          <a:p>
            <a:br>
              <a:rPr lang="en-IN" sz="2400" b="0" i="0" dirty="0">
                <a:solidFill>
                  <a:srgbClr val="333333"/>
                </a:solidFill>
                <a:effectLst/>
                <a:latin typeface="inter-regular"/>
              </a:rPr>
            </a:br>
            <a:endParaRPr lang="en-IN" sz="2000" dirty="0">
              <a:latin typeface="Times New Roman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632438-7B65-4492-B5DD-C07C5997C41A}"/>
              </a:ext>
            </a:extLst>
          </p:cNvPr>
          <p:cNvSpPr txBox="1"/>
          <p:nvPr/>
        </p:nvSpPr>
        <p:spPr>
          <a:xfrm>
            <a:off x="241753" y="2290461"/>
            <a:ext cx="112970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distributed operating system provides </a:t>
            </a:r>
            <a:r>
              <a:rPr lang="en-I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sharing of resources.</a:t>
            </a:r>
          </a:p>
          <a:p>
            <a:pPr algn="just"/>
            <a:endParaRPr lang="en-IN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system is fault-tolerant.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43860-0191-4CEE-95F0-9C392232B539}"/>
              </a:ext>
            </a:extLst>
          </p:cNvPr>
          <p:cNvSpPr txBox="1"/>
          <p:nvPr/>
        </p:nvSpPr>
        <p:spPr>
          <a:xfrm>
            <a:off x="241753" y="3490790"/>
            <a:ext cx="61685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400" b="1" dirty="0">
                <a:solidFill>
                  <a:srgbClr val="610B4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of Distributed OS</a:t>
            </a:r>
          </a:p>
          <a:p>
            <a:br>
              <a:rPr lang="en-IN" b="0" i="0" dirty="0">
                <a:solidFill>
                  <a:srgbClr val="333333"/>
                </a:solidFill>
                <a:effectLst/>
                <a:latin typeface="inter-regular"/>
              </a:rPr>
            </a:b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928DD-9E73-4885-85B7-784D02043969}"/>
              </a:ext>
            </a:extLst>
          </p:cNvPr>
          <p:cNvSpPr txBox="1"/>
          <p:nvPr/>
        </p:nvSpPr>
        <p:spPr>
          <a:xfrm>
            <a:off x="366479" y="4131564"/>
            <a:ext cx="114897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Protocol overhead can dominate computation cost.</a:t>
            </a:r>
          </a:p>
        </p:txBody>
      </p:sp>
    </p:spTree>
    <p:extLst>
      <p:ext uri="{BB962C8B-B14F-4D97-AF65-F5344CB8AC3E}">
        <p14:creationId xmlns:p14="http://schemas.microsoft.com/office/powerpoint/2010/main" val="994120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7771" y="703615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2. Network Operating System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871BC05-EA48-4B1D-AA9D-460045A1A51C}"/>
              </a:ext>
            </a:extLst>
          </p:cNvPr>
          <p:cNvSpPr txBox="1"/>
          <p:nvPr/>
        </p:nvSpPr>
        <p:spPr>
          <a:xfrm>
            <a:off x="277900" y="1597194"/>
            <a:ext cx="1159524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Network operating systems are server-based operating systems that provide networking-related functionality. </a:t>
            </a: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Its primary objective is to give local services to remote users. </a:t>
            </a:r>
            <a:r>
              <a:rPr lang="en-US" sz="2400" b="0" i="0" dirty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It's all nodes can have a different operating system.</a:t>
            </a:r>
            <a:endParaRPr lang="en-U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n-IN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4" name="Picture 2" descr="network Operating System">
            <a:extLst>
              <a:ext uri="{FF2B5EF4-FFF2-40B4-BE49-F238E27FC236}">
                <a16:creationId xmlns:a16="http://schemas.microsoft.com/office/drawing/2014/main" id="{066E5B0E-D445-46DC-B678-6503E87DF6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9914" y="2544417"/>
            <a:ext cx="4598190" cy="40886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296B9B5-9E9B-4E86-8401-0241C24C3394}"/>
              </a:ext>
            </a:extLst>
          </p:cNvPr>
          <p:cNvSpPr txBox="1"/>
          <p:nvPr/>
        </p:nvSpPr>
        <p:spPr>
          <a:xfrm>
            <a:off x="277900" y="3396571"/>
            <a:ext cx="61225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Examples of Network Operating System are: </a:t>
            </a:r>
            <a:r>
              <a:rPr lang="en-US" b="1" i="0" dirty="0">
                <a:solidFill>
                  <a:srgbClr val="202124"/>
                </a:solidFill>
                <a:effectLst/>
                <a:latin typeface="arial" panose="020B0604020202020204" pitchFamily="34" charset="0"/>
              </a:rPr>
              <a:t>Microsoft Windows Server 2003, Microsoft Windows Server 2008, UNIX, Linux</a:t>
            </a:r>
          </a:p>
          <a:p>
            <a:endParaRPr lang="en-US" b="1" dirty="0">
              <a:solidFill>
                <a:srgbClr val="202124"/>
              </a:solidFill>
              <a:latin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 can be used for providing file server, email server etc. services over the network. </a:t>
            </a:r>
            <a:endParaRPr lang="en-IN" sz="2400" dirty="0">
              <a:solidFill>
                <a:srgbClr val="33333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235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07771" y="703615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/>
              <a:t>Network Operating System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1873145" y="34712"/>
            <a:ext cx="204047" cy="386430"/>
          </a:xfrm>
          <a:prstGeom prst="rect">
            <a:avLst/>
          </a:prstGeom>
        </p:spPr>
        <p:txBody>
          <a:bodyPr vert="horz" wrap="square" lIns="0" tIns="16933" rIns="0" bIns="0" rtlCol="0">
            <a:spAutoFit/>
          </a:bodyPr>
          <a:lstStyle/>
          <a:p>
            <a:pPr marL="16933">
              <a:spcBef>
                <a:spcPts val="133"/>
              </a:spcBef>
            </a:pPr>
            <a:r>
              <a:rPr sz="2400" spc="-7" dirty="0">
                <a:solidFill>
                  <a:srgbClr val="FFFFFF"/>
                </a:solidFill>
                <a:latin typeface="Times New Roman"/>
                <a:cs typeface="Times New Roman"/>
              </a:rPr>
              <a:t>S</a:t>
            </a:r>
            <a:endParaRPr sz="2400">
              <a:latin typeface="Times New Roman"/>
              <a:cs typeface="Times New Roman"/>
            </a:endParaRPr>
          </a:p>
        </p:txBody>
      </p:sp>
      <p:pic>
        <p:nvPicPr>
          <p:cNvPr id="9218" name="Picture 2" descr="network Operating System">
            <a:extLst>
              <a:ext uri="{FF2B5EF4-FFF2-40B4-BE49-F238E27FC236}">
                <a16:creationId xmlns:a16="http://schemas.microsoft.com/office/drawing/2014/main" id="{2DA0EA15-5480-40E9-9E01-EE477AD65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07771" y="1151601"/>
            <a:ext cx="639127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object 3">
            <a:extLst>
              <a:ext uri="{FF2B5EF4-FFF2-40B4-BE49-F238E27FC236}">
                <a16:creationId xmlns:a16="http://schemas.microsoft.com/office/drawing/2014/main" id="{499172E1-6A12-476B-A0F2-F990485ACB7E}"/>
              </a:ext>
            </a:extLst>
          </p:cNvPr>
          <p:cNvSpPr txBox="1"/>
          <p:nvPr/>
        </p:nvSpPr>
        <p:spPr>
          <a:xfrm>
            <a:off x="334230" y="3095249"/>
            <a:ext cx="11047578" cy="1119110"/>
          </a:xfrm>
          <a:prstGeom prst="rect">
            <a:avLst/>
          </a:prstGeom>
        </p:spPr>
        <p:txBody>
          <a:bodyPr vert="horz" wrap="square" lIns="0" tIns="71967" rIns="0" bIns="0" rtlCol="0">
            <a:spAutoFit/>
          </a:bodyPr>
          <a:lstStyle/>
          <a:p>
            <a:pPr algn="just"/>
            <a:r>
              <a:rPr lang="en-IN" sz="2400" b="1" i="0" dirty="0">
                <a:solidFill>
                  <a:srgbClr val="610B4B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Advantages of Network  OS</a:t>
            </a:r>
          </a:p>
          <a:p>
            <a:br>
              <a:rPr lang="en-IN" sz="2400" b="0" i="0" dirty="0">
                <a:solidFill>
                  <a:srgbClr val="333333"/>
                </a:solidFill>
                <a:effectLst/>
                <a:latin typeface="inter-regular"/>
              </a:rPr>
            </a:br>
            <a:endParaRPr lang="en-IN" sz="2000" dirty="0">
              <a:latin typeface="Times New Roman"/>
              <a:cs typeface="Times New Roman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3632438-7B65-4492-B5DD-C07C5997C41A}"/>
              </a:ext>
            </a:extLst>
          </p:cNvPr>
          <p:cNvSpPr txBox="1"/>
          <p:nvPr/>
        </p:nvSpPr>
        <p:spPr>
          <a:xfrm>
            <a:off x="209504" y="3654804"/>
            <a:ext cx="1129702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type of operating system, </a:t>
            </a:r>
            <a:r>
              <a:rPr lang="en-IN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network traffic reduces </a:t>
            </a: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due to the division between clients and the server.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type of system is less expensive to set up and maintain.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143860-0191-4CEE-95F0-9C392232B539}"/>
              </a:ext>
            </a:extLst>
          </p:cNvPr>
          <p:cNvSpPr txBox="1"/>
          <p:nvPr/>
        </p:nvSpPr>
        <p:spPr>
          <a:xfrm>
            <a:off x="209504" y="4855133"/>
            <a:ext cx="616857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IN" sz="2400" b="1" dirty="0">
                <a:solidFill>
                  <a:srgbClr val="610B4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Disadvantages of Network OS</a:t>
            </a:r>
          </a:p>
          <a:p>
            <a:br>
              <a:rPr lang="en-IN" b="0" i="0" dirty="0">
                <a:solidFill>
                  <a:srgbClr val="333333"/>
                </a:solidFill>
                <a:effectLst/>
                <a:latin typeface="inter-regular"/>
              </a:rPr>
            </a:br>
            <a:endParaRPr lang="en-IN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1F928DD-9E73-4885-85B7-784D02043969}"/>
              </a:ext>
            </a:extLst>
          </p:cNvPr>
          <p:cNvSpPr txBox="1"/>
          <p:nvPr/>
        </p:nvSpPr>
        <p:spPr>
          <a:xfrm>
            <a:off x="351103" y="5288340"/>
            <a:ext cx="11489793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type of operating system, the failure of any node in a system affects the whole system.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Security and performance are important issues. So trained network administrators are required for network administration.</a:t>
            </a:r>
          </a:p>
        </p:txBody>
      </p:sp>
    </p:spTree>
    <p:extLst>
      <p:ext uri="{BB962C8B-B14F-4D97-AF65-F5344CB8AC3E}">
        <p14:creationId xmlns:p14="http://schemas.microsoft.com/office/powerpoint/2010/main" val="1485794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A235C5ED-B541-4FBC-8C54-3ACAEFD363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10018365"/>
              </p:ext>
            </p:extLst>
          </p:nvPr>
        </p:nvGraphicFramePr>
        <p:xfrm>
          <a:off x="643467" y="1000177"/>
          <a:ext cx="10905067" cy="41892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5326">
                  <a:extLst>
                    <a:ext uri="{9D8B030D-6E8A-4147-A177-3AD203B41FA5}">
                      <a16:colId xmlns:a16="http://schemas.microsoft.com/office/drawing/2014/main" val="748846361"/>
                    </a:ext>
                  </a:extLst>
                </a:gridCol>
                <a:gridCol w="4695592">
                  <a:extLst>
                    <a:ext uri="{9D8B030D-6E8A-4147-A177-3AD203B41FA5}">
                      <a16:colId xmlns:a16="http://schemas.microsoft.com/office/drawing/2014/main" val="98395778"/>
                    </a:ext>
                  </a:extLst>
                </a:gridCol>
                <a:gridCol w="5174149">
                  <a:extLst>
                    <a:ext uri="{9D8B030D-6E8A-4147-A177-3AD203B41FA5}">
                      <a16:colId xmlns:a16="http://schemas.microsoft.com/office/drawing/2014/main" val="2812693295"/>
                    </a:ext>
                  </a:extLst>
                </a:gridCol>
              </a:tblGrid>
              <a:tr h="39983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900" b="0">
                          <a:effectLst/>
                        </a:rPr>
                        <a:t>S.NO</a:t>
                      </a:r>
                    </a:p>
                  </a:txBody>
                  <a:tcPr marL="59392" marR="59392" marT="29696" marB="2969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IN" sz="1900" b="0">
                          <a:effectLst/>
                        </a:rPr>
                        <a:t>Network Operating System</a:t>
                      </a:r>
                    </a:p>
                  </a:txBody>
                  <a:tcPr marL="59392" marR="59392" marT="29696" marB="29696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IN" sz="1900" b="0">
                          <a:effectLst/>
                        </a:rPr>
                        <a:t>Distributed Operating System</a:t>
                      </a:r>
                    </a:p>
                  </a:txBody>
                  <a:tcPr marL="59392" marR="59392" marT="29696" marB="29696" anchor="ctr"/>
                </a:tc>
                <a:extLst>
                  <a:ext uri="{0D108BD9-81ED-4DB2-BD59-A6C34878D82A}">
                    <a16:rowId xmlns:a16="http://schemas.microsoft.com/office/drawing/2014/main" val="4150146548"/>
                  </a:ext>
                </a:extLst>
              </a:tr>
              <a:tr h="66841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>
                          <a:effectLst/>
                        </a:rPr>
                        <a:t>1.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Network Operating System’s main objective is to provide the local services to remote client.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Distributed Operating System’s main objective is to manage the hardware resources.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2726046306"/>
                  </a:ext>
                </a:extLst>
              </a:tr>
              <a:tr h="66841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>
                          <a:effectLst/>
                        </a:rPr>
                        <a:t>2.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effectLst/>
                        </a:rPr>
                        <a:t>In Network Operating System, Communication takes place on the basis of files.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In Distributed Operating System, Communication takes place on the basis of messages and shared memory.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112650894"/>
                  </a:ext>
                </a:extLst>
              </a:tr>
              <a:tr h="66841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>
                          <a:effectLst/>
                        </a:rPr>
                        <a:t>3.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Network Operating System is more scalable than Distributed Operating System.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Distributed Operating System is less scalable than Network Operating System.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1945100375"/>
                  </a:ext>
                </a:extLst>
              </a:tr>
              <a:tr h="447347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>
                          <a:effectLst/>
                        </a:rPr>
                        <a:t>4.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In Network Operating System, fault tolerance is less.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While in Distributed Operating System, fault tolerance is high.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1091389892"/>
                  </a:ext>
                </a:extLst>
              </a:tr>
              <a:tr h="66841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 dirty="0">
                          <a:effectLst/>
                        </a:rPr>
                        <a:t>5.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Ease of implementation in Network Operating System is also high.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effectLst/>
                        </a:rPr>
                        <a:t>While in Distributed Operating System Ease of implementation is less.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3733811741"/>
                  </a:ext>
                </a:extLst>
              </a:tr>
              <a:tr h="668412">
                <a:tc>
                  <a:txBody>
                    <a:bodyPr/>
                    <a:lstStyle/>
                    <a:p>
                      <a:pPr algn="l" fontAlgn="base"/>
                      <a:r>
                        <a:rPr lang="en-IN" sz="1500" b="0" dirty="0">
                          <a:effectLst/>
                        </a:rPr>
                        <a:t>6.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>
                          <a:effectLst/>
                        </a:rPr>
                        <a:t>In Network Operating System, All nodes can have different operating system.</a:t>
                      </a:r>
                    </a:p>
                  </a:txBody>
                  <a:tcPr marL="61866" marR="61866" marT="86613" marB="86613" anchor="ctr"/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500" b="0" dirty="0">
                          <a:effectLst/>
                        </a:rPr>
                        <a:t>While in Distributed Operating System, All nodes have same operating system.</a:t>
                      </a:r>
                    </a:p>
                  </a:txBody>
                  <a:tcPr marL="61866" marR="61866" marT="86613" marB="86613" anchor="ctr"/>
                </a:tc>
                <a:extLst>
                  <a:ext uri="{0D108BD9-81ED-4DB2-BD59-A6C34878D82A}">
                    <a16:rowId xmlns:a16="http://schemas.microsoft.com/office/drawing/2014/main" val="2089250449"/>
                  </a:ext>
                </a:extLst>
              </a:tr>
            </a:tbl>
          </a:graphicData>
        </a:graphic>
      </p:graphicFrame>
      <p:sp>
        <p:nvSpPr>
          <p:cNvPr id="19" name="object 2">
            <a:extLst>
              <a:ext uri="{FF2B5EF4-FFF2-40B4-BE49-F238E27FC236}">
                <a16:creationId xmlns:a16="http://schemas.microsoft.com/office/drawing/2014/main" id="{396B0D68-DA0C-420E-BF2F-CDC0587C82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46310" y="34712"/>
            <a:ext cx="8215086" cy="447986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IN" spc="-7" dirty="0">
                <a:solidFill>
                  <a:schemeClr val="bg1"/>
                </a:solidFill>
              </a:rPr>
              <a:t>Network vs Distributed Operating System</a:t>
            </a:r>
          </a:p>
        </p:txBody>
      </p:sp>
    </p:spTree>
    <p:extLst>
      <p:ext uri="{BB962C8B-B14F-4D97-AF65-F5344CB8AC3E}">
        <p14:creationId xmlns:p14="http://schemas.microsoft.com/office/powerpoint/2010/main" val="4275204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ject 2">
            <a:extLst>
              <a:ext uri="{FF2B5EF4-FFF2-40B4-BE49-F238E27FC236}">
                <a16:creationId xmlns:a16="http://schemas.microsoft.com/office/drawing/2014/main" id="{396B0D68-DA0C-420E-BF2F-CDC0587C82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88571" y="96268"/>
            <a:ext cx="10626417" cy="386430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US" sz="2400" spc="-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 vs DOS in terms of system design and user experience. </a:t>
            </a:r>
            <a:endParaRPr lang="en-IN" sz="2400" spc="-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8B1C1FD-0DFE-CC10-F733-B7F4118B8D7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6978662"/>
              </p:ext>
            </p:extLst>
          </p:nvPr>
        </p:nvGraphicFramePr>
        <p:xfrm>
          <a:off x="1240956" y="1636080"/>
          <a:ext cx="9740568" cy="3654420"/>
        </p:xfrm>
        <a:graphic>
          <a:graphicData uri="http://schemas.openxmlformats.org/drawingml/2006/table">
            <a:tbl>
              <a:tblPr/>
              <a:tblGrid>
                <a:gridCol w="3246856">
                  <a:extLst>
                    <a:ext uri="{9D8B030D-6E8A-4147-A177-3AD203B41FA5}">
                      <a16:colId xmlns:a16="http://schemas.microsoft.com/office/drawing/2014/main" val="964975323"/>
                    </a:ext>
                  </a:extLst>
                </a:gridCol>
                <a:gridCol w="3246856">
                  <a:extLst>
                    <a:ext uri="{9D8B030D-6E8A-4147-A177-3AD203B41FA5}">
                      <a16:colId xmlns:a16="http://schemas.microsoft.com/office/drawing/2014/main" val="4100689285"/>
                    </a:ext>
                  </a:extLst>
                </a:gridCol>
                <a:gridCol w="3246856">
                  <a:extLst>
                    <a:ext uri="{9D8B030D-6E8A-4147-A177-3AD203B41FA5}">
                      <a16:colId xmlns:a16="http://schemas.microsoft.com/office/drawing/2014/main" val="3039094146"/>
                    </a:ext>
                  </a:extLst>
                </a:gridCol>
              </a:tblGrid>
              <a:tr h="565256">
                <a:tc>
                  <a:txBody>
                    <a:bodyPr/>
                    <a:lstStyle/>
                    <a:p>
                      <a:r>
                        <a:rPr lang="en-IN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Feature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 Operating System (NOS)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Distributed Operating System (DOS)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524037"/>
                  </a:ext>
                </a:extLst>
              </a:tr>
              <a:tr h="565256">
                <a:tc>
                  <a:txBody>
                    <a:bodyPr/>
                    <a:lstStyle/>
                    <a:p>
                      <a:r>
                        <a:rPr lang="en-IN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Architecture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Loosely coupled; each node has its own OS.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Tightly integrated; appears as one system.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4287973"/>
                  </a:ext>
                </a:extLst>
              </a:tr>
              <a:tr h="565256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Resource Management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Each system manages its own resources independently.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Centralized/global resource management across nodes.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42936541"/>
                  </a:ext>
                </a:extLst>
              </a:tr>
              <a:tr h="807508">
                <a:tc>
                  <a:txBody>
                    <a:bodyPr/>
                    <a:lstStyle/>
                    <a:p>
                      <a:r>
                        <a:rPr lang="en-IN" sz="16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</a:t>
                      </a:r>
                      <a:endParaRPr lang="en-IN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Users or applications explicitly manage communication (e.g., file sharing, remote login).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Communication is handled transparently by the system.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6129484"/>
                  </a:ext>
                </a:extLst>
              </a:tr>
              <a:tr h="565256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Scalability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Easier to scale by adding new independent systems.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complex to scale due to coordination overhead.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337646"/>
                  </a:ext>
                </a:extLst>
              </a:tr>
              <a:tr h="565256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Fault Tolerance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Failures affect only the affected system.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Can provide higher fault tolerance via redundancy and replication.</a:t>
                      </a:r>
                    </a:p>
                  </a:txBody>
                  <a:tcPr marL="80751" marR="80751" marT="40375" marB="4037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7715813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3F832DBA-0393-2170-1F7D-B9C48B91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956" y="769195"/>
            <a:ext cx="161454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System Design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90346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1DDC3EF6-2EA5-44B3-94C7-9DDA67A12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7925A9A-E9FA-496E-9C09-7C2845E006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073ABB4-E164-4CBF-ADFF-25552BB7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IN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1259A422-0023-4292-8200-E080556F3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4653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2413CA5-4739-4BC9-8BB3-B0A4928D3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bject 2">
            <a:extLst>
              <a:ext uri="{FF2B5EF4-FFF2-40B4-BE49-F238E27FC236}">
                <a16:creationId xmlns:a16="http://schemas.microsoft.com/office/drawing/2014/main" id="{396B0D68-DA0C-420E-BF2F-CDC0587C82C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088571" y="96268"/>
            <a:ext cx="10626417" cy="386430"/>
          </a:xfrm>
          <a:prstGeom prst="rect">
            <a:avLst/>
          </a:prstGeom>
        </p:spPr>
        <p:txBody>
          <a:bodyPr vert="horz" wrap="square" lIns="0" tIns="16933" rIns="0" bIns="0" rtlCol="0" anchor="b">
            <a:spAutoFit/>
          </a:bodyPr>
          <a:lstStyle/>
          <a:p>
            <a:pPr marL="16933">
              <a:spcBef>
                <a:spcPts val="133"/>
              </a:spcBef>
            </a:pPr>
            <a:r>
              <a:rPr lang="en-US" sz="2400" spc="-7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NOS vs DOS in terms of system design and user experience. </a:t>
            </a:r>
            <a:endParaRPr lang="en-IN" sz="2400" spc="-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3F832DBA-0393-2170-1F7D-B9C48B916E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40956" y="907694"/>
            <a:ext cx="18027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User Experience</a:t>
            </a:r>
            <a:endParaRPr kumimoji="0" lang="en-US" alt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BBB1197-F997-9751-8D50-C6E88F91B54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179299"/>
              </p:ext>
            </p:extLst>
          </p:nvPr>
        </p:nvGraphicFramePr>
        <p:xfrm>
          <a:off x="1240956" y="1818706"/>
          <a:ext cx="9961944" cy="3633787"/>
        </p:xfrm>
        <a:graphic>
          <a:graphicData uri="http://schemas.openxmlformats.org/drawingml/2006/table">
            <a:tbl>
              <a:tblPr/>
              <a:tblGrid>
                <a:gridCol w="3320648">
                  <a:extLst>
                    <a:ext uri="{9D8B030D-6E8A-4147-A177-3AD203B41FA5}">
                      <a16:colId xmlns:a16="http://schemas.microsoft.com/office/drawing/2014/main" val="2267974144"/>
                    </a:ext>
                  </a:extLst>
                </a:gridCol>
                <a:gridCol w="3320648">
                  <a:extLst>
                    <a:ext uri="{9D8B030D-6E8A-4147-A177-3AD203B41FA5}">
                      <a16:colId xmlns:a16="http://schemas.microsoft.com/office/drawing/2014/main" val="3272884472"/>
                    </a:ext>
                  </a:extLst>
                </a:gridCol>
                <a:gridCol w="3320648">
                  <a:extLst>
                    <a:ext uri="{9D8B030D-6E8A-4147-A177-3AD203B41FA5}">
                      <a16:colId xmlns:a16="http://schemas.microsoft.com/office/drawing/2014/main" val="1325178001"/>
                    </a:ext>
                  </a:extLst>
                </a:gridCol>
              </a:tblGrid>
              <a:tr h="578102">
                <a:tc>
                  <a:txBody>
                    <a:bodyPr/>
                    <a:lstStyle/>
                    <a:p>
                      <a:r>
                        <a:rPr lang="en-IN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Feature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Network Operating System (NOS)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Distributed Operating System (DOS)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246128"/>
                  </a:ext>
                </a:extLst>
              </a:tr>
              <a:tr h="825861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Transparency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Low; users are aware of multiple systems (e.g., accessing remote resources manually).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High; users see the system as a single cohesive unit.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92645411"/>
                  </a:ext>
                </a:extLst>
              </a:tr>
              <a:tr h="825861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File System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Separate file systems per machine; user must specify remote access paths.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Unified file system; files can be accessed without knowing their physical location.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2742695"/>
                  </a:ext>
                </a:extLst>
              </a:tr>
              <a:tr h="825861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Process Management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Users manage processes on individual systems.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System can schedule and migrate processes transparently across machines.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88080760"/>
                  </a:ext>
                </a:extLst>
              </a:tr>
              <a:tr h="578102">
                <a:tc>
                  <a:txBody>
                    <a:bodyPr/>
                    <a:lstStyle/>
                    <a:p>
                      <a:r>
                        <a:rPr lang="en-IN" sz="16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Ease of Use</a:t>
                      </a:r>
                      <a:endParaRPr lang="en-IN" sz="16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More effort needed to interact with remote resources.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Easier, as all resources seem local.</a:t>
                      </a:r>
                    </a:p>
                  </a:txBody>
                  <a:tcPr marL="82586" marR="82586" marT="41293" marB="412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010900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288708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">
      <a:dk1>
        <a:srgbClr val="000000"/>
      </a:dk1>
      <a:lt1>
        <a:srgbClr val="FFFFFF"/>
      </a:lt1>
      <a:dk2>
        <a:srgbClr val="413C24"/>
      </a:dk2>
      <a:lt2>
        <a:srgbClr val="EBEDEF"/>
      </a:lt2>
      <a:accent1>
        <a:srgbClr val="E77B29"/>
      </a:accent1>
      <a:accent2>
        <a:srgbClr val="B9A014"/>
      </a:accent2>
      <a:accent3>
        <a:srgbClr val="87AD1F"/>
      </a:accent3>
      <a:accent4>
        <a:srgbClr val="49BA14"/>
      </a:accent4>
      <a:accent5>
        <a:srgbClr val="21BC31"/>
      </a:accent5>
      <a:accent6>
        <a:srgbClr val="14BA6A"/>
      </a:accent6>
      <a:hlink>
        <a:srgbClr val="478CC1"/>
      </a:hlink>
      <a:folHlink>
        <a:srgbClr val="878787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1026</TotalTime>
  <Words>1731</Words>
  <Application>Microsoft Office PowerPoint</Application>
  <PresentationFormat>Widescreen</PresentationFormat>
  <Paragraphs>154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Arial</vt:lpstr>
      <vt:lpstr>Calibri</vt:lpstr>
      <vt:lpstr>Gill Sans MT</vt:lpstr>
      <vt:lpstr>inter-regular</vt:lpstr>
      <vt:lpstr>Times New Roman</vt:lpstr>
      <vt:lpstr>urw-din</vt:lpstr>
      <vt:lpstr>Wingdings</vt:lpstr>
      <vt:lpstr>Wingdings 2</vt:lpstr>
      <vt:lpstr>DividendVTI</vt:lpstr>
      <vt:lpstr>Operating system: cset209</vt:lpstr>
      <vt:lpstr>PowerPoint Presentation</vt:lpstr>
      <vt:lpstr>1. Distributed Operating System</vt:lpstr>
      <vt:lpstr>Distributed Operating System</vt:lpstr>
      <vt:lpstr>2. Network Operating System</vt:lpstr>
      <vt:lpstr>Network Operating System</vt:lpstr>
      <vt:lpstr>Network vs Distributed Operating System</vt:lpstr>
      <vt:lpstr>NOS vs DOS in terms of system design and user experience. </vt:lpstr>
      <vt:lpstr>NOS vs DOS in terms of system design and user experience. </vt:lpstr>
      <vt:lpstr>3. Remote Procedure Call (RPC) Protocol in Distributed System </vt:lpstr>
      <vt:lpstr>Types of Parameter Passing in RPC</vt:lpstr>
      <vt:lpstr>Importance of Parameter Passing in RPC</vt:lpstr>
      <vt:lpstr>PowerPoint Presentation</vt:lpstr>
      <vt:lpstr>How to Make a Remote Procedure Call? </vt:lpstr>
      <vt:lpstr>ISSUES and challenges in rpc</vt:lpstr>
      <vt:lpstr>Features of RPC </vt:lpstr>
      <vt:lpstr>4 Sun RPC and ROLE of XDR</vt:lpstr>
      <vt:lpstr>Thank You        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Computational Thinking with Programming</dc:title>
  <dc:creator>Sridhar Swaminathan</dc:creator>
  <cp:lastModifiedBy>Neha Garg</cp:lastModifiedBy>
  <cp:revision>102</cp:revision>
  <dcterms:created xsi:type="dcterms:W3CDTF">2020-08-12T08:38:42Z</dcterms:created>
  <dcterms:modified xsi:type="dcterms:W3CDTF">2025-05-08T07:19:16Z</dcterms:modified>
</cp:coreProperties>
</file>