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7" r:id="rId1"/>
    <p:sldMasterId id="2147484348" r:id="rId2"/>
    <p:sldMasterId id="2147484362" r:id="rId3"/>
    <p:sldMasterId id="2147484375" r:id="rId4"/>
  </p:sldMasterIdLst>
  <p:notesMasterIdLst>
    <p:notesMasterId r:id="rId35"/>
  </p:notesMasterIdLst>
  <p:handoutMasterIdLst>
    <p:handoutMasterId r:id="rId36"/>
  </p:handoutMasterIdLst>
  <p:sldIdLst>
    <p:sldId id="256" r:id="rId5"/>
    <p:sldId id="1052" r:id="rId6"/>
    <p:sldId id="1051" r:id="rId7"/>
    <p:sldId id="857" r:id="rId8"/>
    <p:sldId id="1053" r:id="rId9"/>
    <p:sldId id="1059" r:id="rId10"/>
    <p:sldId id="1078" r:id="rId11"/>
    <p:sldId id="1079" r:id="rId12"/>
    <p:sldId id="1080" r:id="rId13"/>
    <p:sldId id="1081" r:id="rId14"/>
    <p:sldId id="1054" r:id="rId15"/>
    <p:sldId id="1058" r:id="rId16"/>
    <p:sldId id="1060" r:id="rId17"/>
    <p:sldId id="1061" r:id="rId18"/>
    <p:sldId id="1062" r:id="rId19"/>
    <p:sldId id="1063" r:id="rId20"/>
    <p:sldId id="1064" r:id="rId21"/>
    <p:sldId id="1065" r:id="rId22"/>
    <p:sldId id="1066" r:id="rId23"/>
    <p:sldId id="1067" r:id="rId24"/>
    <p:sldId id="1068" r:id="rId25"/>
    <p:sldId id="1074" r:id="rId26"/>
    <p:sldId id="1075" r:id="rId27"/>
    <p:sldId id="1076" r:id="rId28"/>
    <p:sldId id="1077" r:id="rId29"/>
    <p:sldId id="1212" r:id="rId30"/>
    <p:sldId id="1213" r:id="rId31"/>
    <p:sldId id="1211" r:id="rId32"/>
    <p:sldId id="1048" r:id="rId33"/>
    <p:sldId id="1017" r:id="rId34"/>
  </p:sldIdLst>
  <p:sldSz cx="9144000" cy="6858000" type="screen4x3"/>
  <p:notesSz cx="6772275" cy="99044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24" algn="l" rtl="0" fontAlgn="base">
      <a:spcBef>
        <a:spcPct val="0"/>
      </a:spcBef>
      <a:spcAft>
        <a:spcPct val="0"/>
      </a:spcAft>
      <a:defRPr kern="1200">
        <a:solidFill>
          <a:schemeClr val="tx1"/>
        </a:solidFill>
        <a:latin typeface="Arial" charset="0"/>
        <a:ea typeface="+mn-ea"/>
        <a:cs typeface="Arial" charset="0"/>
      </a:defRPr>
    </a:lvl2pPr>
    <a:lvl3pPr marL="914049" algn="l" rtl="0" fontAlgn="base">
      <a:spcBef>
        <a:spcPct val="0"/>
      </a:spcBef>
      <a:spcAft>
        <a:spcPct val="0"/>
      </a:spcAft>
      <a:defRPr kern="1200">
        <a:solidFill>
          <a:schemeClr val="tx1"/>
        </a:solidFill>
        <a:latin typeface="Arial" charset="0"/>
        <a:ea typeface="+mn-ea"/>
        <a:cs typeface="Arial" charset="0"/>
      </a:defRPr>
    </a:lvl3pPr>
    <a:lvl4pPr marL="1371074" algn="l" rtl="0" fontAlgn="base">
      <a:spcBef>
        <a:spcPct val="0"/>
      </a:spcBef>
      <a:spcAft>
        <a:spcPct val="0"/>
      </a:spcAft>
      <a:defRPr kern="1200">
        <a:solidFill>
          <a:schemeClr val="tx1"/>
        </a:solidFill>
        <a:latin typeface="Arial" charset="0"/>
        <a:ea typeface="+mn-ea"/>
        <a:cs typeface="Arial" charset="0"/>
      </a:defRPr>
    </a:lvl4pPr>
    <a:lvl5pPr marL="1828098" algn="l" rtl="0" fontAlgn="base">
      <a:spcBef>
        <a:spcPct val="0"/>
      </a:spcBef>
      <a:spcAft>
        <a:spcPct val="0"/>
      </a:spcAft>
      <a:defRPr kern="1200">
        <a:solidFill>
          <a:schemeClr val="tx1"/>
        </a:solidFill>
        <a:latin typeface="Arial" charset="0"/>
        <a:ea typeface="+mn-ea"/>
        <a:cs typeface="Arial" charset="0"/>
      </a:defRPr>
    </a:lvl5pPr>
    <a:lvl6pPr marL="2285122" algn="l" defTabSz="914049" rtl="0" eaLnBrk="1" latinLnBrk="0" hangingPunct="1">
      <a:defRPr kern="1200">
        <a:solidFill>
          <a:schemeClr val="tx1"/>
        </a:solidFill>
        <a:latin typeface="Arial" charset="0"/>
        <a:ea typeface="+mn-ea"/>
        <a:cs typeface="Arial" charset="0"/>
      </a:defRPr>
    </a:lvl6pPr>
    <a:lvl7pPr marL="2742147" algn="l" defTabSz="914049" rtl="0" eaLnBrk="1" latinLnBrk="0" hangingPunct="1">
      <a:defRPr kern="1200">
        <a:solidFill>
          <a:schemeClr val="tx1"/>
        </a:solidFill>
        <a:latin typeface="Arial" charset="0"/>
        <a:ea typeface="+mn-ea"/>
        <a:cs typeface="Arial" charset="0"/>
      </a:defRPr>
    </a:lvl7pPr>
    <a:lvl8pPr marL="3199173" algn="l" defTabSz="914049" rtl="0" eaLnBrk="1" latinLnBrk="0" hangingPunct="1">
      <a:defRPr kern="1200">
        <a:solidFill>
          <a:schemeClr val="tx1"/>
        </a:solidFill>
        <a:latin typeface="Arial" charset="0"/>
        <a:ea typeface="+mn-ea"/>
        <a:cs typeface="Arial" charset="0"/>
      </a:defRPr>
    </a:lvl8pPr>
    <a:lvl9pPr marL="3656194" algn="l" defTabSz="914049"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192FF"/>
    <a:srgbClr val="47B0FF"/>
    <a:srgbClr val="CCFFFF"/>
    <a:srgbClr val="0E579A"/>
    <a:srgbClr val="0067B4"/>
    <a:srgbClr val="FF66CC"/>
    <a:srgbClr val="FFFFFF"/>
    <a:srgbClr val="FFFFCC"/>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2F1FC-ED0A-4D4F-A0AD-AAD5FBE3B283}" v="10" dt="2025-05-06T05:59:21.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434" autoAdjust="0"/>
  </p:normalViewPr>
  <p:slideViewPr>
    <p:cSldViewPr>
      <p:cViewPr varScale="1">
        <p:scale>
          <a:sx n="58" d="100"/>
          <a:sy n="58" d="100"/>
        </p:scale>
        <p:origin x="894"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ha Garg" userId="d50b399b-3e11-44b2-bc1e-29292bca7b32" providerId="ADAL" clId="{36E2F1FC-ED0A-4D4F-A0AD-AAD5FBE3B283}"/>
    <pc:docChg chg="undo redo custSel addSld modSld">
      <pc:chgData name="Neha Garg" userId="d50b399b-3e11-44b2-bc1e-29292bca7b32" providerId="ADAL" clId="{36E2F1FC-ED0A-4D4F-A0AD-AAD5FBE3B283}" dt="2025-05-06T06:01:20.506" v="73" actId="14100"/>
      <pc:docMkLst>
        <pc:docMk/>
      </pc:docMkLst>
      <pc:sldChg chg="addSp delSp modSp new mod">
        <pc:chgData name="Neha Garg" userId="d50b399b-3e11-44b2-bc1e-29292bca7b32" providerId="ADAL" clId="{36E2F1FC-ED0A-4D4F-A0AD-AAD5FBE3B283}" dt="2025-05-06T05:58:16.244" v="47" actId="255"/>
        <pc:sldMkLst>
          <pc:docMk/>
          <pc:sldMk cId="2660074559" sldId="1212"/>
        </pc:sldMkLst>
        <pc:spChg chg="mod">
          <ac:chgData name="Neha Garg" userId="d50b399b-3e11-44b2-bc1e-29292bca7b32" providerId="ADAL" clId="{36E2F1FC-ED0A-4D4F-A0AD-AAD5FBE3B283}" dt="2025-05-06T05:57:56.991" v="44" actId="20577"/>
          <ac:spMkLst>
            <pc:docMk/>
            <pc:sldMk cId="2660074559" sldId="1212"/>
            <ac:spMk id="2" creationId="{3304B3F6-4A23-9B11-6B3F-E9BECA29E096}"/>
          </ac:spMkLst>
        </pc:spChg>
        <pc:spChg chg="add mod">
          <ac:chgData name="Neha Garg" userId="d50b399b-3e11-44b2-bc1e-29292bca7b32" providerId="ADAL" clId="{36E2F1FC-ED0A-4D4F-A0AD-AAD5FBE3B283}" dt="2025-05-06T05:55:48.315" v="9" actId="122"/>
          <ac:spMkLst>
            <pc:docMk/>
            <pc:sldMk cId="2660074559" sldId="1212"/>
            <ac:spMk id="4" creationId="{F99CE6D5-7619-BD54-8C44-F542149025F2}"/>
          </ac:spMkLst>
        </pc:spChg>
        <pc:spChg chg="add del mod">
          <ac:chgData name="Neha Garg" userId="d50b399b-3e11-44b2-bc1e-29292bca7b32" providerId="ADAL" clId="{36E2F1FC-ED0A-4D4F-A0AD-AAD5FBE3B283}" dt="2025-05-06T05:58:00.016" v="46"/>
          <ac:spMkLst>
            <pc:docMk/>
            <pc:sldMk cId="2660074559" sldId="1212"/>
            <ac:spMk id="5" creationId="{34D42F36-12F2-F416-0AE0-15B74661E476}"/>
          </ac:spMkLst>
        </pc:spChg>
        <pc:spChg chg="add mod">
          <ac:chgData name="Neha Garg" userId="d50b399b-3e11-44b2-bc1e-29292bca7b32" providerId="ADAL" clId="{36E2F1FC-ED0A-4D4F-A0AD-AAD5FBE3B283}" dt="2025-05-06T05:58:16.244" v="47" actId="255"/>
          <ac:spMkLst>
            <pc:docMk/>
            <pc:sldMk cId="2660074559" sldId="1212"/>
            <ac:spMk id="7" creationId="{ABD7930A-1873-A6BF-C629-059E4493DF0C}"/>
          </ac:spMkLst>
        </pc:spChg>
      </pc:sldChg>
      <pc:sldChg chg="addSp delSp modSp add mod">
        <pc:chgData name="Neha Garg" userId="d50b399b-3e11-44b2-bc1e-29292bca7b32" providerId="ADAL" clId="{36E2F1FC-ED0A-4D4F-A0AD-AAD5FBE3B283}" dt="2025-05-06T06:01:20.506" v="73" actId="14100"/>
        <pc:sldMkLst>
          <pc:docMk/>
          <pc:sldMk cId="561942074" sldId="1213"/>
        </pc:sldMkLst>
        <pc:spChg chg="mod">
          <ac:chgData name="Neha Garg" userId="d50b399b-3e11-44b2-bc1e-29292bca7b32" providerId="ADAL" clId="{36E2F1FC-ED0A-4D4F-A0AD-AAD5FBE3B283}" dt="2025-05-06T05:58:46.173" v="53"/>
          <ac:spMkLst>
            <pc:docMk/>
            <pc:sldMk cId="561942074" sldId="1213"/>
            <ac:spMk id="4" creationId="{F99CE6D5-7619-BD54-8C44-F542149025F2}"/>
          </ac:spMkLst>
        </pc:spChg>
        <pc:spChg chg="add del">
          <ac:chgData name="Neha Garg" userId="d50b399b-3e11-44b2-bc1e-29292bca7b32" providerId="ADAL" clId="{36E2F1FC-ED0A-4D4F-A0AD-AAD5FBE3B283}" dt="2025-05-06T05:59:14.801" v="58" actId="22"/>
          <ac:spMkLst>
            <pc:docMk/>
            <pc:sldMk cId="561942074" sldId="1213"/>
            <ac:spMk id="6" creationId="{D444F683-0748-6085-6A68-51A6CBFA809E}"/>
          </ac:spMkLst>
        </pc:spChg>
        <pc:spChg chg="del">
          <ac:chgData name="Neha Garg" userId="d50b399b-3e11-44b2-bc1e-29292bca7b32" providerId="ADAL" clId="{36E2F1FC-ED0A-4D4F-A0AD-AAD5FBE3B283}" dt="2025-05-06T05:59:06.859" v="54" actId="478"/>
          <ac:spMkLst>
            <pc:docMk/>
            <pc:sldMk cId="561942074" sldId="1213"/>
            <ac:spMk id="7" creationId="{ABD7930A-1873-A6BF-C629-059E4493DF0C}"/>
          </ac:spMkLst>
        </pc:spChg>
        <pc:graphicFrameChg chg="add mod">
          <ac:chgData name="Neha Garg" userId="d50b399b-3e11-44b2-bc1e-29292bca7b32" providerId="ADAL" clId="{36E2F1FC-ED0A-4D4F-A0AD-AAD5FBE3B283}" dt="2025-05-06T05:59:07.656" v="55"/>
          <ac:graphicFrameMkLst>
            <pc:docMk/>
            <pc:sldMk cId="561942074" sldId="1213"/>
            <ac:graphicFrameMk id="3" creationId="{AC9A905D-583D-B7B5-CA58-BE8ED509CD84}"/>
          </ac:graphicFrameMkLst>
        </pc:graphicFrameChg>
        <pc:graphicFrameChg chg="add mod">
          <ac:chgData name="Neha Garg" userId="d50b399b-3e11-44b2-bc1e-29292bca7b32" providerId="ADAL" clId="{36E2F1FC-ED0A-4D4F-A0AD-AAD5FBE3B283}" dt="2025-05-06T05:59:16.733" v="59"/>
          <ac:graphicFrameMkLst>
            <pc:docMk/>
            <pc:sldMk cId="561942074" sldId="1213"/>
            <ac:graphicFrameMk id="8" creationId="{CEA8A828-FE12-4C65-8D1B-31E9F23FE130}"/>
          </ac:graphicFrameMkLst>
        </pc:graphicFrameChg>
        <pc:graphicFrameChg chg="add del mod modGraphic">
          <ac:chgData name="Neha Garg" userId="d50b399b-3e11-44b2-bc1e-29292bca7b32" providerId="ADAL" clId="{36E2F1FC-ED0A-4D4F-A0AD-AAD5FBE3B283}" dt="2025-05-06T05:59:42.983" v="64" actId="478"/>
          <ac:graphicFrameMkLst>
            <pc:docMk/>
            <pc:sldMk cId="561942074" sldId="1213"/>
            <ac:graphicFrameMk id="9" creationId="{86682C45-FB4E-307E-27F1-E43ACA80FD77}"/>
          </ac:graphicFrameMkLst>
        </pc:graphicFrameChg>
        <pc:picChg chg="add mod modCrop">
          <ac:chgData name="Neha Garg" userId="d50b399b-3e11-44b2-bc1e-29292bca7b32" providerId="ADAL" clId="{36E2F1FC-ED0A-4D4F-A0AD-AAD5FBE3B283}" dt="2025-05-06T06:01:20.506" v="73" actId="14100"/>
          <ac:picMkLst>
            <pc:docMk/>
            <pc:sldMk cId="561942074" sldId="1213"/>
            <ac:picMk id="11" creationId="{1E8EEE93-AF74-0674-8032-604F1EAFC3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653" cy="4952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6055" y="0"/>
            <a:ext cx="2934653" cy="495221"/>
          </a:xfrm>
          <a:prstGeom prst="rect">
            <a:avLst/>
          </a:prstGeom>
        </p:spPr>
        <p:txBody>
          <a:bodyPr vert="horz" lIns="91440" tIns="45720" rIns="91440" bIns="45720" rtlCol="0"/>
          <a:lstStyle>
            <a:lvl1pPr algn="r">
              <a:defRPr sz="1200"/>
            </a:lvl1pPr>
          </a:lstStyle>
          <a:p>
            <a:fld id="{E9E01CF8-3D55-4EDD-B42B-6CA039CA7C76}" type="datetimeFigureOut">
              <a:rPr lang="en-US" smtClean="0"/>
              <a:pPr/>
              <a:t>5/6/2025</a:t>
            </a:fld>
            <a:endParaRPr lang="en-US"/>
          </a:p>
        </p:txBody>
      </p:sp>
      <p:sp>
        <p:nvSpPr>
          <p:cNvPr id="4" name="Footer Placeholder 3"/>
          <p:cNvSpPr>
            <a:spLocks noGrp="1"/>
          </p:cNvSpPr>
          <p:nvPr>
            <p:ph type="ftr" sz="quarter" idx="2"/>
          </p:nvPr>
        </p:nvSpPr>
        <p:spPr>
          <a:xfrm>
            <a:off x="0" y="9407473"/>
            <a:ext cx="2934653" cy="4952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6055" y="9407473"/>
            <a:ext cx="2934653" cy="495221"/>
          </a:xfrm>
          <a:prstGeom prst="rect">
            <a:avLst/>
          </a:prstGeom>
        </p:spPr>
        <p:txBody>
          <a:bodyPr vert="horz" lIns="91440" tIns="45720" rIns="91440" bIns="45720" rtlCol="0" anchor="b"/>
          <a:lstStyle>
            <a:lvl1pPr algn="r">
              <a:defRPr sz="1200"/>
            </a:lvl1pPr>
          </a:lstStyle>
          <a:p>
            <a:fld id="{7FBB5825-E914-4CF1-9EA8-5EB3B438B50F}" type="slidenum">
              <a:rPr lang="en-US" smtClean="0"/>
              <a:pPr/>
              <a:t>‹#›</a:t>
            </a:fld>
            <a:endParaRPr lang="en-US"/>
          </a:p>
        </p:txBody>
      </p:sp>
    </p:spTree>
    <p:extLst>
      <p:ext uri="{BB962C8B-B14F-4D97-AF65-F5344CB8AC3E}">
        <p14:creationId xmlns:p14="http://schemas.microsoft.com/office/powerpoint/2010/main" val="2931909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653" cy="49522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36055" y="0"/>
            <a:ext cx="2934653" cy="49522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E5DABF-ECB5-479C-BD07-181DCA2FAF55}" type="datetimeFigureOut">
              <a:rPr lang="en-US"/>
              <a:pPr>
                <a:defRPr/>
              </a:pPr>
              <a:t>5/6/2025</a:t>
            </a:fld>
            <a:endParaRPr lang="en-US"/>
          </a:p>
        </p:txBody>
      </p:sp>
      <p:sp>
        <p:nvSpPr>
          <p:cNvPr id="4" name="Slide Image Placeholder 3"/>
          <p:cNvSpPr>
            <a:spLocks noGrp="1" noRot="1" noChangeAspect="1"/>
          </p:cNvSpPr>
          <p:nvPr>
            <p:ph type="sldImg" idx="2"/>
          </p:nvPr>
        </p:nvSpPr>
        <p:spPr>
          <a:xfrm>
            <a:off x="909638"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7228" y="4704596"/>
            <a:ext cx="5417820" cy="445698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07473"/>
            <a:ext cx="2934653" cy="49522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36055" y="9407473"/>
            <a:ext cx="2934653" cy="49522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2249CE9-6A42-4C78-9D1B-6BF65E49CAC3}" type="slidenum">
              <a:rPr lang="en-US"/>
              <a:pPr>
                <a:defRPr/>
              </a:pPr>
              <a:t>‹#›</a:t>
            </a:fld>
            <a:endParaRPr lang="en-US"/>
          </a:p>
        </p:txBody>
      </p:sp>
    </p:spTree>
    <p:extLst>
      <p:ext uri="{BB962C8B-B14F-4D97-AF65-F5344CB8AC3E}">
        <p14:creationId xmlns:p14="http://schemas.microsoft.com/office/powerpoint/2010/main" val="189119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24" algn="l" rtl="0" eaLnBrk="0" fontAlgn="base" hangingPunct="0">
      <a:spcBef>
        <a:spcPct val="30000"/>
      </a:spcBef>
      <a:spcAft>
        <a:spcPct val="0"/>
      </a:spcAft>
      <a:defRPr sz="1200" kern="1200">
        <a:solidFill>
          <a:schemeClr val="tx1"/>
        </a:solidFill>
        <a:latin typeface="+mn-lt"/>
        <a:ea typeface="+mn-ea"/>
        <a:cs typeface="+mn-cs"/>
      </a:defRPr>
    </a:lvl2pPr>
    <a:lvl3pPr marL="914049" algn="l" rtl="0" eaLnBrk="0" fontAlgn="base" hangingPunct="0">
      <a:spcBef>
        <a:spcPct val="30000"/>
      </a:spcBef>
      <a:spcAft>
        <a:spcPct val="0"/>
      </a:spcAft>
      <a:defRPr sz="1200" kern="1200">
        <a:solidFill>
          <a:schemeClr val="tx1"/>
        </a:solidFill>
        <a:latin typeface="+mn-lt"/>
        <a:ea typeface="+mn-ea"/>
        <a:cs typeface="+mn-cs"/>
      </a:defRPr>
    </a:lvl3pPr>
    <a:lvl4pPr marL="1371074" algn="l" rtl="0" eaLnBrk="0" fontAlgn="base" hangingPunct="0">
      <a:spcBef>
        <a:spcPct val="30000"/>
      </a:spcBef>
      <a:spcAft>
        <a:spcPct val="0"/>
      </a:spcAft>
      <a:defRPr sz="1200" kern="1200">
        <a:solidFill>
          <a:schemeClr val="tx1"/>
        </a:solidFill>
        <a:latin typeface="+mn-lt"/>
        <a:ea typeface="+mn-ea"/>
        <a:cs typeface="+mn-cs"/>
      </a:defRPr>
    </a:lvl4pPr>
    <a:lvl5pPr marL="1828098" algn="l" rtl="0" eaLnBrk="0" fontAlgn="base" hangingPunct="0">
      <a:spcBef>
        <a:spcPct val="30000"/>
      </a:spcBef>
      <a:spcAft>
        <a:spcPct val="0"/>
      </a:spcAft>
      <a:defRPr sz="1200" kern="1200">
        <a:solidFill>
          <a:schemeClr val="tx1"/>
        </a:solidFill>
        <a:latin typeface="+mn-lt"/>
        <a:ea typeface="+mn-ea"/>
        <a:cs typeface="+mn-cs"/>
      </a:defRPr>
    </a:lvl5pPr>
    <a:lvl6pPr marL="2285122" algn="l" defTabSz="914049" rtl="0" eaLnBrk="1" latinLnBrk="0" hangingPunct="1">
      <a:defRPr sz="1200" kern="1200">
        <a:solidFill>
          <a:schemeClr val="tx1"/>
        </a:solidFill>
        <a:latin typeface="+mn-lt"/>
        <a:ea typeface="+mn-ea"/>
        <a:cs typeface="+mn-cs"/>
      </a:defRPr>
    </a:lvl6pPr>
    <a:lvl7pPr marL="2742147" algn="l" defTabSz="914049" rtl="0" eaLnBrk="1" latinLnBrk="0" hangingPunct="1">
      <a:defRPr sz="1200" kern="1200">
        <a:solidFill>
          <a:schemeClr val="tx1"/>
        </a:solidFill>
        <a:latin typeface="+mn-lt"/>
        <a:ea typeface="+mn-ea"/>
        <a:cs typeface="+mn-cs"/>
      </a:defRPr>
    </a:lvl7pPr>
    <a:lvl8pPr marL="3199173" algn="l" defTabSz="914049" rtl="0" eaLnBrk="1" latinLnBrk="0" hangingPunct="1">
      <a:defRPr sz="1200" kern="1200">
        <a:solidFill>
          <a:schemeClr val="tx1"/>
        </a:solidFill>
        <a:latin typeface="+mn-lt"/>
        <a:ea typeface="+mn-ea"/>
        <a:cs typeface="+mn-cs"/>
      </a:defRPr>
    </a:lvl8pPr>
    <a:lvl9pPr marL="3656194" algn="l" defTabSz="9140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puter.howstuffworks.com/web-server.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omputer.howstuffworks.com/operating-system.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mputer.howstuffworks.com/web-server.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omputer.howstuffworks.com/operating-system.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etworksandservers.blogspot.com/2011/11/server-virtualization-explained.html#Guests and Host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networksandservers.blogspot.com/2011/11/server-virtualization-explained.html#Problems in x86 Virtualization" TargetMode="External"/><Relationship Id="rId5" Type="http://schemas.openxmlformats.org/officeDocument/2006/relationships/hyperlink" Target="http://networksandservers.blogspot.com/2011/11/server-virtualization-explained.html#CPU Protection Levels" TargetMode="External"/><Relationship Id="rId4" Type="http://schemas.openxmlformats.org/officeDocument/2006/relationships/hyperlink" Target="http://networksandservers.blogspot.com/2011/11/server-virtualization-explained.html#VM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rymebuddy.com/2016/05/install-vmware-esxi-5-1-server-type-1-hyperviso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05DA54-CCD2-40AE-885E-E393878B3300}"/>
              </a:ext>
            </a:extLst>
          </p:cNvPr>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a:t>Server virtualization conserves space through </a:t>
            </a:r>
            <a:r>
              <a:rPr lang="en-US" b="1" dirty="0"/>
              <a:t>consolidation</a:t>
            </a:r>
            <a:r>
              <a:rPr lang="en-US" dirty="0"/>
              <a:t>. It's common practice to dedicate each server to a single application. If several applications only use a small amount of processing power, the network administrator can consolidate several machines into one </a:t>
            </a:r>
            <a:r>
              <a:rPr lang="en-US" dirty="0">
                <a:hlinkClick r:id="rId3"/>
              </a:rPr>
              <a:t>server</a:t>
            </a:r>
            <a:r>
              <a:rPr lang="en-US" dirty="0"/>
              <a:t> running multiple virtual environments. For companies that have hundreds or thousands of servers, the need for physical space can decrease significantly.</a:t>
            </a:r>
          </a:p>
          <a:p>
            <a:pPr eaLnBrk="1" fontAlgn="auto" hangingPunct="1">
              <a:spcBef>
                <a:spcPts val="0"/>
              </a:spcBef>
              <a:spcAft>
                <a:spcPts val="0"/>
              </a:spcAft>
              <a:defRPr/>
            </a:pPr>
            <a:r>
              <a:rPr lang="en-US" dirty="0"/>
              <a:t>Server virtualization provides a way for companies to practice </a:t>
            </a:r>
            <a:r>
              <a:rPr lang="en-US" b="1" dirty="0"/>
              <a:t>redundancy</a:t>
            </a:r>
            <a:r>
              <a:rPr lang="en-US" dirty="0"/>
              <a:t> without purchasing additional hardware. Redundancy refers to running the same application on multiple servers. It's a safety measure -- if a server fails for any reason, another server running the same application can take its place. This minimizes any interruption in service. It wouldn't make sense to build two virtual servers performing the same application on the same physical server. If the physical server were to crash, both virtual servers would also fail. In most cases, network administrators will create redundant virtual servers on different physical machines.</a:t>
            </a:r>
          </a:p>
          <a:p>
            <a:pPr eaLnBrk="1" fontAlgn="auto" hangingPunct="1">
              <a:spcBef>
                <a:spcPts val="0"/>
              </a:spcBef>
              <a:spcAft>
                <a:spcPts val="0"/>
              </a:spcAft>
              <a:defRPr/>
            </a:pPr>
            <a:r>
              <a:rPr lang="en-US" dirty="0"/>
              <a:t>Virtual servers offer programmers isolated, independent systems in which they can test new applications or </a:t>
            </a:r>
            <a:r>
              <a:rPr lang="en-US" dirty="0">
                <a:hlinkClick r:id="rId4"/>
              </a:rPr>
              <a:t>operating systems</a:t>
            </a:r>
            <a:r>
              <a:rPr lang="en-US" dirty="0"/>
              <a:t>. Rather than buying a dedicated physical machine, the network administrator can create a virtual server on an existing machine. Because each virtual server is independent in relation to all the other servers, programmers can run software without worrying about affecting other applications.</a:t>
            </a:r>
          </a:p>
          <a:p>
            <a:pPr eaLnBrk="1" fontAlgn="auto" hangingPunct="1">
              <a:spcBef>
                <a:spcPts val="0"/>
              </a:spcBef>
              <a:spcAft>
                <a:spcPts val="0"/>
              </a:spcAft>
              <a:defRPr/>
            </a:pPr>
            <a:r>
              <a:rPr lang="en-US" dirty="0"/>
              <a:t>Server hardware will eventually become obsolete, and switching from one system to another can be difficult. In order to continue offering the services provided by these outdated systems -- sometimes called </a:t>
            </a:r>
            <a:r>
              <a:rPr lang="en-US" b="1" dirty="0"/>
              <a:t>legacy systems</a:t>
            </a:r>
            <a:r>
              <a:rPr lang="en-US" dirty="0"/>
              <a:t> -- a network administrator could create a virtual version of the hardware on modern servers. From an application perspective, nothing has changed. The programs perform as if they were still running on the old hardware. This can give the company time to transition to new processes without worrying about hardware failures, particularly if the company that produced the legacy hardware no longer exists and can't fix broken equipment.</a:t>
            </a:r>
          </a:p>
          <a:p>
            <a:pPr eaLnBrk="1" fontAlgn="auto" hangingPunct="1">
              <a:spcBef>
                <a:spcPts val="0"/>
              </a:spcBef>
              <a:spcAft>
                <a:spcPts val="0"/>
              </a:spcAft>
              <a:defRPr/>
            </a:pPr>
            <a:r>
              <a:rPr lang="en-US" dirty="0"/>
              <a:t>An emerging trend in server virtualization is called </a:t>
            </a:r>
            <a:r>
              <a:rPr lang="en-US" b="1" dirty="0"/>
              <a:t>migration</a:t>
            </a:r>
            <a:r>
              <a:rPr lang="en-US" dirty="0"/>
              <a:t>. Migration refers to moving a server environment from one place to another. With the right hardware and software, it's possible to move a virtual server from one physical machine in a network to another. Originally, this was possible only if both physical machines ran on the same hardware, operating system and processor. It's possible now to migrate virtual servers from one physical machine to another even if both machines have different processors, but only if the processors come from the same manufacturer.</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EBB792-9C43-4B30-B449-639A57265F36}"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88673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a:t>Type 2 desktop hypervisors are typically used by IT in test and development, rather than for business-wide virtual desktop deployments, Burton Group analyst Chris Wolf says.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B8870C-E2E8-4F4D-A0BE-C16B15B0F7B5}"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417166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05DA54-CCD2-40AE-885E-E393878B3300}"/>
              </a:ext>
            </a:extLst>
          </p:cNvPr>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a:t>Server virtualization conserves space through </a:t>
            </a:r>
            <a:r>
              <a:rPr lang="en-US" b="1" dirty="0"/>
              <a:t>consolidation</a:t>
            </a:r>
            <a:r>
              <a:rPr lang="en-US" dirty="0"/>
              <a:t>. It's common practice to dedicate each server to a single application. If several applications only use a small amount of processing power, the network administrator can consolidate several machines into one </a:t>
            </a:r>
            <a:r>
              <a:rPr lang="en-US" dirty="0">
                <a:hlinkClick r:id="rId3"/>
              </a:rPr>
              <a:t>server</a:t>
            </a:r>
            <a:r>
              <a:rPr lang="en-US" dirty="0"/>
              <a:t> running multiple virtual environments. For companies that have hundreds or thousands of servers, the need for physical space can decrease significantly.</a:t>
            </a:r>
          </a:p>
          <a:p>
            <a:pPr eaLnBrk="1" fontAlgn="auto" hangingPunct="1">
              <a:spcBef>
                <a:spcPts val="0"/>
              </a:spcBef>
              <a:spcAft>
                <a:spcPts val="0"/>
              </a:spcAft>
              <a:defRPr/>
            </a:pPr>
            <a:r>
              <a:rPr lang="en-US" dirty="0"/>
              <a:t>Server virtualization provides a way for companies to practice </a:t>
            </a:r>
            <a:r>
              <a:rPr lang="en-US" b="1" dirty="0"/>
              <a:t>redundancy</a:t>
            </a:r>
            <a:r>
              <a:rPr lang="en-US" dirty="0"/>
              <a:t> without purchasing additional hardware. Redundancy refers to running the same application on multiple servers. It's a safety measure -- if a server fails for any reason, another server running the same application can take its place. This minimizes any interruption in service. It wouldn't make sense to build two virtual servers performing the same application on the same physical server. If the physical server were to crash, both virtual servers would also fail. In most cases, network administrators will create redundant virtual servers on different physical machines.</a:t>
            </a:r>
          </a:p>
          <a:p>
            <a:pPr eaLnBrk="1" fontAlgn="auto" hangingPunct="1">
              <a:spcBef>
                <a:spcPts val="0"/>
              </a:spcBef>
              <a:spcAft>
                <a:spcPts val="0"/>
              </a:spcAft>
              <a:defRPr/>
            </a:pPr>
            <a:r>
              <a:rPr lang="en-US" dirty="0"/>
              <a:t>Virtual servers offer programmers isolated, independent systems in which they can test new applications or </a:t>
            </a:r>
            <a:r>
              <a:rPr lang="en-US" dirty="0">
                <a:hlinkClick r:id="rId4"/>
              </a:rPr>
              <a:t>operating systems</a:t>
            </a:r>
            <a:r>
              <a:rPr lang="en-US" dirty="0"/>
              <a:t>. Rather than buying a dedicated physical machine, the network administrator can create a virtual server on an existing machine. Because each virtual server is independent in relation to all the other servers, programmers can run software without worrying about affecting other applications.</a:t>
            </a:r>
          </a:p>
          <a:p>
            <a:pPr eaLnBrk="1" fontAlgn="auto" hangingPunct="1">
              <a:spcBef>
                <a:spcPts val="0"/>
              </a:spcBef>
              <a:spcAft>
                <a:spcPts val="0"/>
              </a:spcAft>
              <a:defRPr/>
            </a:pPr>
            <a:r>
              <a:rPr lang="en-US" dirty="0"/>
              <a:t>Server hardware will eventually become obsolete, and switching from one system to another can be difficult. In order to continue offering the services provided by these outdated systems -- sometimes called </a:t>
            </a:r>
            <a:r>
              <a:rPr lang="en-US" b="1" dirty="0"/>
              <a:t>legacy systems</a:t>
            </a:r>
            <a:r>
              <a:rPr lang="en-US" dirty="0"/>
              <a:t> -- a network administrator could create a virtual version of the hardware on modern servers. From an application perspective, nothing has changed. The programs perform as if they were still running on the old hardware. This can give the company time to transition to new processes without worrying about hardware failures, particularly if the company that produced the legacy hardware no longer exists and can't fix broken equipment.</a:t>
            </a:r>
          </a:p>
          <a:p>
            <a:pPr eaLnBrk="1" fontAlgn="auto" hangingPunct="1">
              <a:spcBef>
                <a:spcPts val="0"/>
              </a:spcBef>
              <a:spcAft>
                <a:spcPts val="0"/>
              </a:spcAft>
              <a:defRPr/>
            </a:pPr>
            <a:r>
              <a:rPr lang="en-US" dirty="0"/>
              <a:t>An emerging trend in server virtualization is called </a:t>
            </a:r>
            <a:r>
              <a:rPr lang="en-US" b="1" dirty="0"/>
              <a:t>migration</a:t>
            </a:r>
            <a:r>
              <a:rPr lang="en-US" dirty="0"/>
              <a:t>. Migration refers to moving a server environment from one place to another. With the right hardware and software, it's possible to move a virtual server from one physical machine in a network to another. Originally, this was possible only if both physical machines ran on the same hardware, operating system and processor. It's possible now to migrate virtual servers from one physical machine to another even if both machines have different processors, but only if the processors come from the same manufacturer.</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EBB792-9C43-4B30-B449-639A57265F36}"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7757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249CE9-6A42-4C78-9D1B-6BF65E49CAC3}" type="slidenum">
              <a:rPr lang="en-US" smtClean="0"/>
              <a:pPr>
                <a:defRPr/>
              </a:pPr>
              <a:t>8</a:t>
            </a:fld>
            <a:endParaRPr lang="en-US"/>
          </a:p>
        </p:txBody>
      </p:sp>
    </p:spTree>
    <p:extLst>
      <p:ext uri="{BB962C8B-B14F-4D97-AF65-F5344CB8AC3E}">
        <p14:creationId xmlns:p14="http://schemas.microsoft.com/office/powerpoint/2010/main" val="352854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249CE9-6A42-4C78-9D1B-6BF65E49CAC3}" type="slidenum">
              <a:rPr lang="en-US" smtClean="0"/>
              <a:pPr>
                <a:defRPr/>
              </a:pPr>
              <a:t>9</a:t>
            </a:fld>
            <a:endParaRPr lang="en-US"/>
          </a:p>
        </p:txBody>
      </p:sp>
    </p:spTree>
    <p:extLst>
      <p:ext uri="{BB962C8B-B14F-4D97-AF65-F5344CB8AC3E}">
        <p14:creationId xmlns:p14="http://schemas.microsoft.com/office/powerpoint/2010/main" val="151372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249CE9-6A42-4C78-9D1B-6BF65E49CAC3}" type="slidenum">
              <a:rPr lang="en-US" smtClean="0"/>
              <a:pPr>
                <a:defRPr/>
              </a:pPr>
              <a:t>10</a:t>
            </a:fld>
            <a:endParaRPr lang="en-US"/>
          </a:p>
        </p:txBody>
      </p:sp>
    </p:spTree>
    <p:extLst>
      <p:ext uri="{BB962C8B-B14F-4D97-AF65-F5344CB8AC3E}">
        <p14:creationId xmlns:p14="http://schemas.microsoft.com/office/powerpoint/2010/main" val="340967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891F28-8FFB-4107-9907-988C7F032783}" type="slidenum">
              <a:rPr lang="zh-CN" altLang="en-US">
                <a:latin typeface="Calibri" panose="020F0502020204030204" pitchFamily="34" charset="0"/>
              </a:rPr>
              <a:pPr/>
              <a:t>12</a:t>
            </a:fld>
            <a:endParaRPr lang="en-US" altLang="zh-CN">
              <a:latin typeface="Calibri" panose="020F0502020204030204" pitchFamily="34" charset="0"/>
            </a:endParaRPr>
          </a:p>
        </p:txBody>
      </p:sp>
    </p:spTree>
    <p:extLst>
      <p:ext uri="{BB962C8B-B14F-4D97-AF65-F5344CB8AC3E}">
        <p14:creationId xmlns:p14="http://schemas.microsoft.com/office/powerpoint/2010/main" val="266135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CF7303-F1B6-4AC6-8EB4-5AE3B6575675}"/>
              </a:ext>
            </a:extLst>
          </p:cNvPr>
          <p:cNvSpPr>
            <a:spLocks noGrp="1"/>
          </p:cNvSpPr>
          <p:nvPr>
            <p:ph type="body" idx="1"/>
          </p:nvPr>
        </p:nvSpPr>
        <p:spPr/>
        <p:txBody>
          <a:bodyPr>
            <a:normAutofit fontScale="85000" lnSpcReduction="20000"/>
          </a:bodyPr>
          <a:lstStyle/>
          <a:p>
            <a:pPr>
              <a:defRPr/>
            </a:pPr>
            <a:r>
              <a:rPr lang="en-IN" dirty="0"/>
              <a:t>A hardware emulator presents a simulated hardware interface to </a:t>
            </a:r>
            <a:r>
              <a:rPr lang="en-IN" dirty="0">
                <a:hlinkClick r:id="rId3"/>
              </a:rPr>
              <a:t>guest</a:t>
            </a:r>
            <a:r>
              <a:rPr lang="en-IN" dirty="0"/>
              <a:t> operating systems. In hardware emulation, the virtualization software (usually referred to as a hypervisor) actually creates an artificial hardware device with everything it needs to run an operating system and presents an emulated hardware environment that guest operating systems operate upon. This emulated hardware environment is typically referred to as a Virtual Machine Monitor or </a:t>
            </a:r>
            <a:r>
              <a:rPr lang="en-IN" dirty="0">
                <a:hlinkClick r:id="rId4"/>
              </a:rPr>
              <a:t>VMM</a:t>
            </a:r>
            <a:r>
              <a:rPr lang="en-IN" dirty="0"/>
              <a:t>.</a:t>
            </a:r>
            <a:br>
              <a:rPr lang="en-IN" dirty="0"/>
            </a:br>
            <a:br>
              <a:rPr lang="en-IN" dirty="0"/>
            </a:br>
            <a:r>
              <a:rPr lang="en-IN" dirty="0"/>
              <a:t>Hardware emulation supports actual guest operating systems; the applications running in each guest operating system are running in truly isolated operating environments. This way, we can have multiple servers running on a single box, each completely independent of the other. The VMM provides the guest OS with a complete emulation of the underlying hardware and for this reason, this kind of virtualization is also referred to as </a:t>
            </a:r>
            <a:r>
              <a:rPr lang="en-IN" b="1" u="sng" dirty="0"/>
              <a:t>Full Virtualization</a:t>
            </a:r>
            <a:r>
              <a:rPr lang="en-IN" dirty="0"/>
              <a:t>.</a:t>
            </a:r>
            <a:br>
              <a:rPr lang="en-IN" dirty="0"/>
            </a:br>
            <a:br>
              <a:rPr lang="en-IN" dirty="0"/>
            </a:br>
            <a:r>
              <a:rPr lang="en-IN" dirty="0"/>
              <a:t>Thus, full virtualization provides a complete simulation of the underlying hardware and is a technique used to provide support for unmodified guest operating systems. This means that all software, operating systems and applications, which can run natively on the hardware can also be run in the virtual machine. </a:t>
            </a:r>
            <a:br>
              <a:rPr lang="en-IN" dirty="0"/>
            </a:br>
            <a:br>
              <a:rPr lang="en-IN" dirty="0"/>
            </a:br>
            <a:r>
              <a:rPr lang="en-IN" dirty="0"/>
              <a:t>The term </a:t>
            </a:r>
            <a:r>
              <a:rPr lang="en-IN" i="1" u="sng" dirty="0"/>
              <a:t>unmodified</a:t>
            </a:r>
            <a:r>
              <a:rPr lang="en-IN" dirty="0"/>
              <a:t> refers to operating system kernels which have not been altered to run on a hypervisor and therefore still execute privileged operations as though running in </a:t>
            </a:r>
            <a:r>
              <a:rPr lang="en-IN" dirty="0">
                <a:hlinkClick r:id="rId5"/>
              </a:rPr>
              <a:t>ring 0</a:t>
            </a:r>
            <a:r>
              <a:rPr lang="en-IN" dirty="0"/>
              <a:t> of the CPU. Full virtualization uses the hypervisor to coordinate the CPU of the server and the host machine's system resources in order to manage the running of guest operating systems without any modification. In this scenario, the hypervisor provides CPU emulation to handle and modify privileged and protected CPU operations made by unmodified guest operating system kernels. </a:t>
            </a:r>
            <a:br>
              <a:rPr lang="en-IN" dirty="0"/>
            </a:br>
            <a:br>
              <a:rPr lang="en-IN" dirty="0"/>
            </a:br>
            <a:r>
              <a:rPr lang="en-IN" dirty="0"/>
              <a:t>The guest operating system makes system calls to the emulated hardware. These calls, which would actually interact with underlying hardware, are </a:t>
            </a:r>
            <a:r>
              <a:rPr lang="en-IN" dirty="0">
                <a:hlinkClick r:id="rId6"/>
              </a:rPr>
              <a:t>intercepted</a:t>
            </a:r>
            <a:r>
              <a:rPr lang="en-IN" dirty="0"/>
              <a:t> by the virtualization hypervisor which maps them onto the real underlying hardware. The hypervisor provides complete independence and autonomy of each virtual server to other virtual servers running on the same physical machine. Each guest server has its own operating system and it may even happen that one guest server is running Linux and the other is running Windows. </a:t>
            </a:r>
            <a:br>
              <a:rPr lang="en-IN" dirty="0"/>
            </a:br>
            <a:br>
              <a:rPr lang="en-IN" dirty="0"/>
            </a:br>
            <a:r>
              <a:rPr lang="en-IN" dirty="0"/>
              <a:t>The hypervisor also monitors and controls the physical server resources, allocating what is needed to each operating system and making sure that the guest operating systems (the virtual machines) cannot disrupt each other. With full virtualization, the guest OS is not aware it is being virtualized and thus requires no modification.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4E7E09-144F-4B7D-882A-DAE647193634}"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84006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2EBB69-1DDF-44D6-9CD6-F172EC1C2547}" type="slidenum">
              <a:rPr lang="zh-CN" altLang="en-US">
                <a:latin typeface="Calibri" panose="020F0502020204030204" pitchFamily="34" charset="0"/>
              </a:rPr>
              <a:pPr/>
              <a:t>21</a:t>
            </a:fld>
            <a:endParaRPr lang="en-US" altLang="zh-CN">
              <a:latin typeface="Calibri" panose="020F0502020204030204" pitchFamily="34" charset="0"/>
            </a:endParaRPr>
          </a:p>
        </p:txBody>
      </p:sp>
    </p:spTree>
    <p:extLst>
      <p:ext uri="{BB962C8B-B14F-4D97-AF65-F5344CB8AC3E}">
        <p14:creationId xmlns:p14="http://schemas.microsoft.com/office/powerpoint/2010/main" val="382648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a:t>Study </a:t>
            </a:r>
            <a:r>
              <a:rPr lang="en-IN" altLang="en-US" b="1">
                <a:hlinkClick r:id="rId3" tooltip="Permalink to How to Install VMWare ESXi 5.1 on Server – Type-1 Hypervisor"/>
              </a:rPr>
              <a:t>How to Install VMWare ESXi 5.1 on Server – Type-1 Hypervisor</a:t>
            </a:r>
            <a:endParaRPr lang="en-IN" altLang="en-US" b="1"/>
          </a:p>
          <a:p>
            <a:endParaRPr lang="en-IN"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476C7D-128F-42ED-96BC-824D922948EF}"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72663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6158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C97C037-5BBC-4903-A603-DAA05C05EADC}" type="datetime1">
              <a:rPr lang="en-US" smtClean="0"/>
              <a:pPr/>
              <a:t>5/6/2025</a:t>
            </a:fld>
            <a:endParaRPr lang="en-US"/>
          </a:p>
        </p:txBody>
      </p:sp>
      <p:sp>
        <p:nvSpPr>
          <p:cNvPr id="6" name="Holder 6"/>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
          <p:cNvSpPr>
            <a:spLocks noGrp="1" noChangeArrowheads="1"/>
          </p:cNvSpPr>
          <p:nvPr>
            <p:ph type="sldNum" sz="quarter" idx="10"/>
          </p:nvPr>
        </p:nvSpPr>
        <p:spPr/>
        <p:txBody>
          <a:bodyPr/>
          <a:lstStyle>
            <a:lvl1pPr>
              <a:defRPr/>
            </a:lvl1pPr>
          </a:lstStyle>
          <a:p>
            <a:pPr>
              <a:defRPr/>
            </a:pPr>
            <a:fld id="{CCC09B1E-8194-4725-B382-C79E8E0B79F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4212403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5"/>
          <p:cNvSpPr>
            <a:spLocks noGrp="1" noChangeArrowheads="1"/>
          </p:cNvSpPr>
          <p:nvPr>
            <p:ph type="sldNum" sz="quarter" idx="10"/>
          </p:nvPr>
        </p:nvSpPr>
        <p:spPr/>
        <p:txBody>
          <a:bodyPr/>
          <a:lstStyle>
            <a:lvl1pPr>
              <a:defRPr/>
            </a:lvl1pPr>
          </a:lstStyle>
          <a:p>
            <a:pPr>
              <a:defRPr/>
            </a:pPr>
            <a:fld id="{B57A8311-4F3B-4ABF-827C-09C08E6A974E}"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9646357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C9711DB9-19BF-413A-B68E-EBE61EB03E6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6518920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E6006849-37D1-4FAF-9A0F-6E4D3E83FFAF}"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7576514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BC81506D-A042-4F56-8797-72F9B22C3D2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9089534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FC30CE18-4013-4D4C-88E2-1816D90DC71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9876227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325" y="177800"/>
            <a:ext cx="2025650" cy="59547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177800"/>
            <a:ext cx="5927725" cy="5954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084F5140-F701-4D79-82E4-EE4B8220E54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7778701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177800"/>
            <a:ext cx="7724775" cy="990600"/>
          </a:xfrm>
        </p:spPr>
        <p:txBody>
          <a:bodyPr/>
          <a:lstStyle/>
          <a:p>
            <a:r>
              <a:rPr lang="en-US"/>
              <a:t>Click to edit Master title style</a:t>
            </a:r>
            <a:endParaRPr lang="en-AU"/>
          </a:p>
        </p:txBody>
      </p:sp>
      <p:sp>
        <p:nvSpPr>
          <p:cNvPr id="3" name="Table Placeholder 2"/>
          <p:cNvSpPr>
            <a:spLocks noGrp="1"/>
          </p:cNvSpPr>
          <p:nvPr>
            <p:ph type="tbl" idx="1"/>
          </p:nvPr>
        </p:nvSpPr>
        <p:spPr>
          <a:xfrm>
            <a:off x="838200" y="1676400"/>
            <a:ext cx="8077200" cy="4456113"/>
          </a:xfrm>
        </p:spPr>
        <p:txBody>
          <a:bodyPr/>
          <a:lstStyle/>
          <a:p>
            <a:pPr lvl="0"/>
            <a:endParaRPr lang="en-AU" noProof="0"/>
          </a:p>
        </p:txBody>
      </p:sp>
      <p:sp>
        <p:nvSpPr>
          <p:cNvPr id="4" name="Rectangle 5"/>
          <p:cNvSpPr>
            <a:spLocks noGrp="1" noChangeArrowheads="1"/>
          </p:cNvSpPr>
          <p:nvPr>
            <p:ph type="sldNum" sz="quarter" idx="10"/>
          </p:nvPr>
        </p:nvSpPr>
        <p:spPr/>
        <p:txBody>
          <a:bodyPr/>
          <a:lstStyle>
            <a:lvl1pPr>
              <a:defRPr/>
            </a:lvl1pPr>
          </a:lstStyle>
          <a:p>
            <a:pPr>
              <a:defRPr/>
            </a:pPr>
            <a:fld id="{866A21AB-B051-41D9-8A42-B52A5BC8FAE3}"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2656807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77800"/>
            <a:ext cx="7724775" cy="990600"/>
          </a:xfrm>
        </p:spPr>
        <p:txBody>
          <a:bodyPr/>
          <a:lstStyle/>
          <a:p>
            <a:r>
              <a:rPr lang="en-US"/>
              <a:t>Click to edit Master title style</a:t>
            </a:r>
            <a:endParaRPr lang="en-AU"/>
          </a:p>
        </p:txBody>
      </p:sp>
      <p:sp>
        <p:nvSpPr>
          <p:cNvPr id="3" name="Content Placeholder 2"/>
          <p:cNvSpPr>
            <a:spLocks noGrp="1"/>
          </p:cNvSpPr>
          <p:nvPr>
            <p:ph sz="half" idx="1"/>
          </p:nvPr>
        </p:nvSpPr>
        <p:spPr>
          <a:xfrm>
            <a:off x="838200" y="1676400"/>
            <a:ext cx="39624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953000" y="1676400"/>
            <a:ext cx="39624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953000" y="3979863"/>
            <a:ext cx="39624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5"/>
          <p:cNvSpPr>
            <a:spLocks noGrp="1" noChangeArrowheads="1"/>
          </p:cNvSpPr>
          <p:nvPr>
            <p:ph type="sldNum" sz="quarter" idx="10"/>
          </p:nvPr>
        </p:nvSpPr>
        <p:spPr/>
        <p:txBody>
          <a:bodyPr/>
          <a:lstStyle>
            <a:lvl1pPr>
              <a:defRPr/>
            </a:lvl1pPr>
          </a:lstStyle>
          <a:p>
            <a:pPr>
              <a:defRPr/>
            </a:pPr>
            <a:fld id="{A688BE94-91B0-4156-AAAE-5AC5AADA3B7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919790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solidFill>
                  <a:srgbClr val="696464"/>
                </a:solidFill>
              </a:rPr>
              <a:pPr/>
              <a:t>5/6/2025</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1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7566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4957" y="116044"/>
            <a:ext cx="8334087" cy="323165"/>
          </a:xfrm>
        </p:spPr>
        <p:txBody>
          <a:bodyPr lIns="0" tIns="0" rIns="0" bIns="0"/>
          <a:lstStyle>
            <a:lvl1pPr>
              <a:defRPr sz="2100" b="0"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58E688A-82C1-4491-8AC4-007AB17289A5}" type="datetime1">
              <a:rPr lang="en-US" smtClean="0"/>
              <a:pPr/>
              <a:t>5/6/2025</a:t>
            </a:fld>
            <a:endParaRPr lang="en-US"/>
          </a:p>
        </p:txBody>
      </p:sp>
      <p:sp>
        <p:nvSpPr>
          <p:cNvPr id="6" name="Holder 6"/>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solidFill>
                  <a:srgbClr val="696464"/>
                </a:solidFill>
              </a:rPr>
              <a:pPr/>
              <a:t>5/6/2025</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1724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p>
            <a:fld id="{C6F822A4-8DA6-4447-9B1F-C5DB58435268}" type="datetimeFigureOut">
              <a:rPr lang="en-US" dirty="0">
                <a:solidFill>
                  <a:srgbClr val="696464"/>
                </a:solidFill>
              </a:rPr>
              <a:pPr/>
              <a:t>5/6/2025</a:t>
            </a:fld>
            <a:endParaRPr lang="en-US" dirty="0">
              <a:solidFill>
                <a:srgbClr val="696464"/>
              </a:solidFi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dirty="0">
              <a:solidFill>
                <a:srgbClr val="696464"/>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46246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solidFill>
                  <a:srgbClr val="696464"/>
                </a:solidFill>
              </a:rPr>
              <a:pPr/>
              <a:t>5/6/2025</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33108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solidFill>
                  <a:srgbClr val="696464"/>
                </a:solidFill>
              </a:rPr>
              <a:pPr/>
              <a:t>5/6/2025</a:t>
            </a:fld>
            <a:endParaRPr lang="en-US" dirty="0">
              <a:solidFill>
                <a:srgbClr val="696464"/>
              </a:solidFill>
            </a:endParaRPr>
          </a:p>
        </p:txBody>
      </p:sp>
      <p:sp>
        <p:nvSpPr>
          <p:cNvPr id="8" name="Footer Placeholder 7"/>
          <p:cNvSpPr>
            <a:spLocks noGrp="1"/>
          </p:cNvSpPr>
          <p:nvPr>
            <p:ph type="ftr" sz="quarter" idx="11"/>
          </p:nvPr>
        </p:nvSpPr>
        <p:spPr/>
        <p:txBody>
          <a:bodyPr/>
          <a:lstStyle/>
          <a:p>
            <a:endParaRPr lang="en-US" dirty="0">
              <a:solidFill>
                <a:srgbClr val="696464"/>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6493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solidFill>
                  <a:srgbClr val="696464"/>
                </a:solidFill>
              </a:rPr>
              <a:pPr/>
              <a:t>5/6/2025</a:t>
            </a:fld>
            <a:endParaRPr lang="en-US" dirty="0">
              <a:solidFill>
                <a:srgbClr val="696464"/>
              </a:solidFill>
            </a:endParaRPr>
          </a:p>
        </p:txBody>
      </p:sp>
      <p:sp>
        <p:nvSpPr>
          <p:cNvPr id="4" name="Footer Placeholder 3"/>
          <p:cNvSpPr>
            <a:spLocks noGrp="1"/>
          </p:cNvSpPr>
          <p:nvPr>
            <p:ph type="ftr" sz="quarter" idx="11"/>
          </p:nvPr>
        </p:nvSpPr>
        <p:spPr/>
        <p:txBody>
          <a:bodyPr/>
          <a:lstStyle/>
          <a:p>
            <a:endParaRPr lang="en-US" dirty="0">
              <a:solidFill>
                <a:srgbClr val="696464"/>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6582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solidFill>
                  <a:srgbClr val="696464"/>
                </a:solidFill>
              </a:rPr>
              <a:pPr/>
              <a:t>5/6/2025</a:t>
            </a:fld>
            <a:endParaRPr lang="en-US" dirty="0">
              <a:solidFill>
                <a:srgbClr val="696464"/>
              </a:solidFill>
            </a:endParaRPr>
          </a:p>
        </p:txBody>
      </p:sp>
      <p:sp>
        <p:nvSpPr>
          <p:cNvPr id="3" name="Footer Placeholder 2"/>
          <p:cNvSpPr>
            <a:spLocks noGrp="1"/>
          </p:cNvSpPr>
          <p:nvPr>
            <p:ph type="ftr" sz="quarter" idx="11"/>
          </p:nvPr>
        </p:nvSpPr>
        <p:spPr/>
        <p:txBody>
          <a:bodyPr/>
          <a:lstStyle/>
          <a:p>
            <a:endParaRPr lang="en-US" dirty="0">
              <a:solidFill>
                <a:srgbClr val="696464"/>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858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solidFill>
                  <a:srgbClr val="696464"/>
                </a:solidFill>
              </a:rPr>
              <a:pPr/>
              <a:t>5/6/2025</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76835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solidFill>
                  <a:srgbClr val="696464"/>
                </a:solidFill>
              </a:rPr>
              <a:pPr/>
              <a:t>5/6/2025</a:t>
            </a:fld>
            <a:endParaRPr lang="en-US" dirty="0">
              <a:solidFill>
                <a:srgbClr val="696464"/>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97671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solidFill>
                  <a:srgbClr val="696464"/>
                </a:solidFill>
              </a:rPr>
              <a:pPr/>
              <a:t>5/6/2025</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87832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solidFill>
                  <a:srgbClr val="696464"/>
                </a:solidFill>
              </a:rPr>
              <a:pPr/>
              <a:t>5/6/2025</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592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4957" y="116044"/>
            <a:ext cx="8334087" cy="323165"/>
          </a:xfrm>
        </p:spPr>
        <p:txBody>
          <a:bodyPr lIns="0" tIns="0" rIns="0" bIns="0"/>
          <a:lstStyle>
            <a:lvl1pPr>
              <a:defRPr sz="2100" b="0" i="0">
                <a:solidFill>
                  <a:schemeClr val="bg1"/>
                </a:solidFill>
                <a:latin typeface="Tahoma"/>
                <a:cs typeface="Tahoma"/>
              </a:defRPr>
            </a:lvl1pPr>
          </a:lstStyle>
          <a:p>
            <a:endParaRPr/>
          </a:p>
        </p:txBody>
      </p:sp>
      <p:sp>
        <p:nvSpPr>
          <p:cNvPr id="3" name="Holder 3"/>
          <p:cNvSpPr>
            <a:spLocks noGrp="1"/>
          </p:cNvSpPr>
          <p:nvPr>
            <p:ph sz="half" idx="2"/>
          </p:nvPr>
        </p:nvSpPr>
        <p:spPr>
          <a:xfrm>
            <a:off x="457201" y="1577340"/>
            <a:ext cx="39776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3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973DCD7-01F3-4CB6-8AF1-E7D808097433}" type="datetime1">
              <a:rPr lang="en-US" smtClean="0"/>
              <a:pPr/>
              <a:t>5/6/2025</a:t>
            </a:fld>
            <a:endParaRPr lang="en-US"/>
          </a:p>
        </p:txBody>
      </p:sp>
      <p:sp>
        <p:nvSpPr>
          <p:cNvPr id="7" name="Holder 7"/>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1" y="3085765"/>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AF341781-8038-4B5C-9217-3A174C9490E2}" type="datetime1">
              <a:rPr lang="en-US" smtClean="0"/>
              <a:t>5/6/2025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7528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340864"/>
            <a:ext cx="8272211"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B3C7D350-B4E9-4E38-BD66-712FEFFA20FC}" type="datetime1">
              <a:rPr lang="en-US" smtClean="0"/>
              <a:t>5/6/2025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5889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393951"/>
            <a:ext cx="8272211" cy="2147467"/>
          </a:xfrm>
        </p:spPr>
        <p:txBody>
          <a:bodyPr anchor="b">
            <a:normAutofit/>
          </a:bodyPr>
          <a:lstStyle>
            <a:lvl1pPr algn="l">
              <a:defRPr sz="27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C3F5E920-E425-4782-A131-DCAC634B0CA0}" type="datetime1">
              <a:rPr lang="en-US" smtClean="0"/>
              <a:t>5/6/2025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744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38960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2030" y="2228004"/>
            <a:ext cx="389607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F2BD42-E671-4385-83DD-02AF6437C0AC}" type="datetime1">
              <a:rPr lang="en-US" smtClean="0"/>
              <a:t>5/6/2025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0041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5894" y="2250891"/>
            <a:ext cx="3896077" cy="557784"/>
          </a:xfrm>
        </p:spPr>
        <p:txBody>
          <a:bodyPr anchor="ctr">
            <a:noAutofit/>
          </a:bodyPr>
          <a:lstStyle>
            <a:lvl1pPr marL="0" indent="0">
              <a:buNone/>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5" y="2926053"/>
            <a:ext cx="389607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12029" y="2250893"/>
            <a:ext cx="3896078" cy="553373"/>
          </a:xfrm>
        </p:spPr>
        <p:txBody>
          <a:bodyPr anchor="ctr">
            <a:noAutofit/>
          </a:bodyPr>
          <a:lstStyle>
            <a:lvl1pPr marL="0" marR="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812028" y="2926053"/>
            <a:ext cx="3896078"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72C1F-BA53-4608-B196-A088277404C6}" type="datetime1">
              <a:rPr lang="en-US" smtClean="0"/>
              <a:t>5/6/2025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8262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EFE627-862E-44F9-94AA-16F63956CB6F}" type="datetime1">
              <a:rPr lang="en-US" smtClean="0"/>
              <a:t>5/6/2025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3104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CB1A9-A325-4987-A57C-9E8636CF1F3D}" type="datetime1">
              <a:rPr lang="en-US" smtClean="0"/>
              <a:t>5/6/2025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3133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601201"/>
            <a:ext cx="2762042"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5893" y="933451"/>
            <a:ext cx="2273889" cy="1722419"/>
          </a:xfrm>
        </p:spPr>
        <p:txBody>
          <a:bodyPr anchor="b">
            <a:normAutofit/>
          </a:bodyPr>
          <a:lstStyle>
            <a:lvl1pPr algn="l">
              <a:defRPr sz="18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75697" y="1179829"/>
            <a:ext cx="4988243" cy="4658216"/>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5893" y="2836654"/>
            <a:ext cx="2273889" cy="3001392"/>
          </a:xfrm>
        </p:spPr>
        <p:txBody>
          <a:bodyPr anchor="t">
            <a:normAutofit/>
          </a:bodyPr>
          <a:lstStyle>
            <a:lvl1pPr marL="0" indent="0" algn="l">
              <a:buNone/>
              <a:defRPr sz="1200">
                <a:solidFill>
                  <a:srgbClr val="FFFFFF"/>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5704464" y="6456917"/>
            <a:ext cx="2133599" cy="365125"/>
          </a:xfrm>
        </p:spPr>
        <p:txBody>
          <a:bodyPr/>
          <a:lstStyle/>
          <a:p>
            <a:fld id="{9A7E9644-1E35-4446-9BE7-3E645AA48CFD}" type="datetime1">
              <a:rPr lang="en-US" smtClean="0"/>
              <a:t>5/6/2025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435894" y="6452591"/>
            <a:ext cx="5187908"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7918725" y="6456917"/>
            <a:ext cx="789383"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98151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641351"/>
            <a:ext cx="8468144" cy="365124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7"/>
            <a:ext cx="8272213" cy="998148"/>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7B4A89B-ECBA-4A7E-96AF-4BC8899C1C52}" type="datetime1">
              <a:rPr lang="en-US" smtClean="0"/>
              <a:t>5/6/2025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323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90D3E-C8AD-4428-9FB4-D34252808154}" type="datetime1">
              <a:rPr lang="en-US" smtClean="0"/>
              <a:t>5/6/2025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4375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4957" y="116044"/>
            <a:ext cx="8334087" cy="323165"/>
          </a:xfrm>
        </p:spPr>
        <p:txBody>
          <a:bodyPr lIns="0" tIns="0" rIns="0" bIns="0"/>
          <a:lstStyle>
            <a:lvl1pPr>
              <a:defRPr sz="2100" b="0" i="0">
                <a:solidFill>
                  <a:schemeClr val="bg1"/>
                </a:solidFill>
                <a:latin typeface="Tahoma"/>
                <a:cs typeface="Tahoma"/>
              </a:defRPr>
            </a:lvl1pPr>
          </a:lstStyle>
          <a:p>
            <a:endParaRPr/>
          </a:p>
        </p:txBody>
      </p:sp>
      <p:sp>
        <p:nvSpPr>
          <p:cNvPr id="3" name="Holder 3"/>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C6F6BBB-E532-4BA4-B5F9-E3E3ACFE1AAD}" type="datetime1">
              <a:rPr lang="en-US" smtClean="0"/>
              <a:pPr/>
              <a:t>5/6/2025</a:t>
            </a:fld>
            <a:endParaRPr lang="en-US"/>
          </a:p>
        </p:txBody>
      </p:sp>
      <p:sp>
        <p:nvSpPr>
          <p:cNvPr id="5" name="Holder 5"/>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043613" y="599725"/>
            <a:ext cx="2765487"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53150" y="863600"/>
            <a:ext cx="234315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81193" y="863600"/>
            <a:ext cx="5371219"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334901" y="457200"/>
            <a:ext cx="277749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6031610" y="453643"/>
            <a:ext cx="277749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181373"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D70CEC5B-4C19-4D50-A216-03B802B6F24F}" type="datetime1">
              <a:rPr lang="en-US" smtClean="0"/>
              <a:t>5/6/2025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5631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59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5F3477C-269E-43BF-BC75-AB487840D32A}" type="datetime1">
              <a:rPr lang="en-US" smtClean="0"/>
              <a:pPr/>
              <a:t>5/6/2025</a:t>
            </a:fld>
            <a:endParaRPr lang="en-US"/>
          </a:p>
        </p:txBody>
      </p:sp>
      <p:sp>
        <p:nvSpPr>
          <p:cNvPr id="4" name="Holder 4"/>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0129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grpSp>
      <p:grpSp>
        <p:nvGrpSpPr>
          <p:cNvPr id="7" name="Group 5"/>
          <p:cNvGrpSpPr>
            <a:grpSpLocks/>
          </p:cNvGrpSpPr>
          <p:nvPr/>
        </p:nvGrpSpPr>
        <p:grpSpPr bwMode="auto">
          <a:xfrm>
            <a:off x="414338" y="24352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grpSp>
      <p:sp>
        <p:nvSpPr>
          <p:cNvPr id="10" name="Rectangle 8"/>
          <p:cNvSpPr>
            <a:spLocks noChangeArrowheads="1"/>
          </p:cNvSpPr>
          <p:nvPr/>
        </p:nvSpPr>
        <p:spPr bwMode="auto">
          <a:xfrm>
            <a:off x="0" y="2362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11" name="Rectangle 12"/>
          <p:cNvSpPr>
            <a:spLocks noChangeArrowheads="1"/>
          </p:cNvSpPr>
          <p:nvPr/>
        </p:nvSpPr>
        <p:spPr bwMode="gray">
          <a:xfrm>
            <a:off x="612775" y="2224088"/>
            <a:ext cx="31750" cy="105251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kumimoji="1" lang="zh-CN" altLang="en-US" sz="2400">
              <a:solidFill>
                <a:srgbClr val="00CC00"/>
              </a:solidFill>
              <a:latin typeface="Tahoma" pitchFamily="34" charset="0"/>
              <a:cs typeface="Tahoma"/>
            </a:endParaRPr>
          </a:p>
        </p:txBody>
      </p:sp>
      <p:sp>
        <p:nvSpPr>
          <p:cNvPr id="12" name="Rectangle 13"/>
          <p:cNvSpPr>
            <a:spLocks noChangeArrowheads="1"/>
          </p:cNvSpPr>
          <p:nvPr/>
        </p:nvSpPr>
        <p:spPr bwMode="gray">
          <a:xfrm>
            <a:off x="536575" y="2681288"/>
            <a:ext cx="8226425" cy="3175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kumimoji="1" lang="zh-CN" altLang="en-US" sz="2400">
              <a:solidFill>
                <a:srgbClr val="00CC00"/>
              </a:solidFill>
              <a:latin typeface="Tahoma" pitchFamily="34" charset="0"/>
              <a:cs typeface="Tahoma"/>
            </a:endParaRPr>
          </a:p>
        </p:txBody>
      </p:sp>
      <p:sp>
        <p:nvSpPr>
          <p:cNvPr id="65545" name="Rectangle 9"/>
          <p:cNvSpPr>
            <a:spLocks noGrp="1" noChangeArrowheads="1"/>
          </p:cNvSpPr>
          <p:nvPr>
            <p:ph type="ctrTitle"/>
          </p:nvPr>
        </p:nvSpPr>
        <p:spPr>
          <a:xfrm>
            <a:off x="990600" y="914400"/>
            <a:ext cx="7772400" cy="1143000"/>
          </a:xfrm>
        </p:spPr>
        <p:txBody>
          <a:bodyPr anchor="b"/>
          <a:lstStyle>
            <a:lvl1pPr>
              <a:defRPr sz="3200">
                <a:solidFill>
                  <a:schemeClr val="hlink"/>
                </a:solidFill>
                <a:cs typeface="Arial" pitchFamily="34" charset="0"/>
              </a:defRPr>
            </a:lvl1pPr>
          </a:lstStyle>
          <a:p>
            <a:r>
              <a:rPr lang="en-GB" altLang="zh-CN"/>
              <a:t>Click to edit Master title style</a:t>
            </a:r>
          </a:p>
        </p:txBody>
      </p:sp>
      <p:sp>
        <p:nvSpPr>
          <p:cNvPr id="65546" name="Rectangle 10"/>
          <p:cNvSpPr>
            <a:spLocks noGrp="1" noChangeArrowheads="1"/>
          </p:cNvSpPr>
          <p:nvPr>
            <p:ph type="subTitle" idx="1"/>
          </p:nvPr>
        </p:nvSpPr>
        <p:spPr>
          <a:xfrm>
            <a:off x="1371600" y="3505200"/>
            <a:ext cx="6400800" cy="2133600"/>
          </a:xfrm>
        </p:spPr>
        <p:txBody>
          <a:bodyPr/>
          <a:lstStyle>
            <a:lvl1pPr marL="0" indent="0" algn="ctr">
              <a:buFont typeface="Wingdings" pitchFamily="2" charset="2"/>
              <a:buNone/>
              <a:defRPr sz="2600"/>
            </a:lvl1pPr>
          </a:lstStyle>
          <a:p>
            <a:r>
              <a:rPr lang="en-GB" altLang="zh-CN"/>
              <a:t>Click to edit Master subtitle style</a:t>
            </a:r>
          </a:p>
        </p:txBody>
      </p:sp>
      <p:sp>
        <p:nvSpPr>
          <p:cNvPr id="13" name="Rectangle 11"/>
          <p:cNvSpPr>
            <a:spLocks noGrp="1" noChangeArrowheads="1"/>
          </p:cNvSpPr>
          <p:nvPr>
            <p:ph type="sldNum" sz="quarter" idx="10"/>
          </p:nvPr>
        </p:nvSpPr>
        <p:spPr>
          <a:xfrm>
            <a:off x="7239000" y="6324600"/>
            <a:ext cx="1905000" cy="457200"/>
          </a:xfrm>
        </p:spPr>
        <p:txBody>
          <a:bodyPr/>
          <a:lstStyle>
            <a:lvl1pPr>
              <a:defRPr>
                <a:solidFill>
                  <a:schemeClr val="bg2"/>
                </a:solidFill>
              </a:defRPr>
            </a:lvl1pPr>
          </a:lstStyle>
          <a:p>
            <a:pPr>
              <a:defRPr/>
            </a:pPr>
            <a:fld id="{001C2B54-FA5D-4A10-B1AE-BF43339ED334}" type="slidenum">
              <a:rPr lang="zh-CN" altLang="en-GB">
                <a:solidFill>
                  <a:srgbClr val="1C1C1C"/>
                </a:solidFill>
              </a:rPr>
              <a:pPr>
                <a:defRPr/>
              </a:pPr>
              <a:t>‹#›</a:t>
            </a:fld>
            <a:endParaRPr lang="en-GB" altLang="zh-CN">
              <a:solidFill>
                <a:srgbClr val="1C1C1C"/>
              </a:solidFill>
            </a:endParaRPr>
          </a:p>
        </p:txBody>
      </p:sp>
    </p:spTree>
    <p:extLst>
      <p:ext uri="{BB962C8B-B14F-4D97-AF65-F5344CB8AC3E}">
        <p14:creationId xmlns:p14="http://schemas.microsoft.com/office/powerpoint/2010/main" val="13570203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4A68C8FA-3370-4571-BA92-779C0C10956B}"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222457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E70C3A1F-ED8C-4BA1-A39B-0C0D21204C94}"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8125984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676400"/>
            <a:ext cx="39624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953000" y="1676400"/>
            <a:ext cx="39624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sldNum" sz="quarter" idx="10"/>
          </p:nvPr>
        </p:nvSpPr>
        <p:spPr/>
        <p:txBody>
          <a:bodyPr/>
          <a:lstStyle>
            <a:lvl1pPr>
              <a:defRPr/>
            </a:lvl1pPr>
          </a:lstStyle>
          <a:p>
            <a:pPr>
              <a:defRPr/>
            </a:pPr>
            <a:fld id="{5A5A8E27-2CF9-4534-81A2-E0C2DB77BFE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49758827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140221" cy="576324"/>
          </a:xfrm>
          <a:custGeom>
            <a:avLst/>
            <a:gdLst/>
            <a:ahLst/>
            <a:cxnLst/>
            <a:rect l="l" t="t" r="r" b="b"/>
            <a:pathLst>
              <a:path w="4608195" h="290830">
                <a:moveTo>
                  <a:pt x="0" y="290233"/>
                </a:moveTo>
                <a:lnTo>
                  <a:pt x="4608004" y="290233"/>
                </a:lnTo>
                <a:lnTo>
                  <a:pt x="4608004" y="0"/>
                </a:lnTo>
                <a:lnTo>
                  <a:pt x="0" y="0"/>
                </a:lnTo>
                <a:lnTo>
                  <a:pt x="0" y="290233"/>
                </a:lnTo>
                <a:close/>
              </a:path>
            </a:pathLst>
          </a:custGeom>
          <a:solidFill>
            <a:srgbClr val="3333B2"/>
          </a:solidFill>
        </p:spPr>
        <p:txBody>
          <a:bodyPr wrap="square" lIns="0" tIns="0" rIns="0" bIns="0" rtlCol="0"/>
          <a:lstStyle/>
          <a:p>
            <a:endParaRPr/>
          </a:p>
        </p:txBody>
      </p:sp>
      <p:sp>
        <p:nvSpPr>
          <p:cNvPr id="2" name="Holder 2"/>
          <p:cNvSpPr>
            <a:spLocks noGrp="1"/>
          </p:cNvSpPr>
          <p:nvPr>
            <p:ph type="title"/>
          </p:nvPr>
        </p:nvSpPr>
        <p:spPr>
          <a:xfrm>
            <a:off x="404957" y="116044"/>
            <a:ext cx="8334087" cy="161583"/>
          </a:xfrm>
          <a:prstGeom prst="rect">
            <a:avLst/>
          </a:prstGeom>
        </p:spPr>
        <p:txBody>
          <a:bodyPr wrap="square" lIns="0" tIns="0" rIns="0" bIns="0">
            <a:spAutoFit/>
          </a:bodyPr>
          <a:lstStyle>
            <a:lvl1pPr>
              <a:defRPr sz="1050" b="0" i="0">
                <a:solidFill>
                  <a:schemeClr val="bg1"/>
                </a:solidFill>
                <a:latin typeface="Tahoma"/>
                <a:cs typeface="Tahoma"/>
              </a:defRPr>
            </a:lvl1pPr>
          </a:lstStyle>
          <a:p>
            <a:endParaRPr/>
          </a:p>
        </p:txBody>
      </p:sp>
      <p:sp>
        <p:nvSpPr>
          <p:cNvPr id="3" name="Holder 3"/>
          <p:cNvSpPr>
            <a:spLocks noGrp="1"/>
          </p:cNvSpPr>
          <p:nvPr>
            <p:ph type="body" idx="1"/>
          </p:nvPr>
        </p:nvSpPr>
        <p:spPr>
          <a:xfrm>
            <a:off x="581811" y="1058334"/>
            <a:ext cx="839333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88119" y="6646643"/>
            <a:ext cx="1016420" cy="192360"/>
          </a:xfrm>
          <a:prstGeom prst="rect">
            <a:avLst/>
          </a:prstGeom>
        </p:spPr>
        <p:txBody>
          <a:bodyPr wrap="square" lIns="0" tIns="0" rIns="0" bIns="0">
            <a:spAutoFit/>
          </a:bodyPr>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5" name="Holder 5"/>
          <p:cNvSpPr>
            <a:spLocks noGrp="1"/>
          </p:cNvSpPr>
          <p:nvPr>
            <p:ph type="dt" sz="half" idx="6"/>
          </p:nvPr>
        </p:nvSpPr>
        <p:spPr>
          <a:xfrm>
            <a:off x="457201" y="6377940"/>
            <a:ext cx="2103120" cy="553998"/>
          </a:xfrm>
          <a:prstGeom prst="rect">
            <a:avLst/>
          </a:prstGeom>
        </p:spPr>
        <p:txBody>
          <a:bodyPr wrap="square" lIns="0" tIns="0" rIns="0" bIns="0">
            <a:spAutoFit/>
          </a:bodyPr>
          <a:lstStyle>
            <a:lvl1pPr algn="l">
              <a:defRPr>
                <a:solidFill>
                  <a:schemeClr val="tx1">
                    <a:tint val="75000"/>
                  </a:schemeClr>
                </a:solidFill>
              </a:defRPr>
            </a:lvl1pPr>
          </a:lstStyle>
          <a:p>
            <a:fld id="{A8183022-383A-4333-B7DA-1E19AC5D47EC}" type="datetime1">
              <a:rPr lang="en-US" smtClean="0"/>
              <a:pPr/>
              <a:t>5/6/2025</a:t>
            </a:fld>
            <a:endParaRPr lang="en-US"/>
          </a:p>
        </p:txBody>
      </p:sp>
      <p:sp>
        <p:nvSpPr>
          <p:cNvPr id="6" name="Holder 6"/>
          <p:cNvSpPr>
            <a:spLocks noGrp="1"/>
          </p:cNvSpPr>
          <p:nvPr>
            <p:ph type="sldNum" sz="quarter" idx="7"/>
          </p:nvPr>
        </p:nvSpPr>
        <p:spPr>
          <a:xfrm>
            <a:off x="8393033" y="6646619"/>
            <a:ext cx="559218" cy="384721"/>
          </a:xfrm>
          <a:prstGeom prst="rect">
            <a:avLst/>
          </a:prstGeom>
        </p:spPr>
        <p:txBody>
          <a:bodyPr wrap="square" lIns="0" tIns="0" rIns="0" bIns="0">
            <a:spAutoFit/>
          </a:bodyPr>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906445">
        <a:defRPr>
          <a:latin typeface="+mn-lt"/>
          <a:ea typeface="+mn-ea"/>
          <a:cs typeface="+mn-cs"/>
        </a:defRPr>
      </a:lvl2pPr>
      <a:lvl3pPr marL="1812889">
        <a:defRPr>
          <a:latin typeface="+mn-lt"/>
          <a:ea typeface="+mn-ea"/>
          <a:cs typeface="+mn-cs"/>
        </a:defRPr>
      </a:lvl3pPr>
      <a:lvl4pPr marL="2719334">
        <a:defRPr>
          <a:latin typeface="+mn-lt"/>
          <a:ea typeface="+mn-ea"/>
          <a:cs typeface="+mn-cs"/>
        </a:defRPr>
      </a:lvl4pPr>
      <a:lvl5pPr marL="3625779">
        <a:defRPr>
          <a:latin typeface="+mn-lt"/>
          <a:ea typeface="+mn-ea"/>
          <a:cs typeface="+mn-cs"/>
        </a:defRPr>
      </a:lvl5pPr>
      <a:lvl6pPr marL="4532224">
        <a:defRPr>
          <a:latin typeface="+mn-lt"/>
          <a:ea typeface="+mn-ea"/>
          <a:cs typeface="+mn-cs"/>
        </a:defRPr>
      </a:lvl6pPr>
      <a:lvl7pPr marL="5438668">
        <a:defRPr>
          <a:latin typeface="+mn-lt"/>
          <a:ea typeface="+mn-ea"/>
          <a:cs typeface="+mn-cs"/>
        </a:defRPr>
      </a:lvl7pPr>
      <a:lvl8pPr marL="6345113">
        <a:defRPr>
          <a:latin typeface="+mn-lt"/>
          <a:ea typeface="+mn-ea"/>
          <a:cs typeface="+mn-cs"/>
        </a:defRPr>
      </a:lvl8pPr>
      <a:lvl9pPr marL="7251558">
        <a:defRPr>
          <a:latin typeface="+mn-lt"/>
          <a:ea typeface="+mn-ea"/>
          <a:cs typeface="+mn-cs"/>
        </a:defRPr>
      </a:lvl9pPr>
    </p:bodyStyle>
    <p:otherStyle>
      <a:lvl1pPr marL="0">
        <a:defRPr>
          <a:latin typeface="+mn-lt"/>
          <a:ea typeface="+mn-ea"/>
          <a:cs typeface="+mn-cs"/>
        </a:defRPr>
      </a:lvl1pPr>
      <a:lvl2pPr marL="906445">
        <a:defRPr>
          <a:latin typeface="+mn-lt"/>
          <a:ea typeface="+mn-ea"/>
          <a:cs typeface="+mn-cs"/>
        </a:defRPr>
      </a:lvl2pPr>
      <a:lvl3pPr marL="1812889">
        <a:defRPr>
          <a:latin typeface="+mn-lt"/>
          <a:ea typeface="+mn-ea"/>
          <a:cs typeface="+mn-cs"/>
        </a:defRPr>
      </a:lvl3pPr>
      <a:lvl4pPr marL="2719334">
        <a:defRPr>
          <a:latin typeface="+mn-lt"/>
          <a:ea typeface="+mn-ea"/>
          <a:cs typeface="+mn-cs"/>
        </a:defRPr>
      </a:lvl4pPr>
      <a:lvl5pPr marL="3625779">
        <a:defRPr>
          <a:latin typeface="+mn-lt"/>
          <a:ea typeface="+mn-ea"/>
          <a:cs typeface="+mn-cs"/>
        </a:defRPr>
      </a:lvl5pPr>
      <a:lvl6pPr marL="4532224">
        <a:defRPr>
          <a:latin typeface="+mn-lt"/>
          <a:ea typeface="+mn-ea"/>
          <a:cs typeface="+mn-cs"/>
        </a:defRPr>
      </a:lvl6pPr>
      <a:lvl7pPr marL="5438668">
        <a:defRPr>
          <a:latin typeface="+mn-lt"/>
          <a:ea typeface="+mn-ea"/>
          <a:cs typeface="+mn-cs"/>
        </a:defRPr>
      </a:lvl7pPr>
      <a:lvl8pPr marL="6345113">
        <a:defRPr>
          <a:latin typeface="+mn-lt"/>
          <a:ea typeface="+mn-ea"/>
          <a:cs typeface="+mn-cs"/>
        </a:defRPr>
      </a:lvl8pPr>
      <a:lvl9pPr marL="725155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44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1027" name="Rectangle 3"/>
          <p:cNvSpPr>
            <a:spLocks noGrp="1" noChangeArrowheads="1"/>
          </p:cNvSpPr>
          <p:nvPr>
            <p:ph type="title"/>
          </p:nvPr>
        </p:nvSpPr>
        <p:spPr bwMode="auto">
          <a:xfrm>
            <a:off x="1219200" y="177800"/>
            <a:ext cx="7724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GB" altLang="zh-CN"/>
              <a:t>Click to edit Master title style</a:t>
            </a:r>
          </a:p>
        </p:txBody>
      </p:sp>
      <p:sp>
        <p:nvSpPr>
          <p:cNvPr id="1028" name="Rectangle 4"/>
          <p:cNvSpPr>
            <a:spLocks noGrp="1" noChangeArrowheads="1"/>
          </p:cNvSpPr>
          <p:nvPr>
            <p:ph type="body" idx="1"/>
          </p:nvPr>
        </p:nvSpPr>
        <p:spPr bwMode="auto">
          <a:xfrm>
            <a:off x="838200" y="1676400"/>
            <a:ext cx="80772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64517" name="Rectangle 5"/>
          <p:cNvSpPr>
            <a:spLocks noGrp="1" noChangeArrowheads="1"/>
          </p:cNvSpPr>
          <p:nvPr>
            <p:ph type="sldNum" sz="quarter" idx="4"/>
          </p:nvPr>
        </p:nvSpPr>
        <p:spPr bwMode="auto">
          <a:xfrm>
            <a:off x="7010400" y="6324600"/>
            <a:ext cx="1905000" cy="457200"/>
          </a:xfrm>
          <a:prstGeom prst="rect">
            <a:avLst/>
          </a:prstGeom>
          <a:noFill/>
          <a:ln w="9525">
            <a:noFill/>
            <a:miter lim="800000"/>
            <a:headEnd/>
            <a:tailEnd/>
          </a:ln>
          <a:effectLst/>
        </p:spPr>
        <p:txBody>
          <a:bodyPr vert="horz" wrap="square" lIns="91380" tIns="45692" rIns="91380" bIns="45692" numCol="1" anchor="b" anchorCtr="0" compatLnSpc="1">
            <a:prstTxWarp prst="textNoShape">
              <a:avLst/>
            </a:prstTxWarp>
          </a:bodyPr>
          <a:lstStyle>
            <a:lvl1pPr algn="r" eaLnBrk="1" hangingPunct="1">
              <a:defRPr sz="1400">
                <a:latin typeface="Tahoma" panose="020B0604030504040204" pitchFamily="34" charset="0"/>
                <a:ea typeface="SimSun" panose="02010600030101010101" pitchFamily="2" charset="-122"/>
              </a:defRPr>
            </a:lvl1pPr>
          </a:lstStyle>
          <a:p>
            <a:pPr>
              <a:defRPr/>
            </a:pPr>
            <a:fld id="{01D69308-D71C-4B2F-A085-FC3979F805C1}" type="slidenum">
              <a:rPr lang="zh-CN" altLang="en-GB">
                <a:solidFill>
                  <a:srgbClr val="000000"/>
                </a:solidFill>
                <a:cs typeface="Tahoma"/>
              </a:rPr>
              <a:pPr>
                <a:defRPr/>
              </a:pPr>
              <a:t>‹#›</a:t>
            </a:fld>
            <a:endParaRPr lang="en-GB" altLang="zh-CN">
              <a:solidFill>
                <a:srgbClr val="000000"/>
              </a:solidFill>
              <a:cs typeface="Tahoma"/>
            </a:endParaRPr>
          </a:p>
        </p:txBody>
      </p:sp>
      <p:sp>
        <p:nvSpPr>
          <p:cNvPr id="1030" name="Text Box 6"/>
          <p:cNvSpPr txBox="1">
            <a:spLocks noChangeArrowheads="1"/>
          </p:cNvSpPr>
          <p:nvPr/>
        </p:nvSpPr>
        <p:spPr bwMode="auto">
          <a:xfrm>
            <a:off x="41275" y="6534150"/>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a:solidFill>
                  <a:schemeClr val="tx1"/>
                </a:solidFill>
                <a:latin typeface="Verdana" panose="020B0604030504040204" pitchFamily="34" charset="0"/>
                <a:ea typeface="SimSun" panose="02010600030101010101" pitchFamily="2" charset="-122"/>
              </a:defRPr>
            </a:lvl1pPr>
            <a:lvl2pPr marL="742950" indent="-285750" eaLnBrk="0" hangingPunct="0">
              <a:defRPr sz="1200">
                <a:solidFill>
                  <a:schemeClr val="tx1"/>
                </a:solidFill>
                <a:latin typeface="Verdana" panose="020B0604030504040204" pitchFamily="34" charset="0"/>
                <a:ea typeface="SimSun" panose="02010600030101010101" pitchFamily="2" charset="-122"/>
              </a:defRPr>
            </a:lvl2pPr>
            <a:lvl3pPr marL="1143000" indent="-228600" eaLnBrk="0" hangingPunct="0">
              <a:defRPr sz="1200">
                <a:solidFill>
                  <a:schemeClr val="tx1"/>
                </a:solidFill>
                <a:latin typeface="Verdana" panose="020B0604030504040204" pitchFamily="34" charset="0"/>
                <a:ea typeface="SimSun" panose="02010600030101010101" pitchFamily="2" charset="-122"/>
              </a:defRPr>
            </a:lvl3pPr>
            <a:lvl4pPr marL="1600200" indent="-228600" eaLnBrk="0" hangingPunct="0">
              <a:defRPr sz="1200">
                <a:solidFill>
                  <a:schemeClr val="tx1"/>
                </a:solidFill>
                <a:latin typeface="Verdana" panose="020B0604030504040204" pitchFamily="34" charset="0"/>
                <a:ea typeface="SimSun" panose="02010600030101010101" pitchFamily="2" charset="-122"/>
              </a:defRPr>
            </a:lvl4pPr>
            <a:lvl5pPr marL="2057400" indent="-228600" eaLnBrk="0" hangingPunct="0">
              <a:defRPr sz="1200">
                <a:solidFill>
                  <a:schemeClr val="tx1"/>
                </a:solidFill>
                <a:latin typeface="Verdana" panose="020B0604030504040204" pitchFamily="34" charset="0"/>
                <a:ea typeface="SimSun" panose="02010600030101010101" pitchFamily="2" charset="-122"/>
              </a:defRPr>
            </a:lvl5pPr>
            <a:lvl6pPr marL="25146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6pPr>
            <a:lvl7pPr marL="29718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7pPr>
            <a:lvl8pPr marL="34290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8pPr>
            <a:lvl9pPr marL="38862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9pPr>
          </a:lstStyle>
          <a:p>
            <a:pPr algn="ctr" eaLnBrk="1" hangingPunct="1">
              <a:defRPr/>
            </a:pPr>
            <a:fld id="{8D40C009-999A-49CB-9D7F-C0943CA02469}" type="slidenum">
              <a:rPr lang="en-US" altLang="en-US" sz="1000" smtClean="0">
                <a:solidFill>
                  <a:srgbClr val="000000"/>
                </a:solidFill>
                <a:latin typeface="Tahoma" panose="020B0604030504040204" pitchFamily="34" charset="0"/>
                <a:cs typeface="Tahoma"/>
              </a:rPr>
              <a:pPr algn="ctr" eaLnBrk="1" hangingPunct="1">
                <a:defRPr/>
              </a:pPr>
              <a:t>‹#›</a:t>
            </a:fld>
            <a:endParaRPr lang="en-US" altLang="en-US" sz="1000">
              <a:solidFill>
                <a:srgbClr val="000000"/>
              </a:solidFill>
              <a:latin typeface="Tahoma" panose="020B0604030504040204" pitchFamily="34" charset="0"/>
              <a:cs typeface="Tahoma"/>
            </a:endParaRPr>
          </a:p>
        </p:txBody>
      </p:sp>
      <p:pic>
        <p:nvPicPr>
          <p:cNvPr id="1031" name="Picture 4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963" y="109538"/>
            <a:ext cx="10858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114954"/>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Lst>
  <p:transition/>
  <p:txStyles>
    <p:titleStyle>
      <a:lvl1pPr algn="ctr" rtl="0" eaLnBrk="0" fontAlgn="base" hangingPunct="0">
        <a:spcBef>
          <a:spcPct val="0"/>
        </a:spcBef>
        <a:spcAft>
          <a:spcPct val="0"/>
        </a:spcAft>
        <a:defRPr sz="3600">
          <a:solidFill>
            <a:srgbClr val="FFFF00"/>
          </a:solidFill>
          <a:latin typeface="+mj-lt"/>
          <a:ea typeface="宋体" panose="02010600030101010101" pitchFamily="2" charset="-122"/>
          <a:cs typeface="+mj-cs"/>
        </a:defRPr>
      </a:lvl1pPr>
      <a:lvl2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2pPr>
      <a:lvl3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3pPr>
      <a:lvl4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4pPr>
      <a:lvl5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5pPr>
      <a:lvl6pPr marL="457200" algn="ctr" rtl="0" fontAlgn="base">
        <a:spcBef>
          <a:spcPct val="0"/>
        </a:spcBef>
        <a:spcAft>
          <a:spcPct val="0"/>
        </a:spcAft>
        <a:defRPr sz="3600">
          <a:solidFill>
            <a:srgbClr val="FFFF00"/>
          </a:solidFill>
          <a:latin typeface="Verdana" pitchFamily="34" charset="0"/>
          <a:ea typeface="SimSun" pitchFamily="2" charset="-122"/>
        </a:defRPr>
      </a:lvl6pPr>
      <a:lvl7pPr marL="914400" algn="ctr" rtl="0" fontAlgn="base">
        <a:spcBef>
          <a:spcPct val="0"/>
        </a:spcBef>
        <a:spcAft>
          <a:spcPct val="0"/>
        </a:spcAft>
        <a:defRPr sz="3600">
          <a:solidFill>
            <a:srgbClr val="FFFF00"/>
          </a:solidFill>
          <a:latin typeface="Verdana" pitchFamily="34" charset="0"/>
          <a:ea typeface="SimSun" pitchFamily="2" charset="-122"/>
        </a:defRPr>
      </a:lvl7pPr>
      <a:lvl8pPr marL="1371600" algn="ctr" rtl="0" fontAlgn="base">
        <a:spcBef>
          <a:spcPct val="0"/>
        </a:spcBef>
        <a:spcAft>
          <a:spcPct val="0"/>
        </a:spcAft>
        <a:defRPr sz="3600">
          <a:solidFill>
            <a:srgbClr val="FFFF00"/>
          </a:solidFill>
          <a:latin typeface="Verdana" pitchFamily="34" charset="0"/>
          <a:ea typeface="SimSun" pitchFamily="2" charset="-122"/>
        </a:defRPr>
      </a:lvl8pPr>
      <a:lvl9pPr marL="1828800" algn="ctr" rtl="0" fontAlgn="base">
        <a:spcBef>
          <a:spcPct val="0"/>
        </a:spcBef>
        <a:spcAft>
          <a:spcPct val="0"/>
        </a:spcAft>
        <a:defRPr sz="3600">
          <a:solidFill>
            <a:srgbClr val="FFFF00"/>
          </a:solidFill>
          <a:latin typeface="Verdana" pitchFamily="34" charset="0"/>
          <a:ea typeface="SimSun" pitchFamily="2" charset="-122"/>
        </a:defRPr>
      </a:lvl9pPr>
    </p:titleStyle>
    <p:body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800">
          <a:solidFill>
            <a:srgbClr val="0000FF"/>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Arial" pitchFamily="34" charset="0"/>
          <a:ea typeface="宋体" panose="02010600030101010101" pitchFamily="2" charset="-122"/>
          <a:cs typeface="Arial" pitchFamily="34" charset="0"/>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pPr defTabSz="342900" fontAlgn="auto">
              <a:spcBef>
                <a:spcPts val="0"/>
              </a:spcBef>
              <a:spcAft>
                <a:spcPts val="0"/>
              </a:spcAft>
            </a:pPr>
            <a:fld id="{8664C608-40B1-4030-A28D-5B74BC98ADCE}" type="datetimeFigureOut">
              <a:rPr lang="en-US" smtClean="0">
                <a:solidFill>
                  <a:srgbClr val="696464"/>
                </a:solidFill>
                <a:latin typeface="Rockwell" panose="02060603020205020403"/>
              </a:rPr>
              <a:pPr defTabSz="342900" fontAlgn="auto">
                <a:spcBef>
                  <a:spcPts val="0"/>
                </a:spcBef>
                <a:spcAft>
                  <a:spcPts val="0"/>
                </a:spcAft>
              </a:pPr>
              <a:t>5/6/2025</a:t>
            </a:fld>
            <a:endParaRPr lang="en-US" dirty="0">
              <a:solidFill>
                <a:srgbClr val="696464"/>
              </a:solidFill>
              <a:latin typeface="Rockwell" panose="02060603020205020403"/>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pPr defTabSz="342900" fontAlgn="auto">
              <a:spcBef>
                <a:spcPts val="0"/>
              </a:spcBef>
              <a:spcAft>
                <a:spcPts val="0"/>
              </a:spcAft>
            </a:pPr>
            <a:endParaRPr lang="en-US" dirty="0">
              <a:solidFill>
                <a:srgbClr val="696464"/>
              </a:solidFill>
              <a:latin typeface="Rockwell" panose="02060603020205020403"/>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j-lt"/>
              </a:defRPr>
            </a:lvl1pPr>
          </a:lstStyle>
          <a:p>
            <a:pPr defTabSz="342900" fontAlgn="auto">
              <a:spcBef>
                <a:spcPts val="0"/>
              </a:spcBef>
              <a:spcAft>
                <a:spcPts val="0"/>
              </a:spcAft>
            </a:pPr>
            <a:fld id="{4FAB73BC-B049-4115-A692-8D63A059BFB8}" type="slidenum">
              <a:rPr lang="en-US" smtClean="0"/>
              <a:pPr defTabSz="342900" fontAlgn="auto">
                <a:spcBef>
                  <a:spcPts val="0"/>
                </a:spcBef>
                <a:spcAft>
                  <a:spcPts val="0"/>
                </a:spcAft>
              </a:pPr>
              <a:t>‹#›</a:t>
            </a:fld>
            <a:endParaRPr lang="en-US" dirty="0"/>
          </a:p>
        </p:txBody>
      </p:sp>
    </p:spTree>
    <p:extLst>
      <p:ext uri="{BB962C8B-B14F-4D97-AF65-F5344CB8AC3E}">
        <p14:creationId xmlns:p14="http://schemas.microsoft.com/office/powerpoint/2010/main" val="2008722163"/>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hf sldNum="0" hdr="0" ftr="0" dt="0"/>
  <p:txStyles>
    <p:titleStyle>
      <a:lvl1pPr algn="l" defTabSz="685800" rtl="0" eaLnBrk="1" latinLnBrk="0" hangingPunct="1">
        <a:lnSpc>
          <a:spcPct val="90000"/>
        </a:lnSpc>
        <a:spcBef>
          <a:spcPct val="0"/>
        </a:spcBef>
        <a:buNone/>
        <a:defRPr sz="405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6423915"/>
            <a:ext cx="2133599" cy="365125"/>
          </a:xfrm>
          <a:prstGeom prst="rect">
            <a:avLst/>
          </a:prstGeom>
        </p:spPr>
        <p:txBody>
          <a:bodyPr vert="horz" lIns="91440" tIns="45720" rIns="91440" bIns="45720" rtlCol="0" anchor="ctr"/>
          <a:lstStyle>
            <a:lvl1pPr algn="r">
              <a:defRPr sz="675">
                <a:solidFill>
                  <a:schemeClr val="tx1">
                    <a:lumMod val="75000"/>
                    <a:lumOff val="25000"/>
                  </a:schemeClr>
                </a:solidFill>
              </a:defRPr>
            </a:lvl1pPr>
          </a:lstStyle>
          <a:p>
            <a:fld id="{D227F46F-CFA3-41C7-871C-40D8FCE5E8B2}" type="datetime1">
              <a:rPr lang="en-US" smtClean="0"/>
              <a:t>5/6/2025</a:t>
            </a:fld>
            <a:endParaRPr lang="en-US" dirty="0"/>
          </a:p>
        </p:txBody>
      </p:sp>
      <p:sp>
        <p:nvSpPr>
          <p:cNvPr id="5" name="Footer Placeholder 4"/>
          <p:cNvSpPr>
            <a:spLocks noGrp="1"/>
          </p:cNvSpPr>
          <p:nvPr>
            <p:ph type="ftr" sz="quarter" idx="3"/>
          </p:nvPr>
        </p:nvSpPr>
        <p:spPr>
          <a:xfrm>
            <a:off x="435894" y="6423915"/>
            <a:ext cx="5187908" cy="365125"/>
          </a:xfrm>
          <a:prstGeom prst="rect">
            <a:avLst/>
          </a:prstGeom>
        </p:spPr>
        <p:txBody>
          <a:bodyPr vert="horz" lIns="91440" tIns="45720" rIns="91440" bIns="45720" rtlCol="0" anchor="ctr"/>
          <a:lstStyle>
            <a:lvl1pPr algn="l">
              <a:defRPr sz="675"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918725" y="6423915"/>
            <a:ext cx="789383" cy="365125"/>
          </a:xfrm>
          <a:prstGeom prst="rect">
            <a:avLst/>
          </a:prstGeom>
        </p:spPr>
        <p:txBody>
          <a:bodyPr vert="horz" lIns="91440" tIns="45720" rIns="91440" bIns="45720" rtlCol="0" anchor="ctr"/>
          <a:lstStyle>
            <a:lvl1pPr algn="r">
              <a:defRPr sz="675">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334901"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1342176"/>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Lst>
  <p:hf sldNum="0" hdr="0" ftr="0" dt="0"/>
  <p:txStyles>
    <p:titleStyle>
      <a:lvl1pPr algn="l" defTabSz="342900" rtl="0" eaLnBrk="1" latinLnBrk="0" hangingPunct="1">
        <a:spcBef>
          <a:spcPct val="0"/>
        </a:spcBef>
        <a:buNone/>
        <a:defRPr sz="21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350" kern="1200">
          <a:solidFill>
            <a:schemeClr val="tx1">
              <a:lumMod val="75000"/>
              <a:lumOff val="25000"/>
            </a:schemeClr>
          </a:solidFill>
          <a:latin typeface="+mn-lt"/>
          <a:ea typeface="+mn-ea"/>
          <a:cs typeface="+mn-cs"/>
        </a:defRPr>
      </a:lvl1pPr>
      <a:lvl2pPr marL="472500" indent="-229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2pPr>
      <a:lvl3pPr marL="675000" indent="-202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050" kern="1200">
          <a:solidFill>
            <a:schemeClr val="tx1">
              <a:lumMod val="75000"/>
              <a:lumOff val="25000"/>
            </a:schemeClr>
          </a:solidFill>
          <a:latin typeface="+mn-lt"/>
          <a:ea typeface="+mn-ea"/>
          <a:cs typeface="+mn-cs"/>
        </a:defRPr>
      </a:lvl3pPr>
      <a:lvl4pPr marL="93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00" kern="1200">
          <a:solidFill>
            <a:schemeClr val="tx1">
              <a:lumMod val="75000"/>
              <a:lumOff val="25000"/>
            </a:schemeClr>
          </a:solidFill>
          <a:latin typeface="+mn-lt"/>
          <a:ea typeface="+mn-ea"/>
          <a:cs typeface="+mn-cs"/>
        </a:defRPr>
      </a:lvl4pPr>
      <a:lvl5pPr marL="120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00" kern="1200">
          <a:solidFill>
            <a:schemeClr val="tx1">
              <a:lumMod val="75000"/>
              <a:lumOff val="25000"/>
            </a:schemeClr>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in/url?sa=i&amp;rct=j&amp;q=&amp;esrc=s&amp;source=images&amp;cd=&amp;cad=rja&amp;docid=J7sMkGtDs3_yFM&amp;tbnid=AjeyPs0R9yGLOM:&amp;ved=0CAUQjRw&amp;url=http://www.datamation.com/netsys/article.php/3884091/Virtualization.htm&amp;ei=0muoUru-LMizrAed4YGoBw&amp;bvm=bv.57799294,d.bmk&amp;psig=AFQjCNFFOTGKa6D0mF7N9c5qCO-pg7FI0w&amp;ust=138685462810960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sz="1350">
              <a:solidFill>
                <a:prstClr val="white"/>
              </a:solidFill>
              <a:latin typeface="Gill Sans MT" panose="020B0502020104020203"/>
            </a:endParaRPr>
          </a:p>
        </p:txBody>
      </p:sp>
      <p:sp useBgFill="1">
        <p:nvSpPr>
          <p:cNvPr id="29" name="Rectangle 28">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A449B545-D827-48CC-9433-1773F9FEB545}"/>
              </a:ext>
            </a:extLst>
          </p:cNvPr>
          <p:cNvSpPr>
            <a:spLocks noGrp="1"/>
          </p:cNvSpPr>
          <p:nvPr>
            <p:ph type="ctrTitle"/>
          </p:nvPr>
        </p:nvSpPr>
        <p:spPr>
          <a:xfrm>
            <a:off x="435894" y="1614299"/>
            <a:ext cx="5117991" cy="2590064"/>
          </a:xfrm>
        </p:spPr>
        <p:txBody>
          <a:bodyPr anchor="b">
            <a:normAutofit/>
          </a:bodyPr>
          <a:lstStyle/>
          <a:p>
            <a:r>
              <a:rPr lang="en-US" sz="4500" dirty="0">
                <a:solidFill>
                  <a:schemeClr val="tx1"/>
                </a:solidFill>
              </a:rPr>
              <a:t>Operating system: cset209</a:t>
            </a:r>
          </a:p>
        </p:txBody>
      </p:sp>
      <p:sp>
        <p:nvSpPr>
          <p:cNvPr id="31" name="Rectangle 30">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964" y="1200151"/>
            <a:ext cx="5074920" cy="6857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4" name="Picture 3" descr="A close up of a light&#10;&#10;Description automatically generated">
            <a:extLst>
              <a:ext uri="{FF2B5EF4-FFF2-40B4-BE49-F238E27FC236}">
                <a16:creationId xmlns:a16="http://schemas.microsoft.com/office/drawing/2014/main" id="{C0DAB664-7BCE-4334-BC8D-00135A00D558}"/>
              </a:ext>
            </a:extLst>
          </p:cNvPr>
          <p:cNvPicPr>
            <a:picLocks noChangeAspect="1"/>
          </p:cNvPicPr>
          <p:nvPr/>
        </p:nvPicPr>
        <p:blipFill rotWithShape="1">
          <a:blip r:embed="rId2"/>
          <a:srcRect l="54259" r="9408"/>
          <a:stretch/>
        </p:blipFill>
        <p:spPr>
          <a:xfrm>
            <a:off x="6105321" y="857257"/>
            <a:ext cx="3038679" cy="5143493"/>
          </a:xfrm>
          <a:prstGeom prst="rect">
            <a:avLst/>
          </a:prstGeom>
        </p:spPr>
      </p:pic>
    </p:spTree>
    <p:extLst>
      <p:ext uri="{BB962C8B-B14F-4D97-AF65-F5344CB8AC3E}">
        <p14:creationId xmlns:p14="http://schemas.microsoft.com/office/powerpoint/2010/main" val="515578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57" y="0"/>
            <a:ext cx="8334087" cy="492443"/>
          </a:xfrm>
        </p:spPr>
        <p:txBody>
          <a:bodyPr/>
          <a:lstStyle/>
          <a:p>
            <a:pPr algn="ctr"/>
            <a:r>
              <a:rPr lang="en-US" sz="3200" dirty="0">
                <a:solidFill>
                  <a:srgbClr val="FFFF00"/>
                </a:solidFill>
                <a:latin typeface="+mj-lt"/>
                <a:ea typeface="宋体" panose="02010600030101010101" pitchFamily="2" charset="-122"/>
                <a:cs typeface="+mj-cs"/>
              </a:rPr>
              <a:t>Disadvantages of Virtualization</a:t>
            </a:r>
          </a:p>
        </p:txBody>
      </p:sp>
      <p:sp>
        <p:nvSpPr>
          <p:cNvPr id="3" name="Text Placeholder 2"/>
          <p:cNvSpPr>
            <a:spLocks noGrp="1"/>
          </p:cNvSpPr>
          <p:nvPr>
            <p:ph type="body" idx="1"/>
          </p:nvPr>
        </p:nvSpPr>
        <p:spPr>
          <a:xfrm>
            <a:off x="304800" y="685800"/>
            <a:ext cx="8746547" cy="6093976"/>
          </a:xfrm>
        </p:spPr>
        <p:txBody>
          <a:bodyPr/>
          <a:lstStyle/>
          <a:p>
            <a:pPr algn="just"/>
            <a:r>
              <a:rPr lang="en-US" sz="2200" b="1" dirty="0"/>
              <a:t>Extra Costs</a:t>
            </a:r>
          </a:p>
          <a:p>
            <a:pPr algn="just"/>
            <a:r>
              <a:rPr lang="en-US" sz="2200" dirty="0"/>
              <a:t>May be you have to invest in the virtualization software and possibly additional hardware might be required to make the virtualization possible. This depends on your existing network. Many businesses have sufficient capacity to accommodate the virtualization without requiring much cash. </a:t>
            </a:r>
          </a:p>
          <a:p>
            <a:pPr algn="just"/>
            <a:endParaRPr lang="en-US" sz="2200" dirty="0"/>
          </a:p>
          <a:p>
            <a:pPr algn="just"/>
            <a:r>
              <a:rPr lang="en-US" sz="2200" b="1" dirty="0"/>
              <a:t>Software Licensing</a:t>
            </a:r>
          </a:p>
          <a:p>
            <a:pPr algn="just"/>
            <a:r>
              <a:rPr lang="en-US" sz="2200" dirty="0"/>
              <a:t>This is becoming less of a problem as more software vendors adapt to the increased adoption of virtualization. However, it is important to check with your vendors to understand how they view software use in a virtualized environment.</a:t>
            </a:r>
          </a:p>
          <a:p>
            <a:pPr algn="just"/>
            <a:endParaRPr lang="en-US" sz="2200" b="1" dirty="0"/>
          </a:p>
          <a:p>
            <a:pPr algn="just"/>
            <a:r>
              <a:rPr lang="en-US" sz="2200" b="1" dirty="0"/>
              <a:t>Learn the new Infrastructure</a:t>
            </a:r>
          </a:p>
          <a:p>
            <a:pPr algn="just"/>
            <a:r>
              <a:rPr lang="en-US" sz="2200" dirty="0"/>
              <a:t>Implementing and managing a virtualized environment will require IT staff with expertise in virtualization. On the user side, a typical virtual environment will operate similarly to the non-virtual environment. There are some applications that do not adapt well to the virtualized environment.</a:t>
            </a:r>
          </a:p>
          <a:p>
            <a:pPr algn="just"/>
            <a:endParaRPr lang="en-US" sz="2200" dirty="0"/>
          </a:p>
        </p:txBody>
      </p:sp>
      <p:sp>
        <p:nvSpPr>
          <p:cNvPr id="4" name="Slide Number Placeholder 3"/>
          <p:cNvSpPr>
            <a:spLocks noGrp="1"/>
          </p:cNvSpPr>
          <p:nvPr>
            <p:ph type="sldNum" sz="quarter" idx="7"/>
          </p:nvPr>
        </p:nvSpPr>
        <p:spPr/>
        <p:txBody>
          <a:bodyPr/>
          <a:lstStyle/>
          <a:p>
            <a:fld id="{81D60167-4931-47E6-BA6A-407CBD079E47}" type="slidenum">
              <a:rPr lang="en-US" smtClean="0"/>
              <a:pPr/>
              <a:t>10</a:t>
            </a:fld>
            <a:r>
              <a:rPr lang="en-US" spc="109"/>
              <a:t>/24</a:t>
            </a:r>
          </a:p>
        </p:txBody>
      </p:sp>
    </p:spTree>
    <p:extLst>
      <p:ext uri="{BB962C8B-B14F-4D97-AF65-F5344CB8AC3E}">
        <p14:creationId xmlns:p14="http://schemas.microsoft.com/office/powerpoint/2010/main" val="113414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04957" y="116044"/>
            <a:ext cx="8334087" cy="492443"/>
          </a:xfrm>
        </p:spPr>
        <p:txBody>
          <a:bodyPr/>
          <a:lstStyle/>
          <a:p>
            <a:pPr algn="ctr"/>
            <a:r>
              <a:rPr lang="en-US" altLang="en-US" sz="3200" dirty="0">
                <a:solidFill>
                  <a:srgbClr val="FFFF00"/>
                </a:solidFill>
                <a:latin typeface="+mj-lt"/>
                <a:ea typeface="宋体" panose="02010600030101010101" pitchFamily="2" charset="-122"/>
                <a:cs typeface="+mj-cs"/>
              </a:rPr>
              <a:t>Basic Terminology</a:t>
            </a:r>
          </a:p>
        </p:txBody>
      </p:sp>
      <p:sp>
        <p:nvSpPr>
          <p:cNvPr id="10243" name="Content Placeholder 2"/>
          <p:cNvSpPr>
            <a:spLocks noGrp="1"/>
          </p:cNvSpPr>
          <p:nvPr>
            <p:ph sz="quarter" idx="1"/>
          </p:nvPr>
        </p:nvSpPr>
        <p:spPr>
          <a:xfrm>
            <a:off x="404957" y="1058334"/>
            <a:ext cx="8570190" cy="2154436"/>
          </a:xfrm>
        </p:spPr>
        <p:txBody>
          <a:bodyPr/>
          <a:lstStyle/>
          <a:p>
            <a:pPr marL="342900" indent="-342900" algn="just">
              <a:buFont typeface="Arial" panose="020B0604020202020204" pitchFamily="34" charset="0"/>
              <a:buChar char="•"/>
            </a:pPr>
            <a:r>
              <a:rPr lang="en-US" altLang="en-US" sz="2000" dirty="0">
                <a:latin typeface="Tahoma"/>
                <a:ea typeface="宋体" panose="02010600030101010101" pitchFamily="2" charset="-122"/>
                <a:cs typeface="Tahoma"/>
              </a:rPr>
              <a:t>A physical server on which one or more virtual machines are running is defined as host. </a:t>
            </a:r>
          </a:p>
          <a:p>
            <a:pPr marL="342900" indent="-342900" algn="just">
              <a:buFont typeface="Arial" panose="020B0604020202020204" pitchFamily="34" charset="0"/>
              <a:buChar char="•"/>
            </a:pPr>
            <a:endParaRPr lang="en-US" altLang="en-US" sz="2000" dirty="0">
              <a:latin typeface="Tahoma"/>
              <a:ea typeface="宋体" panose="02010600030101010101" pitchFamily="2" charset="-122"/>
              <a:cs typeface="Tahoma"/>
            </a:endParaRPr>
          </a:p>
          <a:p>
            <a:pPr marL="342900" indent="-342900" algn="just">
              <a:buFont typeface="Arial" panose="020B0604020202020204" pitchFamily="34" charset="0"/>
              <a:buChar char="•"/>
            </a:pPr>
            <a:r>
              <a:rPr lang="en-US" altLang="en-US" sz="2000" dirty="0">
                <a:latin typeface="Tahoma"/>
                <a:ea typeface="宋体" panose="02010600030101010101" pitchFamily="2" charset="-122"/>
                <a:cs typeface="Tahoma"/>
              </a:rPr>
              <a:t>The virtual machines are called guests.</a:t>
            </a:r>
          </a:p>
          <a:p>
            <a:pPr marL="342900" indent="-342900" algn="just">
              <a:buFont typeface="Arial" panose="020B0604020202020204" pitchFamily="34" charset="0"/>
              <a:buChar char="•"/>
            </a:pPr>
            <a:endParaRPr lang="en-IN" altLang="en-US" sz="2000" dirty="0">
              <a:latin typeface="Tahoma"/>
              <a:ea typeface="宋体" panose="02010600030101010101" pitchFamily="2" charset="-122"/>
              <a:cs typeface="Tahoma"/>
            </a:endParaRPr>
          </a:p>
          <a:p>
            <a:pPr marL="342900" indent="-342900" algn="just">
              <a:buFont typeface="Arial" panose="020B0604020202020204" pitchFamily="34" charset="0"/>
              <a:buChar char="•"/>
            </a:pPr>
            <a:r>
              <a:rPr lang="en-IN" altLang="en-US" sz="2000" dirty="0">
                <a:latin typeface="Tahoma"/>
                <a:ea typeface="宋体" panose="02010600030101010101" pitchFamily="2" charset="-122"/>
                <a:cs typeface="Tahoma"/>
              </a:rPr>
              <a:t>A hypervisor is a program that would enable you to host several different virtual machines on a single hardware.</a:t>
            </a:r>
            <a:endParaRPr lang="en-US" altLang="en-US" sz="2000" dirty="0">
              <a:latin typeface="Tahoma"/>
              <a:ea typeface="宋体" panose="02010600030101010101" pitchFamily="2" charset="-122"/>
              <a:cs typeface="Tahoma"/>
            </a:endParaRPr>
          </a:p>
        </p:txBody>
      </p:sp>
    </p:spTree>
    <p:extLst>
      <p:ext uri="{BB962C8B-B14F-4D97-AF65-F5344CB8AC3E}">
        <p14:creationId xmlns:p14="http://schemas.microsoft.com/office/powerpoint/2010/main" val="88674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90600" y="46354"/>
            <a:ext cx="7772400" cy="492443"/>
          </a:xfrm>
        </p:spPr>
        <p:txBody>
          <a:bodyPr/>
          <a:lstStyle/>
          <a:p>
            <a:pPr algn="ctr" eaLnBrk="1" hangingPunct="1"/>
            <a:r>
              <a:rPr lang="en-US" altLang="zh-CN" sz="3200" dirty="0">
                <a:solidFill>
                  <a:srgbClr val="FFFF00"/>
                </a:solidFill>
                <a:latin typeface="+mj-lt"/>
                <a:ea typeface="宋体" panose="02010600030101010101" pitchFamily="2" charset="-122"/>
                <a:cs typeface="+mj-cs"/>
              </a:rPr>
              <a:t>Non-virtualized Data Centers</a:t>
            </a:r>
          </a:p>
        </p:txBody>
      </p:sp>
      <p:sp>
        <p:nvSpPr>
          <p:cNvPr id="3" name="Content Placeholder 2"/>
          <p:cNvSpPr>
            <a:spLocks noGrp="1"/>
          </p:cNvSpPr>
          <p:nvPr>
            <p:ph idx="1"/>
          </p:nvPr>
        </p:nvSpPr>
        <p:spPr>
          <a:xfrm>
            <a:off x="304800" y="914400"/>
            <a:ext cx="9144000" cy="3877985"/>
          </a:xfrm>
        </p:spPr>
        <p:txBody>
          <a:bodyPr/>
          <a:lstStyle/>
          <a:p>
            <a:pPr marL="342900" indent="-342900" eaLnBrk="1" hangingPunct="1">
              <a:buFont typeface="Arial" panose="020B0604020202020204" pitchFamily="34" charset="0"/>
              <a:buChar char="•"/>
            </a:pPr>
            <a:r>
              <a:rPr lang="en-US" altLang="zh-CN" sz="2400" dirty="0"/>
              <a:t>Too many servers for too little work</a:t>
            </a:r>
          </a:p>
          <a:p>
            <a:pPr marL="342900" indent="-342900" eaLnBrk="1" hangingPunct="1">
              <a:buFont typeface="Arial" panose="020B0604020202020204" pitchFamily="34" charset="0"/>
              <a:buChar char="•"/>
            </a:pPr>
            <a:endParaRPr lang="en-US" altLang="zh-CN" sz="2400" dirty="0"/>
          </a:p>
          <a:p>
            <a:pPr marL="342900" indent="-342900" eaLnBrk="1" hangingPunct="1">
              <a:buFont typeface="Arial" panose="020B0604020202020204" pitchFamily="34" charset="0"/>
              <a:buChar char="•"/>
            </a:pPr>
            <a:r>
              <a:rPr lang="en-US" altLang="zh-CN" sz="2400" dirty="0"/>
              <a:t>High costs and infrastructure needs</a:t>
            </a:r>
          </a:p>
          <a:p>
            <a:pPr marL="1249345" lvl="1" indent="-342900" eaLnBrk="1" hangingPunct="1">
              <a:buFont typeface="Arial" panose="020B0604020202020204" pitchFamily="34" charset="0"/>
              <a:buChar char="•"/>
            </a:pPr>
            <a:r>
              <a:rPr lang="en-US" altLang="zh-CN" sz="2400" dirty="0"/>
              <a:t>Maintenance</a:t>
            </a:r>
          </a:p>
          <a:p>
            <a:pPr marL="1249345" lvl="1" indent="-342900" eaLnBrk="1" hangingPunct="1">
              <a:buFont typeface="Arial" panose="020B0604020202020204" pitchFamily="34" charset="0"/>
              <a:buChar char="•"/>
            </a:pPr>
            <a:r>
              <a:rPr lang="en-US" altLang="zh-CN" sz="2400" dirty="0"/>
              <a:t>Networking</a:t>
            </a:r>
          </a:p>
          <a:p>
            <a:pPr marL="1249345" lvl="1" indent="-342900" eaLnBrk="1" hangingPunct="1">
              <a:buFont typeface="Arial" panose="020B0604020202020204" pitchFamily="34" charset="0"/>
              <a:buChar char="•"/>
            </a:pPr>
            <a:r>
              <a:rPr lang="en-US" altLang="zh-CN" sz="2400" dirty="0"/>
              <a:t>Floor space</a:t>
            </a:r>
          </a:p>
          <a:p>
            <a:pPr marL="1249345" lvl="1" indent="-342900" eaLnBrk="1" hangingPunct="1">
              <a:buFont typeface="Arial" panose="020B0604020202020204" pitchFamily="34" charset="0"/>
              <a:buChar char="•"/>
            </a:pPr>
            <a:r>
              <a:rPr lang="en-US" altLang="zh-CN" sz="2400" dirty="0"/>
              <a:t>Cooling</a:t>
            </a:r>
          </a:p>
          <a:p>
            <a:pPr marL="1249345" lvl="1" indent="-342900" eaLnBrk="1" hangingPunct="1">
              <a:buFont typeface="Arial" panose="020B0604020202020204" pitchFamily="34" charset="0"/>
              <a:buChar char="•"/>
            </a:pPr>
            <a:r>
              <a:rPr lang="en-US" altLang="zh-CN" sz="2400" dirty="0"/>
              <a:t>Power</a:t>
            </a:r>
          </a:p>
          <a:p>
            <a:pPr marL="1249345" lvl="1" indent="-342900" eaLnBrk="1" hangingPunct="1">
              <a:buFont typeface="Arial" panose="020B0604020202020204" pitchFamily="34" charset="0"/>
              <a:buChar char="•"/>
            </a:pPr>
            <a:r>
              <a:rPr lang="en-US" altLang="zh-CN" sz="2400" dirty="0"/>
              <a:t>Disaster Recovery</a:t>
            </a:r>
          </a:p>
          <a:p>
            <a:pPr lvl="1" eaLnBrk="1" hangingPunct="1"/>
            <a:endParaRPr lang="en-US" altLang="zh-CN" dirty="0"/>
          </a:p>
          <a:p>
            <a:pPr eaLnBrk="1" hangingPunct="1"/>
            <a:endParaRPr lang="zh-CN" altLang="en-US" dirty="0"/>
          </a:p>
        </p:txBody>
      </p:sp>
    </p:spTree>
    <p:extLst>
      <p:ext uri="{BB962C8B-B14F-4D97-AF65-F5344CB8AC3E}">
        <p14:creationId xmlns:p14="http://schemas.microsoft.com/office/powerpoint/2010/main" val="3873120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04957" y="76200"/>
            <a:ext cx="8334087" cy="492443"/>
          </a:xfrm>
        </p:spPr>
        <p:txBody>
          <a:bodyPr/>
          <a:lstStyle/>
          <a:p>
            <a:pPr algn="ctr" eaLnBrk="1" hangingPunct="1"/>
            <a:r>
              <a:rPr lang="en-US" altLang="en-US" sz="3200" dirty="0">
                <a:solidFill>
                  <a:srgbClr val="FFFF00"/>
                </a:solidFill>
                <a:latin typeface="+mj-lt"/>
                <a:ea typeface="宋体" panose="02010600030101010101" pitchFamily="2" charset="-122"/>
                <a:cs typeface="+mj-cs"/>
              </a:rPr>
              <a:t>Different types of Virtualization</a:t>
            </a:r>
          </a:p>
        </p:txBody>
      </p:sp>
      <p:sp>
        <p:nvSpPr>
          <p:cNvPr id="21507" name="Content Placeholder 2"/>
          <p:cNvSpPr>
            <a:spLocks noGrp="1"/>
          </p:cNvSpPr>
          <p:nvPr>
            <p:ph sz="quarter" idx="1"/>
          </p:nvPr>
        </p:nvSpPr>
        <p:spPr>
          <a:xfrm>
            <a:off x="914400" y="1752600"/>
            <a:ext cx="7772400" cy="1107996"/>
          </a:xfrm>
        </p:spPr>
        <p:txBody>
          <a:bodyPr/>
          <a:lstStyle/>
          <a:p>
            <a:pPr eaLnBrk="1" hangingPunct="1"/>
            <a:r>
              <a:rPr lang="en-US" altLang="en-US" sz="3600" dirty="0"/>
              <a:t>Full Virtualization</a:t>
            </a:r>
          </a:p>
          <a:p>
            <a:pPr eaLnBrk="1" hangingPunct="1"/>
            <a:r>
              <a:rPr lang="en-US" altLang="en-US" sz="3600" dirty="0"/>
              <a:t>Para-Virtualization</a:t>
            </a:r>
          </a:p>
        </p:txBody>
      </p:sp>
    </p:spTree>
    <p:extLst>
      <p:ext uri="{BB962C8B-B14F-4D97-AF65-F5344CB8AC3E}">
        <p14:creationId xmlns:p14="http://schemas.microsoft.com/office/powerpoint/2010/main" val="257038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76200"/>
            <a:ext cx="7772400" cy="492443"/>
          </a:xfrm>
        </p:spPr>
        <p:txBody>
          <a:bodyPr/>
          <a:lstStyle/>
          <a:p>
            <a:pPr algn="ctr" eaLnBrk="1" hangingPunct="1"/>
            <a:r>
              <a:rPr lang="en-US" altLang="en-US" sz="3200" dirty="0">
                <a:solidFill>
                  <a:srgbClr val="FFFF00"/>
                </a:solidFill>
                <a:latin typeface="+mj-lt"/>
                <a:ea typeface="宋体" panose="02010600030101010101" pitchFamily="2" charset="-122"/>
                <a:cs typeface="+mj-cs"/>
              </a:rPr>
              <a:t>Full Virtualization</a:t>
            </a:r>
          </a:p>
        </p:txBody>
      </p:sp>
      <p:sp>
        <p:nvSpPr>
          <p:cNvPr id="3" name="Content Placeholder 2">
            <a:extLst>
              <a:ext uri="{FF2B5EF4-FFF2-40B4-BE49-F238E27FC236}">
                <a16:creationId xmlns:a16="http://schemas.microsoft.com/office/drawing/2014/main" id="{A9C5FA34-F66B-4F4A-A6CC-499436347303}"/>
              </a:ext>
            </a:extLst>
          </p:cNvPr>
          <p:cNvSpPr>
            <a:spLocks noGrp="1"/>
          </p:cNvSpPr>
          <p:nvPr>
            <p:ph sz="quarter" idx="1"/>
          </p:nvPr>
        </p:nvSpPr>
        <p:spPr>
          <a:xfrm>
            <a:off x="533400" y="914400"/>
            <a:ext cx="8382000" cy="4953000"/>
          </a:xfrm>
        </p:spPr>
        <p:txBody>
          <a:bodyPr>
            <a:normAutofit fontScale="92500"/>
          </a:bodyPr>
          <a:lstStyle/>
          <a:p>
            <a:pPr marL="274320" indent="-274320" algn="just" eaLnBrk="1" fontAlgn="auto" hangingPunct="1">
              <a:spcBef>
                <a:spcPts val="580"/>
              </a:spcBef>
              <a:spcAft>
                <a:spcPts val="0"/>
              </a:spcAft>
              <a:buFont typeface="Wingdings 2"/>
              <a:buChar char=""/>
              <a:defRPr/>
            </a:pPr>
            <a:r>
              <a:rPr lang="en-US" sz="3200" dirty="0"/>
              <a:t>The hypervisor interacts directly with the physical server's CPU and disk space. </a:t>
            </a:r>
          </a:p>
          <a:p>
            <a:pPr marL="274320" indent="-274320" algn="just" eaLnBrk="1" fontAlgn="auto" hangingPunct="1">
              <a:spcBef>
                <a:spcPts val="580"/>
              </a:spcBef>
              <a:spcAft>
                <a:spcPts val="0"/>
              </a:spcAft>
              <a:buFont typeface="Wingdings 2"/>
              <a:buChar char=""/>
              <a:defRPr/>
            </a:pPr>
            <a:endParaRPr lang="en-US" sz="3200" dirty="0"/>
          </a:p>
          <a:p>
            <a:pPr marL="274320" indent="-274320" algn="just" eaLnBrk="1" fontAlgn="auto" hangingPunct="1">
              <a:spcBef>
                <a:spcPts val="580"/>
              </a:spcBef>
              <a:spcAft>
                <a:spcPts val="0"/>
              </a:spcAft>
              <a:buFont typeface="Wingdings 2"/>
              <a:buChar char=""/>
              <a:defRPr/>
            </a:pPr>
            <a:r>
              <a:rPr lang="en-US" sz="3200" dirty="0"/>
              <a:t>The hypervisor keeps each virtual server completely </a:t>
            </a:r>
            <a:r>
              <a:rPr lang="en-US" sz="3200" b="1" dirty="0"/>
              <a:t>independent and unaware </a:t>
            </a:r>
            <a:r>
              <a:rPr lang="en-US" sz="3200" dirty="0"/>
              <a:t>of the other virtual servers running on the physical machine. </a:t>
            </a:r>
          </a:p>
          <a:p>
            <a:pPr marL="274320" indent="-274320" algn="just" eaLnBrk="1" fontAlgn="auto" hangingPunct="1">
              <a:spcBef>
                <a:spcPts val="580"/>
              </a:spcBef>
              <a:spcAft>
                <a:spcPts val="0"/>
              </a:spcAft>
              <a:buFont typeface="Wingdings 2"/>
              <a:buChar char=""/>
              <a:defRPr/>
            </a:pPr>
            <a:endParaRPr lang="en-US" sz="3200" dirty="0"/>
          </a:p>
          <a:p>
            <a:pPr marL="274320" indent="-274320" algn="just" eaLnBrk="1" fontAlgn="auto" hangingPunct="1">
              <a:spcBef>
                <a:spcPts val="580"/>
              </a:spcBef>
              <a:spcAft>
                <a:spcPts val="0"/>
              </a:spcAft>
              <a:buFont typeface="Wingdings 2"/>
              <a:buChar char=""/>
              <a:defRPr/>
            </a:pPr>
            <a:r>
              <a:rPr lang="en-US" sz="3200" dirty="0"/>
              <a:t>Each guest server runs on its own OS -- you can even have one guest running on Linux and another on Windows.</a:t>
            </a:r>
          </a:p>
          <a:p>
            <a:pPr marL="274320" indent="-274320" algn="just" eaLnBrk="1" fontAlgn="auto" hangingPunct="1">
              <a:spcBef>
                <a:spcPts val="580"/>
              </a:spcBef>
              <a:spcAft>
                <a:spcPts val="0"/>
              </a:spcAft>
              <a:buFont typeface="Wingdings 2"/>
              <a:buChar char=""/>
              <a:defRPr/>
            </a:pPr>
            <a:endParaRPr lang="en-US" sz="3200" i="1" dirty="0"/>
          </a:p>
          <a:p>
            <a:pPr marL="274320" indent="-274320" algn="just" eaLnBrk="1" fontAlgn="auto" hangingPunct="1">
              <a:spcBef>
                <a:spcPts val="580"/>
              </a:spcBef>
              <a:spcAft>
                <a:spcPts val="0"/>
              </a:spcAft>
              <a:buFont typeface="Wingdings 2"/>
              <a:buChar char=""/>
              <a:defRPr/>
            </a:pPr>
            <a:endParaRPr lang="en-US" dirty="0"/>
          </a:p>
        </p:txBody>
      </p:sp>
    </p:spTree>
    <p:extLst>
      <p:ext uri="{BB962C8B-B14F-4D97-AF65-F5344CB8AC3E}">
        <p14:creationId xmlns:p14="http://schemas.microsoft.com/office/powerpoint/2010/main" val="21800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04957" y="76200"/>
            <a:ext cx="8334087" cy="492443"/>
          </a:xfrm>
        </p:spPr>
        <p:txBody>
          <a:bodyPr/>
          <a:lstStyle/>
          <a:p>
            <a:pPr algn="ctr"/>
            <a:r>
              <a:rPr lang="en-US" altLang="en-US" sz="3200" dirty="0">
                <a:solidFill>
                  <a:srgbClr val="FFFF00"/>
                </a:solidFill>
                <a:latin typeface="+mj-lt"/>
                <a:ea typeface="宋体" panose="02010600030101010101" pitchFamily="2" charset="-122"/>
                <a:cs typeface="+mj-cs"/>
              </a:rPr>
              <a:t>Full Virtualization (Contd..)</a:t>
            </a:r>
            <a:endParaRPr lang="en-IN" altLang="en-US" sz="3200" dirty="0">
              <a:solidFill>
                <a:srgbClr val="FFFF00"/>
              </a:solidFill>
              <a:latin typeface="+mj-lt"/>
              <a:ea typeface="宋体" panose="02010600030101010101" pitchFamily="2" charset="-122"/>
              <a:cs typeface="+mj-cs"/>
            </a:endParaRPr>
          </a:p>
        </p:txBody>
      </p:sp>
      <p:sp>
        <p:nvSpPr>
          <p:cNvPr id="3" name="Content Placeholder 2">
            <a:extLst>
              <a:ext uri="{FF2B5EF4-FFF2-40B4-BE49-F238E27FC236}">
                <a16:creationId xmlns:a16="http://schemas.microsoft.com/office/drawing/2014/main" id="{38102D80-5742-40A5-B887-575A78BE615C}"/>
              </a:ext>
            </a:extLst>
          </p:cNvPr>
          <p:cNvSpPr>
            <a:spLocks noGrp="1"/>
          </p:cNvSpPr>
          <p:nvPr>
            <p:ph sz="quarter" idx="1"/>
          </p:nvPr>
        </p:nvSpPr>
        <p:spPr>
          <a:xfrm>
            <a:off x="404956" y="914400"/>
            <a:ext cx="8510443" cy="5105400"/>
          </a:xfrm>
        </p:spPr>
        <p:txBody>
          <a:bodyPr/>
          <a:lstStyle/>
          <a:p>
            <a:pPr marL="274320" indent="-274320" eaLnBrk="1" fontAlgn="auto" hangingPunct="1">
              <a:spcBef>
                <a:spcPts val="580"/>
              </a:spcBef>
              <a:spcAft>
                <a:spcPts val="0"/>
              </a:spcAft>
              <a:buFont typeface="Wingdings 2"/>
              <a:buChar char=""/>
              <a:defRPr/>
            </a:pPr>
            <a:r>
              <a:rPr lang="en-US" sz="2800" dirty="0"/>
              <a:t>As virtual servers run applications, the hypervisor relays resources from the physical machine to the appropriate virtual server. </a:t>
            </a:r>
          </a:p>
          <a:p>
            <a:pPr marL="274320" indent="-274320" eaLnBrk="1" fontAlgn="auto" hangingPunct="1">
              <a:spcBef>
                <a:spcPts val="580"/>
              </a:spcBef>
              <a:spcAft>
                <a:spcPts val="0"/>
              </a:spcAft>
              <a:buFont typeface="Wingdings 2"/>
              <a:buChar char=""/>
              <a:defRPr/>
            </a:pPr>
            <a:endParaRPr lang="en-US" sz="2800" dirty="0"/>
          </a:p>
          <a:p>
            <a:pPr marL="274320" indent="-274320" eaLnBrk="1" fontAlgn="auto" hangingPunct="1">
              <a:spcBef>
                <a:spcPts val="580"/>
              </a:spcBef>
              <a:spcAft>
                <a:spcPts val="0"/>
              </a:spcAft>
              <a:buFont typeface="Wingdings 2"/>
              <a:buChar char=""/>
              <a:defRPr/>
            </a:pPr>
            <a:r>
              <a:rPr lang="en-US" sz="2800" dirty="0"/>
              <a:t>Hypervisors have their own processing needs, which means that the physical server must reserve some processing power and resources to run the hypervisor application. </a:t>
            </a:r>
          </a:p>
          <a:p>
            <a:pPr marL="274320" indent="-274320" eaLnBrk="1" fontAlgn="auto" hangingPunct="1">
              <a:spcBef>
                <a:spcPts val="580"/>
              </a:spcBef>
              <a:spcAft>
                <a:spcPts val="0"/>
              </a:spcAft>
              <a:buFont typeface="Wingdings 2"/>
              <a:buChar char=""/>
              <a:defRPr/>
            </a:pPr>
            <a:endParaRPr lang="en-US" sz="2800" dirty="0"/>
          </a:p>
          <a:p>
            <a:pPr marL="274320" indent="-274320" eaLnBrk="1" fontAlgn="auto" hangingPunct="1">
              <a:spcBef>
                <a:spcPts val="580"/>
              </a:spcBef>
              <a:spcAft>
                <a:spcPts val="0"/>
              </a:spcAft>
              <a:buFont typeface="Wingdings 2"/>
              <a:buChar char=""/>
              <a:defRPr/>
            </a:pPr>
            <a:r>
              <a:rPr lang="en-US" sz="2800" dirty="0"/>
              <a:t>This can impact overall server performance and slow down applications.</a:t>
            </a:r>
          </a:p>
          <a:p>
            <a:pPr>
              <a:defRPr/>
            </a:pPr>
            <a:endParaRPr lang="en-IN" dirty="0"/>
          </a:p>
        </p:txBody>
      </p:sp>
    </p:spTree>
    <p:extLst>
      <p:ext uri="{BB962C8B-B14F-4D97-AF65-F5344CB8AC3E}">
        <p14:creationId xmlns:p14="http://schemas.microsoft.com/office/powerpoint/2010/main" val="207587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04957" y="116044"/>
            <a:ext cx="8334087" cy="492443"/>
          </a:xfrm>
        </p:spPr>
        <p:txBody>
          <a:bodyPr/>
          <a:lstStyle/>
          <a:p>
            <a:pPr eaLnBrk="1" hangingPunct="1"/>
            <a:r>
              <a:rPr lang="en-US" altLang="en-US" sz="3200" dirty="0">
                <a:solidFill>
                  <a:srgbClr val="FFFF00"/>
                </a:solidFill>
                <a:latin typeface="+mj-lt"/>
                <a:ea typeface="宋体" panose="02010600030101010101" pitchFamily="2" charset="-122"/>
                <a:cs typeface="+mj-cs"/>
              </a:rPr>
              <a:t>Full Virtualization</a:t>
            </a:r>
          </a:p>
        </p:txBody>
      </p:sp>
      <p:sp>
        <p:nvSpPr>
          <p:cNvPr id="3" name="Content Placeholder 2">
            <a:extLst>
              <a:ext uri="{FF2B5EF4-FFF2-40B4-BE49-F238E27FC236}">
                <a16:creationId xmlns:a16="http://schemas.microsoft.com/office/drawing/2014/main" id="{547F347F-12F3-4C3D-B294-8141AEB57E36}"/>
              </a:ext>
            </a:extLst>
          </p:cNvPr>
          <p:cNvSpPr>
            <a:spLocks noGrp="1"/>
          </p:cNvSpPr>
          <p:nvPr>
            <p:ph sz="quarter" idx="1"/>
          </p:nvPr>
        </p:nvSpPr>
        <p:spPr/>
        <p:txBody>
          <a:bodyPr>
            <a:noAutofit/>
          </a:bodyPr>
          <a:lstStyle/>
          <a:p>
            <a:pPr marL="274320" indent="-274320" algn="just" eaLnBrk="1" fontAlgn="auto" hangingPunct="1">
              <a:spcBef>
                <a:spcPts val="580"/>
              </a:spcBef>
              <a:spcAft>
                <a:spcPts val="0"/>
              </a:spcAft>
              <a:buFont typeface="Wingdings 2"/>
              <a:buChar char=""/>
              <a:defRPr/>
            </a:pPr>
            <a:r>
              <a:rPr lang="en-IN" sz="2400" dirty="0"/>
              <a:t>Full virtualization provides a complete simulation of the underlying hardware and is a technique used to provide support for unmodified guest operating systems.</a:t>
            </a:r>
          </a:p>
          <a:p>
            <a:pPr marL="274320" indent="-274320" algn="just" eaLnBrk="1" fontAlgn="auto" hangingPunct="1">
              <a:spcBef>
                <a:spcPts val="580"/>
              </a:spcBef>
              <a:spcAft>
                <a:spcPts val="0"/>
              </a:spcAft>
              <a:buFont typeface="Wingdings 2"/>
              <a:buChar char=""/>
              <a:defRPr/>
            </a:pPr>
            <a:endParaRPr lang="en-IN" sz="2400" dirty="0"/>
          </a:p>
          <a:p>
            <a:pPr marL="274320" indent="-274320" algn="just" eaLnBrk="1" fontAlgn="auto" hangingPunct="1">
              <a:spcBef>
                <a:spcPts val="580"/>
              </a:spcBef>
              <a:spcAft>
                <a:spcPts val="0"/>
              </a:spcAft>
              <a:buFont typeface="Wingdings 2"/>
              <a:buChar char=""/>
              <a:defRPr/>
            </a:pPr>
            <a:r>
              <a:rPr lang="en-IN" sz="2400" dirty="0"/>
              <a:t>The term </a:t>
            </a:r>
            <a:r>
              <a:rPr lang="en-IN" sz="2400" i="1" u="sng" dirty="0"/>
              <a:t>unmodified</a:t>
            </a:r>
            <a:r>
              <a:rPr lang="en-IN" sz="2400" dirty="0"/>
              <a:t> refers to operating system kernels which have not been altered to run on a hypervisor.</a:t>
            </a:r>
          </a:p>
          <a:p>
            <a:pPr marL="274320" indent="-274320" algn="just" eaLnBrk="1" fontAlgn="auto" hangingPunct="1">
              <a:spcBef>
                <a:spcPts val="580"/>
              </a:spcBef>
              <a:spcAft>
                <a:spcPts val="0"/>
              </a:spcAft>
              <a:buFont typeface="Wingdings 2"/>
              <a:buChar char=""/>
              <a:defRPr/>
            </a:pPr>
            <a:endParaRPr lang="en-IN" sz="2400" dirty="0"/>
          </a:p>
          <a:p>
            <a:pPr marL="274320" indent="-274320" algn="just" eaLnBrk="1" fontAlgn="auto" hangingPunct="1">
              <a:spcBef>
                <a:spcPts val="580"/>
              </a:spcBef>
              <a:spcAft>
                <a:spcPts val="0"/>
              </a:spcAft>
              <a:buFont typeface="Wingdings 2"/>
              <a:buChar char=""/>
              <a:defRPr/>
            </a:pPr>
            <a:r>
              <a:rPr lang="en-US" sz="2400" dirty="0"/>
              <a:t>While full virtualization comes with a performance penalty, the technique permits running unmodified operating system, which is ideal, particularly when source is unavailable such as with </a:t>
            </a:r>
            <a:r>
              <a:rPr lang="en-US" sz="2400" b="1" dirty="0"/>
              <a:t>proprietary operating systems.</a:t>
            </a:r>
            <a:r>
              <a:rPr lang="en-US" sz="2400" dirty="0"/>
              <a:t> </a:t>
            </a:r>
          </a:p>
          <a:p>
            <a:pPr marL="274320" indent="-274320" algn="just" eaLnBrk="1" fontAlgn="auto" hangingPunct="1">
              <a:spcBef>
                <a:spcPts val="580"/>
              </a:spcBef>
              <a:spcAft>
                <a:spcPts val="0"/>
              </a:spcAft>
              <a:buFont typeface="Wingdings 2"/>
              <a:buChar char=""/>
              <a:defRPr/>
            </a:pPr>
            <a:endParaRPr lang="en-US" sz="2400" dirty="0"/>
          </a:p>
        </p:txBody>
      </p:sp>
    </p:spTree>
    <p:extLst>
      <p:ext uri="{BB962C8B-B14F-4D97-AF65-F5344CB8AC3E}">
        <p14:creationId xmlns:p14="http://schemas.microsoft.com/office/powerpoint/2010/main" val="265535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4957" y="116044"/>
            <a:ext cx="8334087" cy="492443"/>
          </a:xfrm>
        </p:spPr>
        <p:txBody>
          <a:bodyPr/>
          <a:lstStyle/>
          <a:p>
            <a:pPr algn="ctr"/>
            <a:r>
              <a:rPr lang="en-US" altLang="en-US" sz="3200" dirty="0">
                <a:solidFill>
                  <a:srgbClr val="FFFF00"/>
                </a:solidFill>
                <a:latin typeface="+mj-lt"/>
                <a:ea typeface="宋体" panose="02010600030101010101" pitchFamily="2" charset="-122"/>
                <a:cs typeface="+mj-cs"/>
              </a:rPr>
              <a:t>Full Virtualization</a:t>
            </a:r>
            <a:endParaRPr lang="en-IN" altLang="en-US" sz="3200" dirty="0">
              <a:solidFill>
                <a:srgbClr val="FFFF00"/>
              </a:solidFill>
              <a:latin typeface="+mj-lt"/>
              <a:ea typeface="宋体" panose="02010600030101010101" pitchFamily="2" charset="-122"/>
              <a:cs typeface="+mj-cs"/>
            </a:endParaRPr>
          </a:p>
        </p:txBody>
      </p:sp>
      <p:sp>
        <p:nvSpPr>
          <p:cNvPr id="26627" name="Content Placeholder 2"/>
          <p:cNvSpPr>
            <a:spLocks noGrp="1"/>
          </p:cNvSpPr>
          <p:nvPr>
            <p:ph sz="quarter" idx="1"/>
          </p:nvPr>
        </p:nvSpPr>
        <p:spPr>
          <a:xfrm>
            <a:off x="581811" y="1058334"/>
            <a:ext cx="8393336" cy="3323987"/>
          </a:xfrm>
        </p:spPr>
        <p:txBody>
          <a:bodyPr/>
          <a:lstStyle/>
          <a:p>
            <a:pPr algn="just"/>
            <a:r>
              <a:rPr lang="en-IN" altLang="en-US" sz="2400" dirty="0"/>
              <a:t>The guest operating system makes system calls to the emulated hardware. </a:t>
            </a:r>
          </a:p>
          <a:p>
            <a:pPr algn="just"/>
            <a:endParaRPr lang="en-IN" altLang="en-US" sz="2400" dirty="0"/>
          </a:p>
          <a:p>
            <a:pPr algn="just"/>
            <a:r>
              <a:rPr lang="en-IN" altLang="en-US" sz="2400" dirty="0"/>
              <a:t>These calls, which would actually interact with underlying hardware, are intercepted by the virtualization hypervisor which maps them onto the real underlying hardware. </a:t>
            </a:r>
          </a:p>
          <a:p>
            <a:pPr algn="just"/>
            <a:endParaRPr lang="en-IN" altLang="en-US" sz="2400" dirty="0"/>
          </a:p>
          <a:p>
            <a:pPr algn="just"/>
            <a:r>
              <a:rPr lang="en-IN" altLang="en-US" sz="2400" dirty="0"/>
              <a:t>The hypervisor also monitors and controls the physical server resources.</a:t>
            </a:r>
          </a:p>
        </p:txBody>
      </p:sp>
    </p:spTree>
    <p:extLst>
      <p:ext uri="{BB962C8B-B14F-4D97-AF65-F5344CB8AC3E}">
        <p14:creationId xmlns:p14="http://schemas.microsoft.com/office/powerpoint/2010/main" val="380173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http://itmanagement.earthweb.com/img/2010/05/virtualization-figure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3810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5" name="Title 1"/>
          <p:cNvSpPr txBox="1">
            <a:spLocks/>
          </p:cNvSpPr>
          <p:nvPr/>
        </p:nvSpPr>
        <p:spPr>
          <a:xfrm>
            <a:off x="404957" y="116044"/>
            <a:ext cx="8334087" cy="492443"/>
          </a:xfrm>
          <a:prstGeom prst="rect">
            <a:avLst/>
          </a:prstGeom>
        </p:spPr>
        <p:txBody>
          <a:bodyPr wrap="square" lIns="0" tIns="0" rIns="0" bIns="0">
            <a:spAutoFit/>
          </a:bodyPr>
          <a:lstStyle>
            <a:lvl1pPr>
              <a:defRPr sz="2100" b="0" i="0">
                <a:solidFill>
                  <a:schemeClr val="bg1"/>
                </a:solidFill>
                <a:latin typeface="Tahoma"/>
                <a:ea typeface="+mj-ea"/>
                <a:cs typeface="Tahoma"/>
              </a:defRPr>
            </a:lvl1pPr>
          </a:lstStyle>
          <a:p>
            <a:pPr algn="ctr" fontAlgn="auto">
              <a:spcBef>
                <a:spcPts val="0"/>
              </a:spcBef>
              <a:spcAft>
                <a:spcPts val="0"/>
              </a:spcAft>
            </a:pPr>
            <a:r>
              <a:rPr lang="en-US" altLang="en-US" sz="3200" kern="0" dirty="0">
                <a:solidFill>
                  <a:srgbClr val="FFFF00"/>
                </a:solidFill>
                <a:latin typeface="+mj-lt"/>
                <a:ea typeface="宋体" panose="02010600030101010101" pitchFamily="2" charset="-122"/>
                <a:cs typeface="+mj-cs"/>
              </a:rPr>
              <a:t>Full Virtualization</a:t>
            </a:r>
            <a:endParaRPr lang="en-IN" altLang="en-US" sz="3200" kern="0" dirty="0">
              <a:solidFill>
                <a:srgbClr val="FFFF00"/>
              </a:solidFill>
              <a:latin typeface="+mj-lt"/>
              <a:ea typeface="宋体" panose="02010600030101010101" pitchFamily="2" charset="-122"/>
              <a:cs typeface="+mj-cs"/>
            </a:endParaRPr>
          </a:p>
        </p:txBody>
      </p:sp>
    </p:spTree>
    <p:extLst>
      <p:ext uri="{BB962C8B-B14F-4D97-AF65-F5344CB8AC3E}">
        <p14:creationId xmlns:p14="http://schemas.microsoft.com/office/powerpoint/2010/main" val="131621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04957" y="116044"/>
            <a:ext cx="8334087" cy="492443"/>
          </a:xfrm>
        </p:spPr>
        <p:txBody>
          <a:bodyPr/>
          <a:lstStyle/>
          <a:p>
            <a:pPr algn="ctr" rtl="0" eaLnBrk="1" hangingPunct="1"/>
            <a:r>
              <a:rPr lang="en-US" altLang="en-US" sz="3200" dirty="0">
                <a:solidFill>
                  <a:srgbClr val="FFFF00"/>
                </a:solidFill>
                <a:latin typeface="+mj-lt"/>
                <a:ea typeface="宋体" panose="02010600030101010101" pitchFamily="2" charset="-122"/>
                <a:cs typeface="+mj-cs"/>
              </a:rPr>
              <a:t>Para-Virtualization</a:t>
            </a:r>
          </a:p>
        </p:txBody>
      </p:sp>
      <p:sp>
        <p:nvSpPr>
          <p:cNvPr id="3" name="Content Placeholder 2">
            <a:extLst>
              <a:ext uri="{FF2B5EF4-FFF2-40B4-BE49-F238E27FC236}">
                <a16:creationId xmlns:a16="http://schemas.microsoft.com/office/drawing/2014/main" id="{9D77001F-F6C7-4031-B709-FC1B9A5B9438}"/>
              </a:ext>
            </a:extLst>
          </p:cNvPr>
          <p:cNvSpPr>
            <a:spLocks noGrp="1"/>
          </p:cNvSpPr>
          <p:nvPr>
            <p:ph sz="quarter" idx="1"/>
          </p:nvPr>
        </p:nvSpPr>
        <p:spPr/>
        <p:txBody>
          <a:bodyPr>
            <a:noAutofit/>
          </a:bodyPr>
          <a:lstStyle/>
          <a:p>
            <a:pPr marL="274320" indent="-274320" algn="just" eaLnBrk="1" fontAlgn="auto" hangingPunct="1">
              <a:spcBef>
                <a:spcPts val="580"/>
              </a:spcBef>
              <a:spcAft>
                <a:spcPts val="0"/>
              </a:spcAft>
              <a:buFont typeface="Wingdings 2"/>
              <a:buChar char=""/>
              <a:defRPr/>
            </a:pPr>
            <a:r>
              <a:rPr lang="en-US" sz="2400" dirty="0"/>
              <a:t>The fundamental issue with full virtualization is the emulation of devices within the hypervisor. </a:t>
            </a:r>
          </a:p>
          <a:p>
            <a:pPr marL="274320" indent="-274320" algn="just" eaLnBrk="1" fontAlgn="auto" hangingPunct="1">
              <a:spcBef>
                <a:spcPts val="580"/>
              </a:spcBef>
              <a:spcAft>
                <a:spcPts val="0"/>
              </a:spcAft>
              <a:buFont typeface="Wingdings 2"/>
              <a:buChar char=""/>
              <a:defRPr/>
            </a:pPr>
            <a:r>
              <a:rPr lang="en-US" sz="2400" dirty="0"/>
              <a:t>A solution to this problem is to make the guest operating system aware that it's being virtualized. </a:t>
            </a:r>
          </a:p>
          <a:p>
            <a:pPr marL="274320" indent="-274320" algn="just" eaLnBrk="1" fontAlgn="auto" hangingPunct="1">
              <a:spcBef>
                <a:spcPts val="580"/>
              </a:spcBef>
              <a:spcAft>
                <a:spcPts val="0"/>
              </a:spcAft>
              <a:buFont typeface="Wingdings 2"/>
              <a:buChar char=""/>
              <a:defRPr/>
            </a:pPr>
            <a:r>
              <a:rPr lang="en-US" sz="2400" dirty="0"/>
              <a:t>With this knowledge, the guest OS can short circuit its drivers to minimize the overhead of communicating with physical devices. </a:t>
            </a:r>
          </a:p>
          <a:p>
            <a:pPr marL="274320" indent="-274320" algn="just" eaLnBrk="1" fontAlgn="auto" hangingPunct="1">
              <a:spcBef>
                <a:spcPts val="580"/>
              </a:spcBef>
              <a:spcAft>
                <a:spcPts val="0"/>
              </a:spcAft>
              <a:buFont typeface="Wingdings 2"/>
              <a:buChar char=""/>
              <a:defRPr/>
            </a:pPr>
            <a:r>
              <a:rPr lang="en-US" sz="2400" dirty="0"/>
              <a:t>In this way, the guest OS drivers and hypervisor drivers integrate with one another to efficiently enable and share physical device access. </a:t>
            </a:r>
          </a:p>
          <a:p>
            <a:pPr marL="274320" indent="-274320" algn="just" eaLnBrk="1" fontAlgn="auto" hangingPunct="1">
              <a:spcBef>
                <a:spcPts val="580"/>
              </a:spcBef>
              <a:spcAft>
                <a:spcPts val="0"/>
              </a:spcAft>
              <a:buFont typeface="Wingdings 2"/>
              <a:buChar char=""/>
              <a:defRPr/>
            </a:pPr>
            <a:r>
              <a:rPr lang="en-US" sz="2400" dirty="0"/>
              <a:t>Low-level emulation of devices is removed, replaced with cooperating guest and hypervisor drivers. </a:t>
            </a:r>
          </a:p>
          <a:p>
            <a:pPr marL="274320" indent="-274320" algn="just" eaLnBrk="1" fontAlgn="auto" hangingPunct="1">
              <a:spcBef>
                <a:spcPts val="580"/>
              </a:spcBef>
              <a:spcAft>
                <a:spcPts val="0"/>
              </a:spcAft>
              <a:buFont typeface="Wingdings 2"/>
              <a:buChar char=""/>
              <a:defRPr/>
            </a:pPr>
            <a:endParaRPr lang="en-US" sz="2400" dirty="0"/>
          </a:p>
        </p:txBody>
      </p:sp>
    </p:spTree>
    <p:extLst>
      <p:ext uri="{BB962C8B-B14F-4D97-AF65-F5344CB8AC3E}">
        <p14:creationId xmlns:p14="http://schemas.microsoft.com/office/powerpoint/2010/main" val="142577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9F43A-B4CE-4AE6-8125-D02F543B9A7E}"/>
              </a:ext>
            </a:extLst>
          </p:cNvPr>
          <p:cNvSpPr/>
          <p:nvPr/>
        </p:nvSpPr>
        <p:spPr>
          <a:xfrm>
            <a:off x="0" y="533400"/>
            <a:ext cx="9303573" cy="1938992"/>
          </a:xfrm>
          <a:prstGeom prst="rect">
            <a:avLst/>
          </a:prstGeom>
          <a:noFill/>
        </p:spPr>
        <p:txBody>
          <a:bodyPr wrap="none" lIns="68580" tIns="34290" rIns="68580" bIns="34290">
            <a:spAutoFit/>
          </a:bodyPr>
          <a:lstStyle/>
          <a:p>
            <a:pPr algn="ctr" defTabSz="342900" fontAlgn="auto">
              <a:spcBef>
                <a:spcPts val="0"/>
              </a:spcBef>
              <a:spcAft>
                <a:spcPts val="0"/>
              </a:spcAft>
            </a:pPr>
            <a:r>
              <a:rPr lang="en-US" sz="4050" b="1" dirty="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latin typeface="Rockwell" panose="02060603020205020403"/>
              </a:rPr>
              <a:t>Internal Working and Virtualization </a:t>
            </a:r>
          </a:p>
          <a:p>
            <a:pPr algn="ctr" defTabSz="342900" fontAlgn="auto">
              <a:spcBef>
                <a:spcPts val="0"/>
              </a:spcBef>
              <a:spcAft>
                <a:spcPts val="0"/>
              </a:spcAft>
            </a:pPr>
            <a:r>
              <a:rPr lang="en-US" sz="4050" b="1" dirty="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latin typeface="Rockwell" panose="02060603020205020403"/>
              </a:rPr>
              <a:t>in </a:t>
            </a:r>
          </a:p>
          <a:p>
            <a:pPr algn="ctr" defTabSz="342900" fontAlgn="auto">
              <a:spcBef>
                <a:spcPts val="0"/>
              </a:spcBef>
              <a:spcAft>
                <a:spcPts val="0"/>
              </a:spcAft>
            </a:pPr>
            <a:r>
              <a:rPr lang="en-US" sz="4050" b="1" dirty="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latin typeface="Rockwell" panose="02060603020205020403"/>
              </a:rPr>
              <a:t>Cloud Computing</a:t>
            </a:r>
          </a:p>
        </p:txBody>
      </p:sp>
      <p:pic>
        <p:nvPicPr>
          <p:cNvPr id="16386" name="Picture 2" descr="Image result for simulators computing">
            <a:extLst>
              <a:ext uri="{FF2B5EF4-FFF2-40B4-BE49-F238E27FC236}">
                <a16:creationId xmlns:a16="http://schemas.microsoft.com/office/drawing/2014/main" id="{8AFEC73B-E8B4-4091-95D2-CDE3982EF6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09" y="3232701"/>
            <a:ext cx="2564948" cy="244471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cloud computing simulation">
            <a:extLst>
              <a:ext uri="{FF2B5EF4-FFF2-40B4-BE49-F238E27FC236}">
                <a16:creationId xmlns:a16="http://schemas.microsoft.com/office/drawing/2014/main" id="{A96675DF-EDE8-43CA-9FC6-393E5B5C4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061" y="3058456"/>
            <a:ext cx="3593306" cy="279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49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04957" y="116044"/>
            <a:ext cx="8334087" cy="492443"/>
          </a:xfrm>
        </p:spPr>
        <p:txBody>
          <a:bodyPr/>
          <a:lstStyle/>
          <a:p>
            <a:pPr algn="ctr" eaLnBrk="1" hangingPunct="1"/>
            <a:r>
              <a:rPr lang="en-US" altLang="en-US" sz="3200" dirty="0">
                <a:solidFill>
                  <a:srgbClr val="FFFF00"/>
                </a:solidFill>
                <a:latin typeface="+mj-lt"/>
                <a:ea typeface="宋体" panose="02010600030101010101" pitchFamily="2" charset="-122"/>
                <a:cs typeface="+mj-cs"/>
              </a:rPr>
              <a:t>Para-Virtualization</a:t>
            </a:r>
          </a:p>
        </p:txBody>
      </p:sp>
      <p:sp>
        <p:nvSpPr>
          <p:cNvPr id="29699" name="AutoShape 2" descr="virtualization, Para-Virtualization to Improve Performance "/>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Perpetua" panose="02020502060401020303" pitchFamily="18" charset="0"/>
            </a:endParaRPr>
          </a:p>
        </p:txBody>
      </p:sp>
      <p:sp>
        <p:nvSpPr>
          <p:cNvPr id="29700" name="AutoShape 4" descr="virtualization, Para-Virtualization to Improve Performance "/>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Perpetua" panose="02020502060401020303" pitchFamily="18" charset="0"/>
            </a:endParaRPr>
          </a:p>
        </p:txBody>
      </p:sp>
      <p:sp>
        <p:nvSpPr>
          <p:cNvPr id="29701" name="AutoShape 6" descr="virtualization, Para-Virtualization to Improve Performance "/>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Perpetua" panose="02020502060401020303" pitchFamily="18" charset="0"/>
            </a:endParaRPr>
          </a:p>
        </p:txBody>
      </p:sp>
      <p:sp>
        <p:nvSpPr>
          <p:cNvPr id="29702" name="AutoShape 8" descr="virtualization, Para-Virtualization to Improve Performance "/>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Perpetua" panose="02020502060401020303" pitchFamily="18" charset="0"/>
            </a:endParaRPr>
          </a:p>
        </p:txBody>
      </p:sp>
      <p:sp>
        <p:nvSpPr>
          <p:cNvPr id="29703" name="AutoShape 10" descr="virtualization, Para-Virtualization to Improve Performance "/>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Perpetua" panose="02020502060401020303" pitchFamily="18" charset="0"/>
            </a:endParaRPr>
          </a:p>
        </p:txBody>
      </p:sp>
      <p:pic>
        <p:nvPicPr>
          <p:cNvPr id="29704" name="Picture 13" descr="C:\Users\mala\Desktop\Virtualization - Datamation_files\virtualization-fig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19288"/>
            <a:ext cx="3810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64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04957" y="76200"/>
            <a:ext cx="8334087" cy="492443"/>
          </a:xfrm>
        </p:spPr>
        <p:txBody>
          <a:bodyPr/>
          <a:lstStyle/>
          <a:p>
            <a:pPr algn="ctr" rtl="0"/>
            <a:r>
              <a:rPr lang="en-US" altLang="zh-CN" sz="3200" dirty="0">
                <a:solidFill>
                  <a:srgbClr val="FFFF00"/>
                </a:solidFill>
                <a:latin typeface="+mj-lt"/>
                <a:ea typeface="宋体" panose="02010600030101010101" pitchFamily="2" charset="-122"/>
                <a:cs typeface="+mj-cs"/>
              </a:rPr>
              <a:t>Para virtualization</a:t>
            </a:r>
          </a:p>
        </p:txBody>
      </p:sp>
      <p:sp>
        <p:nvSpPr>
          <p:cNvPr id="30723" name="Content Placeholder 2"/>
          <p:cNvSpPr>
            <a:spLocks noGrp="1"/>
          </p:cNvSpPr>
          <p:nvPr>
            <p:ph idx="1"/>
          </p:nvPr>
        </p:nvSpPr>
        <p:spPr>
          <a:xfrm>
            <a:off x="914400" y="2057400"/>
            <a:ext cx="7772400" cy="2895600"/>
          </a:xfrm>
        </p:spPr>
        <p:txBody>
          <a:bodyPr/>
          <a:lstStyle/>
          <a:p>
            <a:pPr eaLnBrk="1" hangingPunct="1"/>
            <a:r>
              <a:rPr lang="en-US" altLang="zh-CN" sz="2800" b="1"/>
              <a:t>Pros</a:t>
            </a:r>
          </a:p>
          <a:p>
            <a:pPr lvl="1" eaLnBrk="1" hangingPunct="1"/>
            <a:r>
              <a:rPr lang="en-US" altLang="zh-CN"/>
              <a:t>Improved Performance</a:t>
            </a:r>
          </a:p>
          <a:p>
            <a:pPr eaLnBrk="1" hangingPunct="1"/>
            <a:endParaRPr lang="en-US" altLang="zh-CN" sz="2800"/>
          </a:p>
          <a:p>
            <a:pPr eaLnBrk="1" hangingPunct="1"/>
            <a:r>
              <a:rPr lang="en-US" altLang="zh-CN" sz="2800" b="1"/>
              <a:t>Cons</a:t>
            </a:r>
          </a:p>
          <a:p>
            <a:pPr lvl="1" eaLnBrk="1" hangingPunct="1"/>
            <a:r>
              <a:rPr lang="en-US" altLang="en-US"/>
              <a:t>The downside of para-virtualization is that the guest must be modified to integrate hypervisor awareness</a:t>
            </a:r>
            <a:endParaRPr lang="en-US" altLang="zh-CN"/>
          </a:p>
        </p:txBody>
      </p:sp>
    </p:spTree>
    <p:extLst>
      <p:ext uri="{BB962C8B-B14F-4D97-AF65-F5344CB8AC3E}">
        <p14:creationId xmlns:p14="http://schemas.microsoft.com/office/powerpoint/2010/main" val="66630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04957" y="76200"/>
            <a:ext cx="8334087" cy="492443"/>
          </a:xfrm>
        </p:spPr>
        <p:txBody>
          <a:bodyPr/>
          <a:lstStyle/>
          <a:p>
            <a:pPr algn="ctr" eaLnBrk="1" hangingPunct="1"/>
            <a:r>
              <a:rPr lang="en-US" altLang="en-US" sz="3200" dirty="0">
                <a:solidFill>
                  <a:srgbClr val="FFFF00"/>
                </a:solidFill>
                <a:latin typeface="+mj-lt"/>
                <a:ea typeface="宋体" panose="02010600030101010101" pitchFamily="2" charset="-122"/>
                <a:cs typeface="+mj-cs"/>
              </a:rPr>
              <a:t>Different Types of Hypervisors</a:t>
            </a:r>
          </a:p>
        </p:txBody>
      </p:sp>
      <p:sp>
        <p:nvSpPr>
          <p:cNvPr id="37891" name="Content Placeholder 2"/>
          <p:cNvSpPr>
            <a:spLocks noGrp="1"/>
          </p:cNvSpPr>
          <p:nvPr>
            <p:ph sz="quarter" idx="1"/>
          </p:nvPr>
        </p:nvSpPr>
        <p:spPr/>
        <p:txBody>
          <a:bodyPr/>
          <a:lstStyle/>
          <a:p>
            <a:pPr eaLnBrk="1" hangingPunct="1"/>
            <a:r>
              <a:rPr lang="en-US" altLang="en-US" sz="3600" dirty="0"/>
              <a:t>Type 1</a:t>
            </a:r>
          </a:p>
          <a:p>
            <a:pPr eaLnBrk="1" hangingPunct="1"/>
            <a:r>
              <a:rPr lang="en-US" altLang="en-US" sz="3600" dirty="0"/>
              <a:t>Type 2</a:t>
            </a:r>
          </a:p>
        </p:txBody>
      </p:sp>
    </p:spTree>
    <p:extLst>
      <p:ext uri="{BB962C8B-B14F-4D97-AF65-F5344CB8AC3E}">
        <p14:creationId xmlns:p14="http://schemas.microsoft.com/office/powerpoint/2010/main" val="64285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334087" cy="492443"/>
          </a:xfrm>
        </p:spPr>
        <p:txBody>
          <a:bodyPr/>
          <a:lstStyle/>
          <a:p>
            <a:pPr algn="ctr" eaLnBrk="1" hangingPunct="1"/>
            <a:r>
              <a:rPr lang="en-US" altLang="en-US" sz="3200" dirty="0">
                <a:solidFill>
                  <a:srgbClr val="FFFF00"/>
                </a:solidFill>
                <a:latin typeface="+mj-lt"/>
                <a:ea typeface="宋体" panose="02010600030101010101" pitchFamily="2" charset="-122"/>
                <a:cs typeface="+mj-cs"/>
              </a:rPr>
              <a:t>Type 1 Hypervisor</a:t>
            </a:r>
          </a:p>
        </p:txBody>
      </p:sp>
      <p:sp>
        <p:nvSpPr>
          <p:cNvPr id="38915" name="Content Placeholder 2"/>
          <p:cNvSpPr>
            <a:spLocks noGrp="1"/>
          </p:cNvSpPr>
          <p:nvPr>
            <p:ph sz="quarter" idx="1"/>
          </p:nvPr>
        </p:nvSpPr>
        <p:spPr>
          <a:xfrm>
            <a:off x="442911" y="914400"/>
            <a:ext cx="8348375" cy="4431983"/>
          </a:xfrm>
        </p:spPr>
        <p:txBody>
          <a:bodyPr/>
          <a:lstStyle/>
          <a:p>
            <a:pPr marL="457200" indent="-457200" algn="just" eaLnBrk="1" hangingPunct="1">
              <a:buFont typeface="+mj-lt"/>
              <a:buAutoNum type="arabicPeriod"/>
            </a:pPr>
            <a:r>
              <a:rPr lang="en-US" altLang="en-US" sz="2400" dirty="0"/>
              <a:t>A hypervisor running on bare metal is called Type 1 Hypervisor or native Hypervisor.</a:t>
            </a:r>
          </a:p>
          <a:p>
            <a:pPr marL="457200" indent="-457200" algn="just" eaLnBrk="1" hangingPunct="1">
              <a:buFont typeface="+mj-lt"/>
              <a:buAutoNum type="arabicPeriod"/>
            </a:pPr>
            <a:r>
              <a:rPr lang="en-US" altLang="en-US" sz="2400" dirty="0"/>
              <a:t>No host operating system is required, they are installed on bare metal.</a:t>
            </a:r>
          </a:p>
          <a:p>
            <a:pPr marL="457200" indent="-457200" algn="just" eaLnBrk="1" hangingPunct="1">
              <a:buFont typeface="+mj-lt"/>
              <a:buAutoNum type="arabicPeriod"/>
            </a:pPr>
            <a:r>
              <a:rPr lang="en-IN" altLang="en-US" sz="2400" dirty="0"/>
              <a:t>Bare metal hypervisors are faster and more efficient as they do not need to go through the operating system and other layers that usually make hosted hypervisors slower. </a:t>
            </a:r>
          </a:p>
          <a:p>
            <a:pPr algn="just" eaLnBrk="1" hangingPunct="1"/>
            <a:endParaRPr lang="en-US" altLang="en-US" sz="2400" dirty="0"/>
          </a:p>
          <a:p>
            <a:pPr algn="just" eaLnBrk="1" hangingPunct="1"/>
            <a:r>
              <a:rPr lang="en-US" altLang="en-US" sz="2400" dirty="0"/>
              <a:t>Examples</a:t>
            </a:r>
          </a:p>
          <a:p>
            <a:pPr lvl="1" algn="just" eaLnBrk="1" hangingPunct="1"/>
            <a:r>
              <a:rPr lang="en-US" altLang="en-US" sz="2400" dirty="0"/>
              <a:t>KVM</a:t>
            </a:r>
          </a:p>
          <a:p>
            <a:pPr lvl="1" algn="just" eaLnBrk="1" hangingPunct="1"/>
            <a:r>
              <a:rPr lang="en-US" altLang="en-US" sz="2400" dirty="0"/>
              <a:t>Citrix </a:t>
            </a:r>
            <a:r>
              <a:rPr lang="en-US" altLang="en-US" sz="2400" dirty="0" err="1"/>
              <a:t>XenServer</a:t>
            </a:r>
            <a:endParaRPr lang="en-US" altLang="en-US" sz="2400" dirty="0"/>
          </a:p>
          <a:p>
            <a:pPr lvl="1" algn="just" eaLnBrk="1" hangingPunct="1">
              <a:buFont typeface="Wingdings 2" panose="05020102010507070707" pitchFamily="18" charset="2"/>
              <a:buNone/>
            </a:pPr>
            <a:endParaRPr lang="en-US" altLang="en-US" sz="2400" dirty="0"/>
          </a:p>
        </p:txBody>
      </p:sp>
    </p:spTree>
    <p:extLst>
      <p:ext uri="{BB962C8B-B14F-4D97-AF65-F5344CB8AC3E}">
        <p14:creationId xmlns:p14="http://schemas.microsoft.com/office/powerpoint/2010/main" val="249055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04957" y="76200"/>
            <a:ext cx="8334087" cy="492443"/>
          </a:xfrm>
        </p:spPr>
        <p:txBody>
          <a:bodyPr/>
          <a:lstStyle/>
          <a:p>
            <a:pPr algn="ctr"/>
            <a:r>
              <a:rPr lang="en-US" altLang="en-US" sz="3200" dirty="0">
                <a:solidFill>
                  <a:srgbClr val="FFFF00"/>
                </a:solidFill>
                <a:latin typeface="+mj-lt"/>
                <a:ea typeface="宋体" panose="02010600030101010101" pitchFamily="2" charset="-122"/>
                <a:cs typeface="+mj-cs"/>
              </a:rPr>
              <a:t>Type 2 Hypervisor</a:t>
            </a:r>
          </a:p>
        </p:txBody>
      </p:sp>
      <p:sp>
        <p:nvSpPr>
          <p:cNvPr id="40963" name="Content Placeholder 2"/>
          <p:cNvSpPr>
            <a:spLocks noGrp="1"/>
          </p:cNvSpPr>
          <p:nvPr>
            <p:ph sz="quarter" idx="1"/>
          </p:nvPr>
        </p:nvSpPr>
        <p:spPr>
          <a:xfrm>
            <a:off x="400194" y="914400"/>
            <a:ext cx="8515206" cy="3631763"/>
          </a:xfrm>
        </p:spPr>
        <p:txBody>
          <a:bodyPr/>
          <a:lstStyle/>
          <a:p>
            <a:pPr marL="457200" indent="-457200" algn="just">
              <a:buFont typeface="+mj-lt"/>
              <a:buAutoNum type="arabicPeriod"/>
            </a:pPr>
            <a:r>
              <a:rPr lang="en-US" altLang="en-US" sz="2400" dirty="0"/>
              <a:t>Installed over an operating System and are referred to as Type 2 Hypervisor or hosted Hypervisor.</a:t>
            </a:r>
          </a:p>
          <a:p>
            <a:pPr marL="457200" indent="-457200" algn="just">
              <a:buFont typeface="+mj-lt"/>
              <a:buAutoNum type="arabicPeriod"/>
            </a:pPr>
            <a:r>
              <a:rPr lang="en-IN" altLang="en-US" sz="2400" dirty="0"/>
              <a:t>Hosted hypervisors are much easier to set up than bare metal hypervisors because you have an OS to work with.</a:t>
            </a:r>
          </a:p>
          <a:p>
            <a:pPr algn="just"/>
            <a:r>
              <a:rPr lang="en-IN" altLang="en-US" sz="2400" dirty="0"/>
              <a:t> These are also compatible with a broad range of hardware.</a:t>
            </a:r>
            <a:endParaRPr lang="en-US" altLang="en-US" sz="2400" dirty="0"/>
          </a:p>
          <a:p>
            <a:pPr algn="just" eaLnBrk="1" hangingPunct="1"/>
            <a:endParaRPr lang="en-US" altLang="en-US" dirty="0"/>
          </a:p>
          <a:p>
            <a:pPr algn="just" eaLnBrk="1" hangingPunct="1"/>
            <a:r>
              <a:rPr lang="en-US" altLang="en-US" sz="2000" dirty="0"/>
              <a:t>Examples</a:t>
            </a:r>
          </a:p>
          <a:p>
            <a:pPr lvl="1" algn="just" eaLnBrk="1" hangingPunct="1"/>
            <a:r>
              <a:rPr lang="en-US" altLang="en-US" sz="2000" dirty="0"/>
              <a:t>Microsoft Hyper-V  (run over Windows Server)</a:t>
            </a:r>
          </a:p>
          <a:p>
            <a:pPr lvl="1" algn="just" eaLnBrk="1" hangingPunct="1"/>
            <a:r>
              <a:rPr lang="en-US" altLang="en-US" sz="2000" dirty="0"/>
              <a:t>VirtualBox</a:t>
            </a:r>
          </a:p>
          <a:p>
            <a:pPr lvl="1" algn="just" eaLnBrk="1" hangingPunct="1"/>
            <a:r>
              <a:rPr lang="en-US" altLang="en-US" sz="2000" dirty="0" err="1"/>
              <a:t>Vmware</a:t>
            </a:r>
            <a:r>
              <a:rPr lang="en-US" altLang="en-US" sz="2000" dirty="0"/>
              <a:t> Workstation</a:t>
            </a:r>
          </a:p>
          <a:p>
            <a:pPr algn="just" eaLnBrk="1" hangingPunct="1"/>
            <a:endParaRPr lang="en-US" altLang="en-US" dirty="0"/>
          </a:p>
        </p:txBody>
      </p:sp>
    </p:spTree>
    <p:extLst>
      <p:ext uri="{BB962C8B-B14F-4D97-AF65-F5344CB8AC3E}">
        <p14:creationId xmlns:p14="http://schemas.microsoft.com/office/powerpoint/2010/main" val="876489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4" descr="Image result for type 1 vs type 2 hyperviso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N" altLang="en-US"/>
          </a:p>
        </p:txBody>
      </p:sp>
      <p:sp>
        <p:nvSpPr>
          <p:cNvPr id="43012" name="Title 1"/>
          <p:cNvSpPr>
            <a:spLocks noGrp="1"/>
          </p:cNvSpPr>
          <p:nvPr>
            <p:ph type="title"/>
          </p:nvPr>
        </p:nvSpPr>
        <p:spPr>
          <a:xfrm>
            <a:off x="460375" y="457200"/>
            <a:ext cx="7772400" cy="1143000"/>
          </a:xfrm>
        </p:spPr>
        <p:txBody>
          <a:bodyPr/>
          <a:lstStyle/>
          <a:p>
            <a:pPr eaLnBrk="1" hangingPunct="1"/>
            <a:r>
              <a:rPr lang="en-US" altLang="en-US" sz="3600"/>
              <a:t>Type 1 Hypervisor vs. Type 2 Hypervisor</a:t>
            </a:r>
          </a:p>
        </p:txBody>
      </p:sp>
      <p:sp>
        <p:nvSpPr>
          <p:cNvPr id="40965" name="Rectangle 6">
            <a:extLst>
              <a:ext uri="{FF2B5EF4-FFF2-40B4-BE49-F238E27FC236}">
                <a16:creationId xmlns:a16="http://schemas.microsoft.com/office/drawing/2014/main" id="{E5708594-287A-4D4F-8CDE-E1D691A1B353}"/>
              </a:ext>
            </a:extLst>
          </p:cNvPr>
          <p:cNvSpPr>
            <a:spLocks noChangeArrowheads="1"/>
          </p:cNvSpPr>
          <p:nvPr/>
        </p:nvSpPr>
        <p:spPr bwMode="auto">
          <a:xfrm>
            <a:off x="350043" y="1089025"/>
            <a:ext cx="854233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en-IN" altLang="en-US" sz="2600" dirty="0">
                <a:latin typeface="+mn-lt"/>
                <a:cs typeface="+mn-cs"/>
              </a:rPr>
              <a:t>According to IBM, Type 1 hypervisors provide higher performance, availability, and security than Type 2 hypervisors.</a:t>
            </a:r>
          </a:p>
        </p:txBody>
      </p:sp>
      <p:sp>
        <p:nvSpPr>
          <p:cNvPr id="6" name="Title 1"/>
          <p:cNvSpPr txBox="1">
            <a:spLocks/>
          </p:cNvSpPr>
          <p:nvPr/>
        </p:nvSpPr>
        <p:spPr>
          <a:xfrm>
            <a:off x="404957" y="76200"/>
            <a:ext cx="8334087" cy="492443"/>
          </a:xfrm>
          <a:prstGeom prst="rect">
            <a:avLst/>
          </a:prstGeom>
        </p:spPr>
        <p:txBody>
          <a:bodyPr wrap="square" lIns="0" tIns="0" rIns="0" bIns="0">
            <a:spAutoFit/>
          </a:bodyPr>
          <a:lstStyle>
            <a:lvl1pPr>
              <a:defRPr sz="2100" b="0" i="0">
                <a:solidFill>
                  <a:schemeClr val="bg1"/>
                </a:solidFill>
                <a:latin typeface="Tahoma"/>
                <a:ea typeface="+mj-ea"/>
                <a:cs typeface="Tahoma"/>
              </a:defRPr>
            </a:lvl1pPr>
          </a:lstStyle>
          <a:p>
            <a:pPr algn="ctr" fontAlgn="auto">
              <a:spcBef>
                <a:spcPts val="0"/>
              </a:spcBef>
              <a:spcAft>
                <a:spcPts val="0"/>
              </a:spcAft>
            </a:pPr>
            <a:r>
              <a:rPr lang="en-US" altLang="en-US" sz="3200" kern="0" dirty="0">
                <a:solidFill>
                  <a:srgbClr val="FFFF00"/>
                </a:solidFill>
                <a:latin typeface="+mj-lt"/>
                <a:ea typeface="宋体" panose="02010600030101010101" pitchFamily="2" charset="-122"/>
                <a:cs typeface="+mj-cs"/>
              </a:rPr>
              <a:t>Type 1 vs. Type 2 Hypervisor</a:t>
            </a:r>
          </a:p>
        </p:txBody>
      </p:sp>
      <p:pic>
        <p:nvPicPr>
          <p:cNvPr id="2" name="Picture 1"/>
          <p:cNvPicPr>
            <a:picLocks noChangeAspect="1"/>
          </p:cNvPicPr>
          <p:nvPr/>
        </p:nvPicPr>
        <p:blipFill>
          <a:blip r:embed="rId2"/>
          <a:stretch>
            <a:fillRect/>
          </a:stretch>
        </p:blipFill>
        <p:spPr>
          <a:xfrm>
            <a:off x="609600" y="2743200"/>
            <a:ext cx="8001000" cy="3476625"/>
          </a:xfrm>
          <a:prstGeom prst="rect">
            <a:avLst/>
          </a:prstGeom>
        </p:spPr>
      </p:pic>
    </p:spTree>
    <p:extLst>
      <p:ext uri="{BB962C8B-B14F-4D97-AF65-F5344CB8AC3E}">
        <p14:creationId xmlns:p14="http://schemas.microsoft.com/office/powerpoint/2010/main" val="4161318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4B3F6-4A23-9B11-6B3F-E9BECA29E096}"/>
              </a:ext>
            </a:extLst>
          </p:cNvPr>
          <p:cNvSpPr>
            <a:spLocks noGrp="1"/>
          </p:cNvSpPr>
          <p:nvPr>
            <p:ph type="sldNum" sz="quarter" idx="7"/>
          </p:nvPr>
        </p:nvSpPr>
        <p:spPr>
          <a:xfrm>
            <a:off x="8393033" y="6646619"/>
            <a:ext cx="559218" cy="192360"/>
          </a:xfrm>
        </p:spPr>
        <p:txBody>
          <a:bodyPr/>
          <a:lstStyle/>
          <a:p>
            <a:endParaRPr lang="en-US" spc="109" dirty="0"/>
          </a:p>
        </p:txBody>
      </p:sp>
      <p:sp>
        <p:nvSpPr>
          <p:cNvPr id="4" name="TextBox 3">
            <a:extLst>
              <a:ext uri="{FF2B5EF4-FFF2-40B4-BE49-F238E27FC236}">
                <a16:creationId xmlns:a16="http://schemas.microsoft.com/office/drawing/2014/main" id="{F99CE6D5-7619-BD54-8C44-F542149025F2}"/>
              </a:ext>
            </a:extLst>
          </p:cNvPr>
          <p:cNvSpPr txBox="1"/>
          <p:nvPr/>
        </p:nvSpPr>
        <p:spPr>
          <a:xfrm>
            <a:off x="0" y="-52601"/>
            <a:ext cx="9144000" cy="523220"/>
          </a:xfrm>
          <a:prstGeom prst="rect">
            <a:avLst/>
          </a:prstGeom>
          <a:noFill/>
        </p:spPr>
        <p:txBody>
          <a:bodyPr wrap="square">
            <a:spAutoFit/>
          </a:bodyPr>
          <a:lstStyle/>
          <a:p>
            <a:pPr algn="ctr"/>
            <a:r>
              <a:rPr lang="en-IN" sz="2800" dirty="0">
                <a:solidFill>
                  <a:schemeClr val="bg1"/>
                </a:solidFill>
                <a:latin typeface="Times New Roman" panose="02020603050405020304" pitchFamily="18" charset="0"/>
                <a:cs typeface="Times New Roman" panose="02020603050405020304" pitchFamily="18" charset="0"/>
              </a:rPr>
              <a:t>Key Roles of Virtualization</a:t>
            </a:r>
          </a:p>
        </p:txBody>
      </p:sp>
      <p:sp>
        <p:nvSpPr>
          <p:cNvPr id="7" name="TextBox 6">
            <a:extLst>
              <a:ext uri="{FF2B5EF4-FFF2-40B4-BE49-F238E27FC236}">
                <a16:creationId xmlns:a16="http://schemas.microsoft.com/office/drawing/2014/main" id="{ABD7930A-1873-A6BF-C629-059E4493DF0C}"/>
              </a:ext>
            </a:extLst>
          </p:cNvPr>
          <p:cNvSpPr txBox="1"/>
          <p:nvPr/>
        </p:nvSpPr>
        <p:spPr>
          <a:xfrm>
            <a:off x="154251" y="880963"/>
            <a:ext cx="8798000" cy="526297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Resource Abstraction and Isolation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Enables multiple tenants to share the same physical resources securely and efficiently.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Efficient Resource Utilization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Physical hardware is used more effectively by running multiple VMs or containers on a single server.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Scalability and Flexibility</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Easily spin up or tear down virtual machines or containers based on demand.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Disaster Recovery and High Availability</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VMs can be quickly backed up, migrated, or restored in case of hardware failures.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Cost Savings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Reduces the need for physical servers, lowering hardware, power, and maintenance costs.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Simplified Management and Automation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Tools like hypervisors, orchestration platforms (e.g., Kubernetes), and Infrastructure as Code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IaC</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enhance automation and manageability.</a:t>
            </a:r>
          </a:p>
        </p:txBody>
      </p:sp>
    </p:spTree>
    <p:extLst>
      <p:ext uri="{BB962C8B-B14F-4D97-AF65-F5344CB8AC3E}">
        <p14:creationId xmlns:p14="http://schemas.microsoft.com/office/powerpoint/2010/main" val="266007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4B3F6-4A23-9B11-6B3F-E9BECA29E096}"/>
              </a:ext>
            </a:extLst>
          </p:cNvPr>
          <p:cNvSpPr>
            <a:spLocks noGrp="1"/>
          </p:cNvSpPr>
          <p:nvPr>
            <p:ph type="sldNum" sz="quarter" idx="7"/>
          </p:nvPr>
        </p:nvSpPr>
        <p:spPr>
          <a:xfrm>
            <a:off x="8393033" y="6646619"/>
            <a:ext cx="559218" cy="192360"/>
          </a:xfrm>
        </p:spPr>
        <p:txBody>
          <a:bodyPr/>
          <a:lstStyle/>
          <a:p>
            <a:endParaRPr lang="en-US" spc="109" dirty="0"/>
          </a:p>
        </p:txBody>
      </p:sp>
      <p:sp>
        <p:nvSpPr>
          <p:cNvPr id="4" name="TextBox 3">
            <a:extLst>
              <a:ext uri="{FF2B5EF4-FFF2-40B4-BE49-F238E27FC236}">
                <a16:creationId xmlns:a16="http://schemas.microsoft.com/office/drawing/2014/main" id="{F99CE6D5-7619-BD54-8C44-F542149025F2}"/>
              </a:ext>
            </a:extLst>
          </p:cNvPr>
          <p:cNvSpPr txBox="1"/>
          <p:nvPr/>
        </p:nvSpPr>
        <p:spPr>
          <a:xfrm>
            <a:off x="0" y="-52601"/>
            <a:ext cx="9144000" cy="523220"/>
          </a:xfrm>
          <a:prstGeom prst="rect">
            <a:avLst/>
          </a:prstGeom>
          <a:noFill/>
        </p:spPr>
        <p:txBody>
          <a:bodyPr wrap="square">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Types of Virtualization and Their Impact</a:t>
            </a:r>
            <a:endParaRPr lang="en-IN" sz="28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1E8EEE93-AF74-0674-8032-604F1EAFC32D}"/>
              </a:ext>
            </a:extLst>
          </p:cNvPr>
          <p:cNvPicPr>
            <a:picLocks noChangeAspect="1"/>
          </p:cNvPicPr>
          <p:nvPr/>
        </p:nvPicPr>
        <p:blipFill>
          <a:blip r:embed="rId2"/>
          <a:srcRect l="25833" t="26284" r="27501" b="9981"/>
          <a:stretch/>
        </p:blipFill>
        <p:spPr>
          <a:xfrm>
            <a:off x="228600" y="685800"/>
            <a:ext cx="8610600" cy="6153179"/>
          </a:xfrm>
          <a:prstGeom prst="rect">
            <a:avLst/>
          </a:prstGeom>
        </p:spPr>
      </p:pic>
    </p:spTree>
    <p:extLst>
      <p:ext uri="{BB962C8B-B14F-4D97-AF65-F5344CB8AC3E}">
        <p14:creationId xmlns:p14="http://schemas.microsoft.com/office/powerpoint/2010/main" val="561942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9C182235-B058-405B-8284-A2286CA11096}"/>
              </a:ext>
            </a:extLst>
          </p:cNvPr>
          <p:cNvSpPr>
            <a:spLocks noGrp="1" noChangeArrowheads="1"/>
          </p:cNvSpPr>
          <p:nvPr>
            <p:ph type="body" idx="1"/>
          </p:nvPr>
        </p:nvSpPr>
        <p:spPr>
          <a:xfrm>
            <a:off x="1771650" y="2283620"/>
            <a:ext cx="6057900" cy="369332"/>
          </a:xfrm>
        </p:spPr>
        <p:txBody>
          <a:bodyPr/>
          <a:lstStyle/>
          <a:p>
            <a:pPr eaLnBrk="1" hangingPunct="1">
              <a:buFont typeface="Wingdings" panose="05000000000000000000" pitchFamily="2" charset="2"/>
              <a:buNone/>
            </a:pPr>
            <a:endParaRPr lang="en-US" altLang="en-US" sz="2400">
              <a:solidFill>
                <a:srgbClr val="DDDDDD"/>
              </a:solidFill>
            </a:endParaRPr>
          </a:p>
        </p:txBody>
      </p:sp>
      <p:sp>
        <p:nvSpPr>
          <p:cNvPr id="36868" name="Cloud">
            <a:extLst>
              <a:ext uri="{FF2B5EF4-FFF2-40B4-BE49-F238E27FC236}">
                <a16:creationId xmlns:a16="http://schemas.microsoft.com/office/drawing/2014/main" id="{75DD1D3F-D0E4-4ACC-869F-C056A70AE7DD}"/>
              </a:ext>
            </a:extLst>
          </p:cNvPr>
          <p:cNvSpPr>
            <a:spLocks noChangeAspect="1" noEditPoints="1" noChangeArrowheads="1"/>
          </p:cNvSpPr>
          <p:nvPr/>
        </p:nvSpPr>
        <p:spPr bwMode="auto">
          <a:xfrm>
            <a:off x="3638550" y="4546999"/>
            <a:ext cx="2247900" cy="15061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IN"/>
          </a:p>
        </p:txBody>
      </p:sp>
      <p:sp>
        <p:nvSpPr>
          <p:cNvPr id="36869" name="Cloud">
            <a:extLst>
              <a:ext uri="{FF2B5EF4-FFF2-40B4-BE49-F238E27FC236}">
                <a16:creationId xmlns:a16="http://schemas.microsoft.com/office/drawing/2014/main" id="{123BCDFA-7431-453E-97A5-E5DA3844AA68}"/>
              </a:ext>
            </a:extLst>
          </p:cNvPr>
          <p:cNvSpPr>
            <a:spLocks noChangeAspect="1" noEditPoints="1" noChangeArrowheads="1"/>
          </p:cNvSpPr>
          <p:nvPr/>
        </p:nvSpPr>
        <p:spPr bwMode="auto">
          <a:xfrm>
            <a:off x="5562600" y="1927624"/>
            <a:ext cx="2247900" cy="15061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IN"/>
          </a:p>
        </p:txBody>
      </p:sp>
      <p:sp>
        <p:nvSpPr>
          <p:cNvPr id="36870" name="Cloud">
            <a:extLst>
              <a:ext uri="{FF2B5EF4-FFF2-40B4-BE49-F238E27FC236}">
                <a16:creationId xmlns:a16="http://schemas.microsoft.com/office/drawing/2014/main" id="{0D2F815D-7638-4090-9450-3607FD5094F8}"/>
              </a:ext>
            </a:extLst>
          </p:cNvPr>
          <p:cNvSpPr>
            <a:spLocks noChangeAspect="1" noEditPoints="1" noChangeArrowheads="1"/>
          </p:cNvSpPr>
          <p:nvPr/>
        </p:nvSpPr>
        <p:spPr bwMode="auto">
          <a:xfrm>
            <a:off x="1657350" y="3902869"/>
            <a:ext cx="2247900" cy="150614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IN"/>
          </a:p>
        </p:txBody>
      </p:sp>
      <p:sp>
        <p:nvSpPr>
          <p:cNvPr id="36871" name="Cloud">
            <a:extLst>
              <a:ext uri="{FF2B5EF4-FFF2-40B4-BE49-F238E27FC236}">
                <a16:creationId xmlns:a16="http://schemas.microsoft.com/office/drawing/2014/main" id="{8E087E0F-ECE9-47CC-AD1D-545C0F4C3FE3}"/>
              </a:ext>
            </a:extLst>
          </p:cNvPr>
          <p:cNvSpPr>
            <a:spLocks noChangeAspect="1" noEditPoints="1" noChangeArrowheads="1"/>
          </p:cNvSpPr>
          <p:nvPr/>
        </p:nvSpPr>
        <p:spPr bwMode="auto">
          <a:xfrm>
            <a:off x="4133850" y="1927624"/>
            <a:ext cx="2247900" cy="15061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IN"/>
          </a:p>
        </p:txBody>
      </p:sp>
      <p:sp>
        <p:nvSpPr>
          <p:cNvPr id="36872" name="Cloud">
            <a:extLst>
              <a:ext uri="{FF2B5EF4-FFF2-40B4-BE49-F238E27FC236}">
                <a16:creationId xmlns:a16="http://schemas.microsoft.com/office/drawing/2014/main" id="{DD0B685F-2C06-4275-AB89-8AE336647556}"/>
              </a:ext>
            </a:extLst>
          </p:cNvPr>
          <p:cNvSpPr>
            <a:spLocks noChangeAspect="1" noEditPoints="1" noChangeArrowheads="1"/>
          </p:cNvSpPr>
          <p:nvPr/>
        </p:nvSpPr>
        <p:spPr bwMode="auto">
          <a:xfrm>
            <a:off x="2771775" y="2922986"/>
            <a:ext cx="2838450" cy="19014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IN"/>
          </a:p>
        </p:txBody>
      </p:sp>
      <p:sp>
        <p:nvSpPr>
          <p:cNvPr id="36873" name="Cloud">
            <a:extLst>
              <a:ext uri="{FF2B5EF4-FFF2-40B4-BE49-F238E27FC236}">
                <a16:creationId xmlns:a16="http://schemas.microsoft.com/office/drawing/2014/main" id="{509320CA-ADFE-426E-816E-3D0101CBF8BD}"/>
              </a:ext>
            </a:extLst>
          </p:cNvPr>
          <p:cNvSpPr>
            <a:spLocks noChangeAspect="1" noEditPoints="1" noChangeArrowheads="1"/>
          </p:cNvSpPr>
          <p:nvPr/>
        </p:nvSpPr>
        <p:spPr bwMode="auto">
          <a:xfrm>
            <a:off x="2047875" y="2051449"/>
            <a:ext cx="2247900" cy="15061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IN"/>
          </a:p>
        </p:txBody>
      </p:sp>
      <p:sp>
        <p:nvSpPr>
          <p:cNvPr id="36874" name="Cloud">
            <a:extLst>
              <a:ext uri="{FF2B5EF4-FFF2-40B4-BE49-F238E27FC236}">
                <a16:creationId xmlns:a16="http://schemas.microsoft.com/office/drawing/2014/main" id="{7F6F1FC1-9F12-4294-B4BB-B786FE450D1D}"/>
              </a:ext>
            </a:extLst>
          </p:cNvPr>
          <p:cNvSpPr>
            <a:spLocks noChangeAspect="1" noEditPoints="1" noChangeArrowheads="1"/>
          </p:cNvSpPr>
          <p:nvPr/>
        </p:nvSpPr>
        <p:spPr bwMode="auto">
          <a:xfrm>
            <a:off x="5257800" y="2956324"/>
            <a:ext cx="2247900" cy="15061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p>
            <a:endParaRPr lang="en-IN"/>
          </a:p>
        </p:txBody>
      </p:sp>
      <p:grpSp>
        <p:nvGrpSpPr>
          <p:cNvPr id="36875" name="Group 29">
            <a:extLst>
              <a:ext uri="{FF2B5EF4-FFF2-40B4-BE49-F238E27FC236}">
                <a16:creationId xmlns:a16="http://schemas.microsoft.com/office/drawing/2014/main" id="{EA06DB4C-4B02-4F53-8CD1-12D3A8B318DA}"/>
              </a:ext>
            </a:extLst>
          </p:cNvPr>
          <p:cNvGrpSpPr>
            <a:grpSpLocks/>
          </p:cNvGrpSpPr>
          <p:nvPr/>
        </p:nvGrpSpPr>
        <p:grpSpPr bwMode="auto">
          <a:xfrm>
            <a:off x="5517356" y="4426745"/>
            <a:ext cx="2452688" cy="1688306"/>
            <a:chOff x="3674" y="2856"/>
            <a:chExt cx="2060" cy="1418"/>
          </a:xfrm>
        </p:grpSpPr>
        <p:sp>
          <p:nvSpPr>
            <p:cNvPr id="36899" name="AutoShape 30">
              <a:extLst>
                <a:ext uri="{FF2B5EF4-FFF2-40B4-BE49-F238E27FC236}">
                  <a16:creationId xmlns:a16="http://schemas.microsoft.com/office/drawing/2014/main" id="{1A07E406-2603-4B91-8935-0FCC53F87426}"/>
                </a:ext>
              </a:extLst>
            </p:cNvPr>
            <p:cNvSpPr>
              <a:spLocks noChangeArrowheads="1"/>
            </p:cNvSpPr>
            <p:nvPr/>
          </p:nvSpPr>
          <p:spPr bwMode="auto">
            <a:xfrm>
              <a:off x="3674" y="2856"/>
              <a:ext cx="1315" cy="752"/>
            </a:xfrm>
            <a:prstGeom prst="cloudCallout">
              <a:avLst>
                <a:gd name="adj1" fmla="val 30227"/>
                <a:gd name="adj2" fmla="val 67685"/>
              </a:avLst>
            </a:prstGeom>
            <a:gradFill rotWithShape="1">
              <a:gsLst>
                <a:gs pos="0">
                  <a:schemeClr val="bg1"/>
                </a:gs>
                <a:gs pos="100000">
                  <a:schemeClr val="accent1"/>
                </a:gs>
              </a:gsLst>
              <a:lin ang="5400000" scaled="1"/>
            </a:gradFill>
            <a:ln w="9525">
              <a:solidFill>
                <a:schemeClr val="tx1"/>
              </a:solidFill>
              <a:round/>
              <a:headEnd/>
              <a:tailEnd/>
            </a:ln>
          </p:spPr>
          <p:txBody>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endParaRPr lang="en-US" altLang="en-US" sz="1350">
                <a:solidFill>
                  <a:schemeClr val="tx1"/>
                </a:solidFill>
                <a:latin typeface="Arial" panose="020B0604020202020204" pitchFamily="34" charset="0"/>
              </a:endParaRPr>
            </a:p>
          </p:txBody>
        </p:sp>
        <p:sp>
          <p:nvSpPr>
            <p:cNvPr id="36900" name="Text Box 31">
              <a:extLst>
                <a:ext uri="{FF2B5EF4-FFF2-40B4-BE49-F238E27FC236}">
                  <a16:creationId xmlns:a16="http://schemas.microsoft.com/office/drawing/2014/main" id="{20FA41EC-45AE-4438-B50E-D1BF4FEC406F}"/>
                </a:ext>
              </a:extLst>
            </p:cNvPr>
            <p:cNvSpPr txBox="1">
              <a:spLocks noChangeArrowheads="1"/>
            </p:cNvSpPr>
            <p:nvPr/>
          </p:nvSpPr>
          <p:spPr bwMode="auto">
            <a:xfrm>
              <a:off x="3703" y="3018"/>
              <a:ext cx="135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zh-CN" sz="1050" b="1">
                  <a:solidFill>
                    <a:schemeClr val="tx1"/>
                  </a:solidFill>
                  <a:latin typeface="Arial" panose="020B0604020202020204" pitchFamily="34" charset="0"/>
                </a:rPr>
                <a:t>Uhm, I am not quite </a:t>
              </a:r>
            </a:p>
            <a:p>
              <a:pPr algn="ctr" eaLnBrk="1" hangingPunct="1">
                <a:spcBef>
                  <a:spcPct val="0"/>
                </a:spcBef>
                <a:buClrTx/>
                <a:buSzTx/>
                <a:buFontTx/>
                <a:buNone/>
              </a:pPr>
              <a:r>
                <a:rPr lang="en-US" altLang="zh-CN" sz="1050" b="1">
                  <a:solidFill>
                    <a:schemeClr val="tx1"/>
                  </a:solidFill>
                  <a:latin typeface="Arial" panose="020B0604020202020204" pitchFamily="34" charset="0"/>
                </a:rPr>
                <a:t>clear…Yet another </a:t>
              </a:r>
            </a:p>
            <a:p>
              <a:pPr algn="ctr" eaLnBrk="1" hangingPunct="1">
                <a:spcBef>
                  <a:spcPct val="0"/>
                </a:spcBef>
                <a:buClrTx/>
                <a:buSzTx/>
                <a:buFontTx/>
                <a:buNone/>
              </a:pPr>
              <a:r>
                <a:rPr lang="en-US" altLang="zh-CN" sz="1050" b="1">
                  <a:solidFill>
                    <a:schemeClr val="tx1"/>
                  </a:solidFill>
                  <a:latin typeface="Arial" panose="020B0604020202020204" pitchFamily="34" charset="0"/>
                </a:rPr>
                <a:t>complex IT paradigm?</a:t>
              </a:r>
            </a:p>
          </p:txBody>
        </p:sp>
        <p:pic>
          <p:nvPicPr>
            <p:cNvPr id="36901" name="Picture 32" descr="buddy">
              <a:extLst>
                <a:ext uri="{FF2B5EF4-FFF2-40B4-BE49-F238E27FC236}">
                  <a16:creationId xmlns:a16="http://schemas.microsoft.com/office/drawing/2014/main" id="{A1CC8E18-9BBA-4DCC-8EB3-F4514BCF5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 y="3349"/>
              <a:ext cx="952"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3085" name="Text Box 13">
            <a:extLst>
              <a:ext uri="{FF2B5EF4-FFF2-40B4-BE49-F238E27FC236}">
                <a16:creationId xmlns:a16="http://schemas.microsoft.com/office/drawing/2014/main" id="{005188B1-0BDC-4AF9-8DA0-A80C267A5F01}"/>
              </a:ext>
            </a:extLst>
          </p:cNvPr>
          <p:cNvSpPr txBox="1">
            <a:spLocks noChangeArrowheads="1"/>
          </p:cNvSpPr>
          <p:nvPr/>
        </p:nvSpPr>
        <p:spPr bwMode="auto">
          <a:xfrm rot="20400000">
            <a:off x="2226569" y="2258497"/>
            <a:ext cx="1120179" cy="369332"/>
          </a:xfrm>
          <a:prstGeom prst="rect">
            <a:avLst/>
          </a:prstGeom>
          <a:solidFill>
            <a:srgbClr val="FFFF00"/>
          </a:solidFill>
          <a:ln w="9525" algn="ctr">
            <a:solidFill>
              <a:srgbClr val="990000"/>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tx1"/>
                </a:solidFill>
                <a:latin typeface="Arial" panose="020B0604020202020204" pitchFamily="34" charset="0"/>
              </a:rPr>
              <a:t>Virtualization</a:t>
            </a:r>
          </a:p>
        </p:txBody>
      </p:sp>
      <p:grpSp>
        <p:nvGrpSpPr>
          <p:cNvPr id="3" name="Group 58">
            <a:extLst>
              <a:ext uri="{FF2B5EF4-FFF2-40B4-BE49-F238E27FC236}">
                <a16:creationId xmlns:a16="http://schemas.microsoft.com/office/drawing/2014/main" id="{48B73EB8-5D14-46F2-8250-CCF3E100274A}"/>
              </a:ext>
            </a:extLst>
          </p:cNvPr>
          <p:cNvGrpSpPr>
            <a:grpSpLocks/>
          </p:cNvGrpSpPr>
          <p:nvPr/>
        </p:nvGrpSpPr>
        <p:grpSpPr bwMode="auto">
          <a:xfrm>
            <a:off x="3028950" y="2687242"/>
            <a:ext cx="1401365" cy="844153"/>
            <a:chOff x="1584" y="1537"/>
            <a:chExt cx="1177" cy="709"/>
          </a:xfrm>
        </p:grpSpPr>
        <p:sp>
          <p:nvSpPr>
            <p:cNvPr id="36897" name="Text Box 11">
              <a:extLst>
                <a:ext uri="{FF2B5EF4-FFF2-40B4-BE49-F238E27FC236}">
                  <a16:creationId xmlns:a16="http://schemas.microsoft.com/office/drawing/2014/main" id="{CDBCE5D1-0197-445D-87FC-D29D4F518515}"/>
                </a:ext>
              </a:extLst>
            </p:cNvPr>
            <p:cNvSpPr txBox="1">
              <a:spLocks noChangeArrowheads="1"/>
            </p:cNvSpPr>
            <p:nvPr/>
          </p:nvSpPr>
          <p:spPr bwMode="auto">
            <a:xfrm rot="20362943">
              <a:off x="1584" y="1537"/>
              <a:ext cx="641" cy="310"/>
            </a:xfrm>
            <a:prstGeom prst="rect">
              <a:avLst/>
            </a:prstGeom>
            <a:gradFill rotWithShape="1">
              <a:gsLst>
                <a:gs pos="0">
                  <a:srgbClr val="0A5804"/>
                </a:gs>
                <a:gs pos="100000">
                  <a:srgbClr val="009900"/>
                </a:gs>
              </a:gsLst>
              <a:lin ang="5400000" scaled="1"/>
            </a:gradFill>
            <a:ln w="9525" algn="ctr">
              <a:solidFill>
                <a:srgbClr val="0A5804"/>
              </a:solidFill>
              <a:miter lim="800000"/>
              <a:headEnd/>
              <a:tailEnd/>
            </a:ln>
          </p:spPr>
          <p:txBody>
            <a:bodyPr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QoS</a:t>
              </a:r>
            </a:p>
          </p:txBody>
        </p:sp>
        <p:sp>
          <p:nvSpPr>
            <p:cNvPr id="36898" name="Text Box 14">
              <a:extLst>
                <a:ext uri="{FF2B5EF4-FFF2-40B4-BE49-F238E27FC236}">
                  <a16:creationId xmlns:a16="http://schemas.microsoft.com/office/drawing/2014/main" id="{1A1FC2EE-A38D-46D8-BF0B-DC40B4A3A6C6}"/>
                </a:ext>
              </a:extLst>
            </p:cNvPr>
            <p:cNvSpPr txBox="1">
              <a:spLocks noChangeArrowheads="1"/>
            </p:cNvSpPr>
            <p:nvPr/>
          </p:nvSpPr>
          <p:spPr bwMode="auto">
            <a:xfrm rot="19434559">
              <a:off x="1773" y="1800"/>
              <a:ext cx="988" cy="446"/>
            </a:xfrm>
            <a:prstGeom prst="rect">
              <a:avLst/>
            </a:prstGeom>
            <a:gradFill rotWithShape="1">
              <a:gsLst>
                <a:gs pos="0">
                  <a:srgbClr val="FF9933"/>
                </a:gs>
                <a:gs pos="100000">
                  <a:srgbClr val="FFCC00"/>
                </a:gs>
              </a:gsLst>
              <a:lin ang="5400000" scaled="1"/>
            </a:gradFill>
            <a:ln w="9525" algn="ctr">
              <a:solidFill>
                <a:srgbClr val="FF9933"/>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Service Level </a:t>
              </a:r>
            </a:p>
            <a:p>
              <a:pPr algn="ctr" eaLnBrk="1" hangingPunct="1">
                <a:spcBef>
                  <a:spcPct val="0"/>
                </a:spcBef>
                <a:buClrTx/>
                <a:buSzTx/>
                <a:buFontTx/>
                <a:buNone/>
              </a:pPr>
              <a:r>
                <a:rPr lang="en-US" altLang="en-US" sz="1050" b="1">
                  <a:solidFill>
                    <a:schemeClr val="bg1"/>
                  </a:solidFill>
                  <a:latin typeface="Arial" panose="020B0604020202020204" pitchFamily="34" charset="0"/>
                </a:rPr>
                <a:t>Agreements</a:t>
              </a:r>
            </a:p>
          </p:txBody>
        </p:sp>
      </p:grpSp>
      <p:grpSp>
        <p:nvGrpSpPr>
          <p:cNvPr id="4" name="Group 56">
            <a:extLst>
              <a:ext uri="{FF2B5EF4-FFF2-40B4-BE49-F238E27FC236}">
                <a16:creationId xmlns:a16="http://schemas.microsoft.com/office/drawing/2014/main" id="{B644DD7B-5BD0-49E4-97FC-18C2CD9D0197}"/>
              </a:ext>
            </a:extLst>
          </p:cNvPr>
          <p:cNvGrpSpPr>
            <a:grpSpLocks/>
          </p:cNvGrpSpPr>
          <p:nvPr/>
        </p:nvGrpSpPr>
        <p:grpSpPr bwMode="auto">
          <a:xfrm>
            <a:off x="4451748" y="1887142"/>
            <a:ext cx="1490664" cy="1425178"/>
            <a:chOff x="3170" y="1009"/>
            <a:chExt cx="1252" cy="1197"/>
          </a:xfrm>
        </p:grpSpPr>
        <p:sp>
          <p:nvSpPr>
            <p:cNvPr id="36894" name="Text Box 22">
              <a:extLst>
                <a:ext uri="{FF2B5EF4-FFF2-40B4-BE49-F238E27FC236}">
                  <a16:creationId xmlns:a16="http://schemas.microsoft.com/office/drawing/2014/main" id="{7BF6543E-A120-47F6-874D-D5407A149C1A}"/>
                </a:ext>
              </a:extLst>
            </p:cNvPr>
            <p:cNvSpPr txBox="1">
              <a:spLocks noChangeArrowheads="1"/>
            </p:cNvSpPr>
            <p:nvPr/>
          </p:nvSpPr>
          <p:spPr bwMode="auto">
            <a:xfrm rot="1140777">
              <a:off x="3170" y="1513"/>
              <a:ext cx="1252" cy="310"/>
            </a:xfrm>
            <a:prstGeom prst="rect">
              <a:avLst/>
            </a:prstGeom>
            <a:gradFill rotWithShape="1">
              <a:gsLst>
                <a:gs pos="0">
                  <a:srgbClr val="990033"/>
                </a:gs>
                <a:gs pos="100000">
                  <a:srgbClr val="CC0066"/>
                </a:gs>
              </a:gsLst>
              <a:lin ang="5400000" scaled="1"/>
            </a:gradFill>
            <a:ln w="9525" algn="ctr">
              <a:solidFill>
                <a:srgbClr val="990033"/>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Resource Metering</a:t>
              </a:r>
            </a:p>
          </p:txBody>
        </p:sp>
        <p:sp>
          <p:nvSpPr>
            <p:cNvPr id="36895" name="Text Box 10">
              <a:extLst>
                <a:ext uri="{FF2B5EF4-FFF2-40B4-BE49-F238E27FC236}">
                  <a16:creationId xmlns:a16="http://schemas.microsoft.com/office/drawing/2014/main" id="{8F320A28-5F3D-4A6C-8EB3-02FC37659369}"/>
                </a:ext>
              </a:extLst>
            </p:cNvPr>
            <p:cNvSpPr txBox="1">
              <a:spLocks noChangeArrowheads="1"/>
            </p:cNvSpPr>
            <p:nvPr/>
          </p:nvSpPr>
          <p:spPr bwMode="auto">
            <a:xfrm>
              <a:off x="3360" y="1896"/>
              <a:ext cx="641" cy="310"/>
            </a:xfrm>
            <a:prstGeom prst="rect">
              <a:avLst/>
            </a:prstGeom>
            <a:gradFill rotWithShape="1">
              <a:gsLst>
                <a:gs pos="0">
                  <a:srgbClr val="000066"/>
                </a:gs>
                <a:gs pos="100000">
                  <a:srgbClr val="0033CC"/>
                </a:gs>
              </a:gsLst>
              <a:lin ang="5400000" scaled="1"/>
            </a:gradFill>
            <a:ln w="9525" algn="ctr">
              <a:solidFill>
                <a:srgbClr val="000066"/>
              </a:solidFill>
              <a:miter lim="800000"/>
              <a:headEnd/>
              <a:tailEnd/>
            </a:ln>
          </p:spPr>
          <p:txBody>
            <a:bodyPr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Billing</a:t>
              </a:r>
            </a:p>
          </p:txBody>
        </p:sp>
        <p:sp>
          <p:nvSpPr>
            <p:cNvPr id="36896" name="Text Box 20">
              <a:extLst>
                <a:ext uri="{FF2B5EF4-FFF2-40B4-BE49-F238E27FC236}">
                  <a16:creationId xmlns:a16="http://schemas.microsoft.com/office/drawing/2014/main" id="{F9474479-B14B-4D12-934F-2EABEE522A0D}"/>
                </a:ext>
              </a:extLst>
            </p:cNvPr>
            <p:cNvSpPr txBox="1">
              <a:spLocks noChangeArrowheads="1"/>
            </p:cNvSpPr>
            <p:nvPr/>
          </p:nvSpPr>
          <p:spPr bwMode="auto">
            <a:xfrm rot="20758609">
              <a:off x="3552" y="1009"/>
              <a:ext cx="615" cy="310"/>
            </a:xfrm>
            <a:prstGeom prst="rect">
              <a:avLst/>
            </a:prstGeom>
            <a:gradFill rotWithShape="1">
              <a:gsLst>
                <a:gs pos="0">
                  <a:srgbClr val="FF9933"/>
                </a:gs>
                <a:gs pos="100000">
                  <a:srgbClr val="FFCC00"/>
                </a:gs>
              </a:gsLst>
              <a:lin ang="5400000" scaled="1"/>
            </a:gradFill>
            <a:ln w="9525" algn="ctr">
              <a:solidFill>
                <a:srgbClr val="FF9933"/>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Pricing</a:t>
              </a:r>
            </a:p>
          </p:txBody>
        </p:sp>
      </p:grpSp>
      <p:grpSp>
        <p:nvGrpSpPr>
          <p:cNvPr id="5" name="Group 57">
            <a:extLst>
              <a:ext uri="{FF2B5EF4-FFF2-40B4-BE49-F238E27FC236}">
                <a16:creationId xmlns:a16="http://schemas.microsoft.com/office/drawing/2014/main" id="{1B91DBAD-71A0-4CB6-AE0F-6E63BE3370E9}"/>
              </a:ext>
            </a:extLst>
          </p:cNvPr>
          <p:cNvGrpSpPr>
            <a:grpSpLocks/>
          </p:cNvGrpSpPr>
          <p:nvPr/>
        </p:nvGrpSpPr>
        <p:grpSpPr bwMode="auto">
          <a:xfrm>
            <a:off x="4056460" y="3657602"/>
            <a:ext cx="2488407" cy="588169"/>
            <a:chOff x="2447" y="2352"/>
            <a:chExt cx="2090" cy="494"/>
          </a:xfrm>
        </p:grpSpPr>
        <p:sp>
          <p:nvSpPr>
            <p:cNvPr id="36892" name="Text Box 15">
              <a:extLst>
                <a:ext uri="{FF2B5EF4-FFF2-40B4-BE49-F238E27FC236}">
                  <a16:creationId xmlns:a16="http://schemas.microsoft.com/office/drawing/2014/main" id="{A0C917CC-78B8-432B-A829-745598B3F6B8}"/>
                </a:ext>
              </a:extLst>
            </p:cNvPr>
            <p:cNvSpPr txBox="1">
              <a:spLocks noChangeArrowheads="1"/>
            </p:cNvSpPr>
            <p:nvPr/>
          </p:nvSpPr>
          <p:spPr bwMode="auto">
            <a:xfrm rot="390885">
              <a:off x="2447" y="2352"/>
              <a:ext cx="946" cy="446"/>
            </a:xfrm>
            <a:prstGeom prst="rect">
              <a:avLst/>
            </a:prstGeom>
            <a:gradFill rotWithShape="1">
              <a:gsLst>
                <a:gs pos="0">
                  <a:srgbClr val="660066"/>
                </a:gs>
                <a:gs pos="100000">
                  <a:srgbClr val="9900CC"/>
                </a:gs>
              </a:gsLst>
              <a:lin ang="5400000" scaled="1"/>
            </a:gradFill>
            <a:ln w="9525" algn="ctr">
              <a:solidFill>
                <a:srgbClr val="660066"/>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Provisioning </a:t>
              </a:r>
            </a:p>
            <a:p>
              <a:pPr algn="ctr" eaLnBrk="1" hangingPunct="1">
                <a:spcBef>
                  <a:spcPct val="0"/>
                </a:spcBef>
                <a:buClrTx/>
                <a:buSzTx/>
                <a:buFontTx/>
                <a:buNone/>
              </a:pPr>
              <a:r>
                <a:rPr lang="en-US" altLang="en-US" sz="1050" b="1">
                  <a:solidFill>
                    <a:schemeClr val="bg1"/>
                  </a:solidFill>
                  <a:latin typeface="Arial" panose="020B0604020202020204" pitchFamily="34" charset="0"/>
                </a:rPr>
                <a:t>on Demand</a:t>
              </a:r>
            </a:p>
          </p:txBody>
        </p:sp>
        <p:sp>
          <p:nvSpPr>
            <p:cNvPr id="36893" name="Text Box 24">
              <a:extLst>
                <a:ext uri="{FF2B5EF4-FFF2-40B4-BE49-F238E27FC236}">
                  <a16:creationId xmlns:a16="http://schemas.microsoft.com/office/drawing/2014/main" id="{D784C67D-CE49-4CEE-8C4F-3354A5686C80}"/>
                </a:ext>
              </a:extLst>
            </p:cNvPr>
            <p:cNvSpPr txBox="1">
              <a:spLocks noChangeArrowheads="1"/>
            </p:cNvSpPr>
            <p:nvPr/>
          </p:nvSpPr>
          <p:spPr bwMode="auto">
            <a:xfrm>
              <a:off x="3552" y="2400"/>
              <a:ext cx="985" cy="446"/>
            </a:xfrm>
            <a:prstGeom prst="rect">
              <a:avLst/>
            </a:prstGeom>
            <a:gradFill rotWithShape="1">
              <a:gsLst>
                <a:gs pos="0">
                  <a:srgbClr val="000066"/>
                </a:gs>
                <a:gs pos="100000">
                  <a:srgbClr val="0033CC"/>
                </a:gs>
              </a:gsLst>
              <a:lin ang="5400000" scaled="1"/>
            </a:gradFill>
            <a:ln w="9525" algn="ctr">
              <a:solidFill>
                <a:srgbClr val="000066"/>
              </a:solidFill>
              <a:miter lim="800000"/>
              <a:headEnd/>
              <a:tailEnd/>
            </a:ln>
          </p:spPr>
          <p:txBody>
            <a:bodyPr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Utility &amp; Risk Management</a:t>
              </a:r>
            </a:p>
          </p:txBody>
        </p:sp>
      </p:grpSp>
      <p:grpSp>
        <p:nvGrpSpPr>
          <p:cNvPr id="6" name="Group 59">
            <a:extLst>
              <a:ext uri="{FF2B5EF4-FFF2-40B4-BE49-F238E27FC236}">
                <a16:creationId xmlns:a16="http://schemas.microsoft.com/office/drawing/2014/main" id="{FF9ADFF4-F5D6-4DEA-AE74-49CF56D90B4F}"/>
              </a:ext>
            </a:extLst>
          </p:cNvPr>
          <p:cNvGrpSpPr>
            <a:grpSpLocks/>
          </p:cNvGrpSpPr>
          <p:nvPr/>
        </p:nvGrpSpPr>
        <p:grpSpPr bwMode="auto">
          <a:xfrm>
            <a:off x="5998369" y="2171700"/>
            <a:ext cx="1484710" cy="883444"/>
            <a:chOff x="4078" y="1104"/>
            <a:chExt cx="1247" cy="742"/>
          </a:xfrm>
        </p:grpSpPr>
        <p:sp>
          <p:nvSpPr>
            <p:cNvPr id="36890" name="Text Box 42">
              <a:extLst>
                <a:ext uri="{FF2B5EF4-FFF2-40B4-BE49-F238E27FC236}">
                  <a16:creationId xmlns:a16="http://schemas.microsoft.com/office/drawing/2014/main" id="{5A3CB080-4441-4BB8-A88D-8B782BC53C2F}"/>
                </a:ext>
              </a:extLst>
            </p:cNvPr>
            <p:cNvSpPr txBox="1">
              <a:spLocks noChangeArrowheads="1"/>
            </p:cNvSpPr>
            <p:nvPr/>
          </p:nvSpPr>
          <p:spPr bwMode="auto">
            <a:xfrm>
              <a:off x="4078" y="1104"/>
              <a:ext cx="791" cy="310"/>
            </a:xfrm>
            <a:prstGeom prst="rect">
              <a:avLst/>
            </a:prstGeom>
            <a:gradFill rotWithShape="1">
              <a:gsLst>
                <a:gs pos="0">
                  <a:srgbClr val="FF3399"/>
                </a:gs>
                <a:gs pos="100000">
                  <a:srgbClr val="FF66FF"/>
                </a:gs>
              </a:gsLst>
              <a:lin ang="5400000" scaled="1"/>
            </a:gradFill>
            <a:ln w="9525" algn="ctr">
              <a:solidFill>
                <a:srgbClr val="FF3399"/>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050" b="1">
                  <a:solidFill>
                    <a:schemeClr val="bg1"/>
                  </a:solidFill>
                  <a:latin typeface="Arial" panose="020B0604020202020204" pitchFamily="34" charset="0"/>
                </a:rPr>
                <a:t>Scalability</a:t>
              </a:r>
              <a:endParaRPr lang="en-US" altLang="en-US" sz="1050" b="1">
                <a:solidFill>
                  <a:schemeClr val="bg1"/>
                </a:solidFill>
                <a:latin typeface="Arial" panose="020B0604020202020204" pitchFamily="34" charset="0"/>
              </a:endParaRPr>
            </a:p>
          </p:txBody>
        </p:sp>
        <p:sp>
          <p:nvSpPr>
            <p:cNvPr id="36891" name="Text Box 43">
              <a:extLst>
                <a:ext uri="{FF2B5EF4-FFF2-40B4-BE49-F238E27FC236}">
                  <a16:creationId xmlns:a16="http://schemas.microsoft.com/office/drawing/2014/main" id="{8DD49F99-3FB6-44BB-87AB-EAA7C27C4EB3}"/>
                </a:ext>
              </a:extLst>
            </p:cNvPr>
            <p:cNvSpPr txBox="1">
              <a:spLocks noChangeArrowheads="1"/>
            </p:cNvSpPr>
            <p:nvPr/>
          </p:nvSpPr>
          <p:spPr bwMode="auto">
            <a:xfrm>
              <a:off x="4559" y="1536"/>
              <a:ext cx="766" cy="310"/>
            </a:xfrm>
            <a:prstGeom prst="rect">
              <a:avLst/>
            </a:prstGeom>
            <a:solidFill>
              <a:srgbClr val="000000"/>
            </a:solidFill>
            <a:ln w="9525" algn="ctr">
              <a:solidFill>
                <a:srgbClr val="FF3399"/>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050" b="1">
                  <a:solidFill>
                    <a:schemeClr val="bg1"/>
                  </a:solidFill>
                  <a:latin typeface="Arial" panose="020B0604020202020204" pitchFamily="34" charset="0"/>
                </a:rPr>
                <a:t>Reliability</a:t>
              </a:r>
              <a:endParaRPr lang="en-US" altLang="en-US" sz="1050" b="1">
                <a:solidFill>
                  <a:schemeClr val="bg1"/>
                </a:solidFill>
                <a:latin typeface="Arial" panose="020B0604020202020204" pitchFamily="34" charset="0"/>
              </a:endParaRPr>
            </a:p>
          </p:txBody>
        </p:sp>
      </p:grpSp>
      <p:sp>
        <p:nvSpPr>
          <p:cNvPr id="1283120" name="Text Box 48">
            <a:extLst>
              <a:ext uri="{FF2B5EF4-FFF2-40B4-BE49-F238E27FC236}">
                <a16:creationId xmlns:a16="http://schemas.microsoft.com/office/drawing/2014/main" id="{0F1C7646-55B0-4420-921E-705E93BCABF7}"/>
              </a:ext>
            </a:extLst>
          </p:cNvPr>
          <p:cNvSpPr txBox="1">
            <a:spLocks noChangeArrowheads="1"/>
          </p:cNvSpPr>
          <p:nvPr/>
        </p:nvSpPr>
        <p:spPr bwMode="auto">
          <a:xfrm rot="1140777">
            <a:off x="6509844" y="3430072"/>
            <a:ext cx="1407116" cy="369332"/>
          </a:xfrm>
          <a:prstGeom prst="rect">
            <a:avLst/>
          </a:prstGeom>
          <a:gradFill rotWithShape="1">
            <a:gsLst>
              <a:gs pos="0">
                <a:srgbClr val="990000"/>
              </a:gs>
              <a:gs pos="100000">
                <a:srgbClr val="FF0000"/>
              </a:gs>
            </a:gsLst>
            <a:lin ang="5400000" scaled="1"/>
          </a:gradFill>
          <a:ln w="9525" algn="ctr">
            <a:solidFill>
              <a:srgbClr val="990000"/>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050" b="1">
                <a:solidFill>
                  <a:schemeClr val="bg1"/>
                </a:solidFill>
                <a:latin typeface="Arial" panose="020B0604020202020204" pitchFamily="34" charset="0"/>
              </a:rPr>
              <a:t>Energy Efficiency</a:t>
            </a:r>
            <a:endParaRPr lang="en-US" altLang="en-US" sz="1050" b="1">
              <a:solidFill>
                <a:schemeClr val="bg1"/>
              </a:solidFill>
              <a:latin typeface="Arial" panose="020B0604020202020204" pitchFamily="34" charset="0"/>
            </a:endParaRPr>
          </a:p>
        </p:txBody>
      </p:sp>
      <p:grpSp>
        <p:nvGrpSpPr>
          <p:cNvPr id="7" name="Group 53">
            <a:extLst>
              <a:ext uri="{FF2B5EF4-FFF2-40B4-BE49-F238E27FC236}">
                <a16:creationId xmlns:a16="http://schemas.microsoft.com/office/drawing/2014/main" id="{96914C7F-C4DB-48D5-9598-9D133D3E0FBE}"/>
              </a:ext>
            </a:extLst>
          </p:cNvPr>
          <p:cNvGrpSpPr>
            <a:grpSpLocks/>
          </p:cNvGrpSpPr>
          <p:nvPr/>
        </p:nvGrpSpPr>
        <p:grpSpPr bwMode="auto">
          <a:xfrm>
            <a:off x="1485900" y="4114801"/>
            <a:ext cx="2276475" cy="1172766"/>
            <a:chOff x="288" y="2736"/>
            <a:chExt cx="1912" cy="985"/>
          </a:xfrm>
        </p:grpSpPr>
        <p:sp>
          <p:nvSpPr>
            <p:cNvPr id="36886" name="Text Box 25">
              <a:extLst>
                <a:ext uri="{FF2B5EF4-FFF2-40B4-BE49-F238E27FC236}">
                  <a16:creationId xmlns:a16="http://schemas.microsoft.com/office/drawing/2014/main" id="{50310347-EAA7-4CCE-8D55-C3CEA06374F2}"/>
                </a:ext>
              </a:extLst>
            </p:cNvPr>
            <p:cNvSpPr txBox="1">
              <a:spLocks noChangeArrowheads="1"/>
            </p:cNvSpPr>
            <p:nvPr/>
          </p:nvSpPr>
          <p:spPr bwMode="auto">
            <a:xfrm rot="20479985">
              <a:off x="288" y="2835"/>
              <a:ext cx="954" cy="310"/>
            </a:xfrm>
            <a:prstGeom prst="rect">
              <a:avLst/>
            </a:prstGeom>
            <a:gradFill rotWithShape="1">
              <a:gsLst>
                <a:gs pos="0">
                  <a:srgbClr val="292929"/>
                </a:gs>
                <a:gs pos="100000">
                  <a:srgbClr val="777777"/>
                </a:gs>
              </a:gsLst>
              <a:lin ang="5400000" scaled="1"/>
            </a:gradFill>
            <a:ln w="9525" algn="ctr">
              <a:solidFill>
                <a:srgbClr val="292929"/>
              </a:solidFill>
              <a:miter lim="800000"/>
              <a:headEnd/>
              <a:tailEnd/>
            </a:ln>
          </p:spPr>
          <p:txBody>
            <a:bodyPr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Security</a:t>
              </a:r>
            </a:p>
          </p:txBody>
        </p:sp>
        <p:sp>
          <p:nvSpPr>
            <p:cNvPr id="36887" name="Text Box 26">
              <a:extLst>
                <a:ext uri="{FF2B5EF4-FFF2-40B4-BE49-F238E27FC236}">
                  <a16:creationId xmlns:a16="http://schemas.microsoft.com/office/drawing/2014/main" id="{507275B7-EC70-47ED-93F4-32EA74FDE47E}"/>
                </a:ext>
              </a:extLst>
            </p:cNvPr>
            <p:cNvSpPr txBox="1">
              <a:spLocks noChangeArrowheads="1"/>
            </p:cNvSpPr>
            <p:nvPr/>
          </p:nvSpPr>
          <p:spPr bwMode="auto">
            <a:xfrm rot="21353102">
              <a:off x="747" y="3171"/>
              <a:ext cx="637" cy="310"/>
            </a:xfrm>
            <a:prstGeom prst="rect">
              <a:avLst/>
            </a:prstGeom>
            <a:gradFill rotWithShape="1">
              <a:gsLst>
                <a:gs pos="0">
                  <a:srgbClr val="FF3399"/>
                </a:gs>
                <a:gs pos="100000">
                  <a:srgbClr val="FF66FF"/>
                </a:gs>
              </a:gsLst>
              <a:lin ang="5400000" scaled="1"/>
            </a:gradFill>
            <a:ln w="9525" algn="ctr">
              <a:solidFill>
                <a:srgbClr val="FF3399"/>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Privacy</a:t>
              </a:r>
            </a:p>
          </p:txBody>
        </p:sp>
        <p:sp>
          <p:nvSpPr>
            <p:cNvPr id="36888" name="Text Box 51">
              <a:extLst>
                <a:ext uri="{FF2B5EF4-FFF2-40B4-BE49-F238E27FC236}">
                  <a16:creationId xmlns:a16="http://schemas.microsoft.com/office/drawing/2014/main" id="{3ABBC294-B168-4038-8645-C0128966B69D}"/>
                </a:ext>
              </a:extLst>
            </p:cNvPr>
            <p:cNvSpPr txBox="1">
              <a:spLocks noChangeArrowheads="1"/>
            </p:cNvSpPr>
            <p:nvPr/>
          </p:nvSpPr>
          <p:spPr bwMode="auto">
            <a:xfrm rot="20400000">
              <a:off x="1200" y="3411"/>
              <a:ext cx="641" cy="310"/>
            </a:xfrm>
            <a:prstGeom prst="rect">
              <a:avLst/>
            </a:prstGeom>
            <a:gradFill rotWithShape="1">
              <a:gsLst>
                <a:gs pos="0">
                  <a:srgbClr val="000066"/>
                </a:gs>
                <a:gs pos="100000">
                  <a:srgbClr val="0033CC"/>
                </a:gs>
              </a:gsLst>
              <a:lin ang="5400000" scaled="1"/>
            </a:gradFill>
            <a:ln w="9525" algn="ctr">
              <a:solidFill>
                <a:srgbClr val="000066"/>
              </a:solidFill>
              <a:miter lim="800000"/>
              <a:headEnd/>
              <a:tailEnd/>
            </a:ln>
          </p:spPr>
          <p:txBody>
            <a:bodyPr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Trust</a:t>
              </a:r>
            </a:p>
          </p:txBody>
        </p:sp>
        <p:sp>
          <p:nvSpPr>
            <p:cNvPr id="36889" name="Text Box 52">
              <a:extLst>
                <a:ext uri="{FF2B5EF4-FFF2-40B4-BE49-F238E27FC236}">
                  <a16:creationId xmlns:a16="http://schemas.microsoft.com/office/drawing/2014/main" id="{E100404F-0805-43E3-86D2-27BF045A2ED9}"/>
                </a:ext>
              </a:extLst>
            </p:cNvPr>
            <p:cNvSpPr txBox="1">
              <a:spLocks noChangeArrowheads="1"/>
            </p:cNvSpPr>
            <p:nvPr/>
          </p:nvSpPr>
          <p:spPr bwMode="auto">
            <a:xfrm rot="19434559">
              <a:off x="1376" y="2736"/>
              <a:ext cx="824" cy="446"/>
            </a:xfrm>
            <a:prstGeom prst="rect">
              <a:avLst/>
            </a:prstGeom>
            <a:gradFill rotWithShape="1">
              <a:gsLst>
                <a:gs pos="0">
                  <a:srgbClr val="FF9933"/>
                </a:gs>
                <a:gs pos="100000">
                  <a:srgbClr val="FFCC00"/>
                </a:gs>
              </a:gsLst>
              <a:lin ang="5400000" scaled="1"/>
            </a:gradFill>
            <a:ln w="9525" algn="ctr">
              <a:solidFill>
                <a:srgbClr val="FF9933"/>
              </a:solidFill>
              <a:miter lim="800000"/>
              <a:headEnd/>
              <a:tailEnd/>
            </a:ln>
          </p:spPr>
          <p:txBody>
            <a:bodyPr wrap="none"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Legal &amp;</a:t>
              </a:r>
              <a:br>
                <a:rPr lang="en-US" altLang="en-US" sz="1050" b="1">
                  <a:solidFill>
                    <a:schemeClr val="bg1"/>
                  </a:solidFill>
                  <a:latin typeface="Arial" panose="020B0604020202020204" pitchFamily="34" charset="0"/>
                </a:rPr>
              </a:br>
              <a:r>
                <a:rPr lang="en-US" altLang="en-US" sz="1050" b="1">
                  <a:solidFill>
                    <a:schemeClr val="bg1"/>
                  </a:solidFill>
                  <a:latin typeface="Arial" panose="020B0604020202020204" pitchFamily="34" charset="0"/>
                </a:rPr>
                <a:t>Regulatory</a:t>
              </a:r>
            </a:p>
          </p:txBody>
        </p:sp>
      </p:grpSp>
      <p:grpSp>
        <p:nvGrpSpPr>
          <p:cNvPr id="8" name="Group 55">
            <a:extLst>
              <a:ext uri="{FF2B5EF4-FFF2-40B4-BE49-F238E27FC236}">
                <a16:creationId xmlns:a16="http://schemas.microsoft.com/office/drawing/2014/main" id="{EC36C4EB-4D3C-4E96-B2F8-42F857853E1F}"/>
              </a:ext>
            </a:extLst>
          </p:cNvPr>
          <p:cNvGrpSpPr>
            <a:grpSpLocks/>
          </p:cNvGrpSpPr>
          <p:nvPr/>
        </p:nvGrpSpPr>
        <p:grpSpPr bwMode="auto">
          <a:xfrm>
            <a:off x="3771900" y="4629149"/>
            <a:ext cx="1600200" cy="1159668"/>
            <a:chOff x="2208" y="3168"/>
            <a:chExt cx="1344" cy="974"/>
          </a:xfrm>
        </p:grpSpPr>
        <p:sp>
          <p:nvSpPr>
            <p:cNvPr id="36884" name="Text Box 46">
              <a:extLst>
                <a:ext uri="{FF2B5EF4-FFF2-40B4-BE49-F238E27FC236}">
                  <a16:creationId xmlns:a16="http://schemas.microsoft.com/office/drawing/2014/main" id="{986C9DC7-DABC-4698-9E86-69DF9501A3FC}"/>
                </a:ext>
              </a:extLst>
            </p:cNvPr>
            <p:cNvSpPr txBox="1">
              <a:spLocks noChangeArrowheads="1"/>
            </p:cNvSpPr>
            <p:nvPr/>
          </p:nvSpPr>
          <p:spPr bwMode="auto">
            <a:xfrm>
              <a:off x="2448" y="3696"/>
              <a:ext cx="1104" cy="446"/>
            </a:xfrm>
            <a:prstGeom prst="rect">
              <a:avLst/>
            </a:prstGeom>
            <a:gradFill rotWithShape="1">
              <a:gsLst>
                <a:gs pos="0">
                  <a:srgbClr val="000066"/>
                </a:gs>
                <a:gs pos="100000">
                  <a:srgbClr val="0033CC"/>
                </a:gs>
              </a:gsLst>
              <a:lin ang="5400000" scaled="1"/>
            </a:gradFill>
            <a:ln w="9525" algn="ctr">
              <a:solidFill>
                <a:srgbClr val="000066"/>
              </a:solidFill>
              <a:miter lim="800000"/>
              <a:headEnd/>
              <a:tailEnd/>
            </a:ln>
          </p:spPr>
          <p:txBody>
            <a:bodyPr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bg1"/>
                  </a:solidFill>
                  <a:latin typeface="Arial" panose="020B0604020202020204" pitchFamily="34" charset="0"/>
                </a:rPr>
                <a:t>Software Eng. Complexity</a:t>
              </a:r>
            </a:p>
          </p:txBody>
        </p:sp>
        <p:sp>
          <p:nvSpPr>
            <p:cNvPr id="36885" name="Text Box 54">
              <a:extLst>
                <a:ext uri="{FF2B5EF4-FFF2-40B4-BE49-F238E27FC236}">
                  <a16:creationId xmlns:a16="http://schemas.microsoft.com/office/drawing/2014/main" id="{608F0141-C6A2-4448-8443-5B8C1D915C89}"/>
                </a:ext>
              </a:extLst>
            </p:cNvPr>
            <p:cNvSpPr txBox="1">
              <a:spLocks noChangeArrowheads="1"/>
            </p:cNvSpPr>
            <p:nvPr/>
          </p:nvSpPr>
          <p:spPr bwMode="auto">
            <a:xfrm>
              <a:off x="2208" y="3168"/>
              <a:ext cx="1344" cy="446"/>
            </a:xfrm>
            <a:prstGeom prst="rect">
              <a:avLst/>
            </a:prstGeom>
            <a:solidFill>
              <a:srgbClr val="00FFFF"/>
            </a:solidFill>
            <a:ln w="9525" algn="ctr">
              <a:solidFill>
                <a:srgbClr val="000066"/>
              </a:solidFill>
              <a:miter lim="800000"/>
              <a:headEnd/>
              <a:tailEnd/>
            </a:ln>
          </p:spPr>
          <p:txBody>
            <a:bodyPr lIns="137160" tIns="102870" rIns="137160" bIns="102870">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US" altLang="en-US" sz="1050" b="1">
                  <a:solidFill>
                    <a:schemeClr val="tx1"/>
                  </a:solidFill>
                  <a:latin typeface="Arial" panose="020B0604020202020204" pitchFamily="34" charset="0"/>
                </a:rPr>
                <a:t>Programming Env. </a:t>
              </a:r>
              <a:br>
                <a:rPr lang="en-US" altLang="en-US" sz="1050" b="1">
                  <a:solidFill>
                    <a:schemeClr val="tx1"/>
                  </a:solidFill>
                  <a:latin typeface="Arial" panose="020B0604020202020204" pitchFamily="34" charset="0"/>
                </a:rPr>
              </a:br>
              <a:r>
                <a:rPr lang="en-US" altLang="en-US" sz="1050" b="1">
                  <a:solidFill>
                    <a:schemeClr val="tx1"/>
                  </a:solidFill>
                  <a:latin typeface="Arial" panose="020B0604020202020204" pitchFamily="34" charset="0"/>
                </a:rPr>
                <a:t>&amp; Application Dev.</a:t>
              </a:r>
            </a:p>
          </p:txBody>
        </p:sp>
      </p:grpSp>
      <p:sp>
        <p:nvSpPr>
          <p:cNvPr id="39" name="TextBox 38">
            <a:extLst>
              <a:ext uri="{FF2B5EF4-FFF2-40B4-BE49-F238E27FC236}">
                <a16:creationId xmlns:a16="http://schemas.microsoft.com/office/drawing/2014/main" id="{3F84DEC2-B9D0-481F-96B5-80FEC516F20B}"/>
              </a:ext>
            </a:extLst>
          </p:cNvPr>
          <p:cNvSpPr txBox="1"/>
          <p:nvPr/>
        </p:nvSpPr>
        <p:spPr>
          <a:xfrm>
            <a:off x="218661" y="46178"/>
            <a:ext cx="8706678" cy="507831"/>
          </a:xfrm>
          <a:prstGeom prst="rect">
            <a:avLst/>
          </a:prstGeom>
          <a:noFill/>
        </p:spPr>
        <p:txBody>
          <a:bodyPr wrap="square">
            <a:spAutoFit/>
          </a:bodyPr>
          <a:lstStyle/>
          <a:p>
            <a:r>
              <a:rPr lang="it-IT" altLang="en-US" sz="2700" dirty="0">
                <a:solidFill>
                  <a:srgbClr val="FFFF00"/>
                </a:solidFill>
                <a:latin typeface="+mj-lt"/>
                <a:ea typeface="宋体" panose="02010600030101010101" pitchFamily="2" charset="-122"/>
                <a:cs typeface="+mj-cs"/>
              </a:rPr>
              <a:t>Cloud Computing Challenges: Dealing with too many issues</a:t>
            </a:r>
            <a:endParaRPr lang="en-IN" sz="2700" dirty="0">
              <a:solidFill>
                <a:srgbClr val="FFFF00"/>
              </a:solidFill>
              <a:latin typeface="+mj-lt"/>
              <a:ea typeface="宋体" panose="02010600030101010101" pitchFamily="2" charset="-122"/>
              <a:cs typeface="+mj-cs"/>
            </a:endParaRPr>
          </a:p>
        </p:txBody>
      </p:sp>
    </p:spTree>
    <p:extLst>
      <p:ext uri="{BB962C8B-B14F-4D97-AF65-F5344CB8AC3E}">
        <p14:creationId xmlns:p14="http://schemas.microsoft.com/office/powerpoint/2010/main" val="2285224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3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31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085" grpId="0" animBg="1"/>
      <p:bldP spid="12831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6D08-8118-40C7-998F-4DECCE3E6183}"/>
              </a:ext>
            </a:extLst>
          </p:cNvPr>
          <p:cNvSpPr>
            <a:spLocks noGrp="1"/>
          </p:cNvSpPr>
          <p:nvPr>
            <p:ph type="title"/>
          </p:nvPr>
        </p:nvSpPr>
        <p:spPr>
          <a:xfrm>
            <a:off x="279307" y="14034"/>
            <a:ext cx="8334087" cy="738664"/>
          </a:xfrm>
        </p:spPr>
        <p:txBody>
          <a:bodyPr/>
          <a:lstStyle/>
          <a:p>
            <a:pPr algn="ctr"/>
            <a:r>
              <a:rPr lang="en-US" sz="2700" kern="1200" dirty="0">
                <a:solidFill>
                  <a:srgbClr val="FFFF00"/>
                </a:solidFill>
                <a:latin typeface="+mj-lt"/>
                <a:ea typeface="宋体" panose="02010600030101010101" pitchFamily="2" charset="-122"/>
                <a:cs typeface="+mj-cs"/>
              </a:rPr>
              <a:t>Biggest Cloud Computing Challenges in 2022</a:t>
            </a:r>
            <a:br>
              <a:rPr lang="en-US" b="1" i="0" dirty="0">
                <a:solidFill>
                  <a:srgbClr val="222222"/>
                </a:solidFill>
                <a:effectLst/>
                <a:latin typeface="-apple-system"/>
              </a:rPr>
            </a:br>
            <a:endParaRPr lang="en-IN" dirty="0"/>
          </a:p>
        </p:txBody>
      </p:sp>
      <p:sp>
        <p:nvSpPr>
          <p:cNvPr id="3" name="Text Placeholder 2">
            <a:extLst>
              <a:ext uri="{FF2B5EF4-FFF2-40B4-BE49-F238E27FC236}">
                <a16:creationId xmlns:a16="http://schemas.microsoft.com/office/drawing/2014/main" id="{12875CFF-3AEA-4345-9735-0EFA565CD47C}"/>
              </a:ext>
            </a:extLst>
          </p:cNvPr>
          <p:cNvSpPr>
            <a:spLocks noGrp="1"/>
          </p:cNvSpPr>
          <p:nvPr>
            <p:ph type="body" idx="1"/>
          </p:nvPr>
        </p:nvSpPr>
        <p:spPr>
          <a:xfrm>
            <a:off x="163614" y="609600"/>
            <a:ext cx="8980386" cy="6647974"/>
          </a:xfrm>
        </p:spPr>
        <p:txBody>
          <a:bodyPr/>
          <a:lstStyle/>
          <a:p>
            <a:pPr algn="just"/>
            <a:r>
              <a:rPr lang="en-US" b="1" i="0" dirty="0">
                <a:solidFill>
                  <a:srgbClr val="222222"/>
                </a:solidFill>
                <a:effectLst/>
                <a:latin typeface="-apple-system"/>
              </a:rPr>
              <a:t>1. Security of Data</a:t>
            </a:r>
          </a:p>
          <a:p>
            <a:pPr algn="just"/>
            <a:r>
              <a:rPr lang="en-US" b="0" i="0" dirty="0">
                <a:effectLst/>
                <a:latin typeface="Arial" panose="020B0604020202020204" pitchFamily="34" charset="0"/>
              </a:rPr>
              <a:t>In terms of security concerns of cloud technology, we don’t find answers to some questions. Mysterious threats like website hacking and virus attack are the biggest problems of cloud computing data security.</a:t>
            </a:r>
          </a:p>
          <a:p>
            <a:pPr algn="just"/>
            <a:endParaRPr lang="en-IN" dirty="0"/>
          </a:p>
          <a:p>
            <a:pPr algn="just"/>
            <a:endParaRPr lang="en-IN" dirty="0"/>
          </a:p>
          <a:p>
            <a:pPr algn="just"/>
            <a:r>
              <a:rPr lang="en-US" b="1" i="0" dirty="0">
                <a:solidFill>
                  <a:srgbClr val="222222"/>
                </a:solidFill>
                <a:effectLst/>
                <a:latin typeface="-apple-system"/>
              </a:rPr>
              <a:t>2. Insufficiency of Resources and Expertise</a:t>
            </a:r>
          </a:p>
          <a:p>
            <a:pPr algn="just"/>
            <a:r>
              <a:rPr lang="en-US" b="0" i="0" dirty="0">
                <a:effectLst/>
                <a:latin typeface="Arial" panose="020B0604020202020204" pitchFamily="34" charset="0"/>
              </a:rPr>
              <a:t>The inadequacy of resources and expertise is one of the cloud migration challenges this year. As per the report by </a:t>
            </a:r>
            <a:r>
              <a:rPr lang="en-US" b="0" i="0" dirty="0" err="1">
                <a:effectLst/>
                <a:latin typeface="Arial" panose="020B0604020202020204" pitchFamily="34" charset="0"/>
              </a:rPr>
              <a:t>RightScale</a:t>
            </a:r>
            <a:r>
              <a:rPr lang="en-US" b="0" i="0" dirty="0">
                <a:effectLst/>
                <a:latin typeface="Arial" panose="020B0604020202020204" pitchFamily="34" charset="0"/>
              </a:rPr>
              <a:t>, almost 75% of the respondent marked it as a challenge while 23% said that it was a serious challenge.</a:t>
            </a:r>
          </a:p>
          <a:p>
            <a:pPr algn="just"/>
            <a:endParaRPr lang="en-IN" dirty="0"/>
          </a:p>
          <a:p>
            <a:pPr algn="just"/>
            <a:r>
              <a:rPr lang="en-US" b="1" i="0" dirty="0">
                <a:solidFill>
                  <a:srgbClr val="222222"/>
                </a:solidFill>
                <a:effectLst/>
                <a:latin typeface="-apple-system"/>
              </a:rPr>
              <a:t>3. Complete Governance over IT Services</a:t>
            </a:r>
          </a:p>
          <a:p>
            <a:pPr algn="just"/>
            <a:r>
              <a:rPr lang="en-US" b="0" i="0" dirty="0">
                <a:effectLst/>
                <a:latin typeface="Arial" panose="020B0604020202020204" pitchFamily="34" charset="0"/>
              </a:rPr>
              <a:t>IT always doesn’t have full control over provisioning, infrastructure delivery, and operation in this cloud-based world. This has raised the complicacy of IT to offer important compliance, governance, data quality, and risk management.</a:t>
            </a:r>
          </a:p>
          <a:p>
            <a:pPr algn="just"/>
            <a:endParaRPr lang="en-IN" dirty="0"/>
          </a:p>
          <a:p>
            <a:pPr algn="just"/>
            <a:endParaRPr lang="en-IN" dirty="0"/>
          </a:p>
          <a:p>
            <a:pPr algn="just"/>
            <a:r>
              <a:rPr lang="en-US" b="1" i="0" dirty="0">
                <a:solidFill>
                  <a:srgbClr val="222222"/>
                </a:solidFill>
                <a:effectLst/>
                <a:latin typeface="-apple-system"/>
              </a:rPr>
              <a:t>4. Cloud Cost Management</a:t>
            </a:r>
          </a:p>
          <a:p>
            <a:pPr algn="just"/>
            <a:r>
              <a:rPr lang="en-US" b="0" i="0" dirty="0">
                <a:effectLst/>
                <a:latin typeface="Arial" panose="020B0604020202020204" pitchFamily="34" charset="0"/>
              </a:rPr>
              <a:t>The </a:t>
            </a:r>
            <a:r>
              <a:rPr lang="en-US" b="0" i="0" dirty="0" err="1">
                <a:effectLst/>
                <a:latin typeface="Arial" panose="020B0604020202020204" pitchFamily="34" charset="0"/>
              </a:rPr>
              <a:t>RightScale</a:t>
            </a:r>
            <a:r>
              <a:rPr lang="en-US" b="0" i="0" dirty="0">
                <a:effectLst/>
                <a:latin typeface="Arial" panose="020B0604020202020204" pitchFamily="34" charset="0"/>
              </a:rPr>
              <a:t> report revealed that for a few companies, handling cloud spending has passed security as the biggest cloud computing challenge. As per their anticipations, organizations are ruining nearly 30% of the money they invest in the cloud.</a:t>
            </a:r>
          </a:p>
          <a:p>
            <a:pPr algn="just"/>
            <a:endParaRPr lang="en-IN" dirty="0"/>
          </a:p>
        </p:txBody>
      </p:sp>
      <p:sp>
        <p:nvSpPr>
          <p:cNvPr id="4" name="Slide Number Placeholder 3">
            <a:extLst>
              <a:ext uri="{FF2B5EF4-FFF2-40B4-BE49-F238E27FC236}">
                <a16:creationId xmlns:a16="http://schemas.microsoft.com/office/drawing/2014/main" id="{0EA1F837-45BF-4C9F-BF89-26569FF1CEF1}"/>
              </a:ext>
            </a:extLst>
          </p:cNvPr>
          <p:cNvSpPr>
            <a:spLocks noGrp="1"/>
          </p:cNvSpPr>
          <p:nvPr>
            <p:ph type="sldNum" sz="quarter" idx="7"/>
          </p:nvPr>
        </p:nvSpPr>
        <p:spPr/>
        <p:txBody>
          <a:bodyPr/>
          <a:lstStyle/>
          <a:p>
            <a:fld id="{81D60167-4931-47E6-BA6A-407CBD079E47}" type="slidenum">
              <a:rPr lang="en-US" smtClean="0"/>
              <a:pPr/>
              <a:t>29</a:t>
            </a:fld>
            <a:r>
              <a:rPr lang="en-US" spc="82"/>
              <a:t>/24</a:t>
            </a:r>
          </a:p>
        </p:txBody>
      </p:sp>
    </p:spTree>
    <p:extLst>
      <p:ext uri="{BB962C8B-B14F-4D97-AF65-F5344CB8AC3E}">
        <p14:creationId xmlns:p14="http://schemas.microsoft.com/office/powerpoint/2010/main" val="424795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loud"/>
          <p:cNvSpPr>
            <a:spLocks noChangeAspect="1" noEditPoints="1" noChangeArrowheads="1"/>
          </p:cNvSpPr>
          <p:nvPr/>
        </p:nvSpPr>
        <p:spPr bwMode="auto">
          <a:xfrm rot="415167">
            <a:off x="987425" y="1714500"/>
            <a:ext cx="7262813" cy="5160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0FEE2"/>
          </a:solidFill>
          <a:ln w="9525">
            <a:solidFill>
              <a:srgbClr val="000000"/>
            </a:solidFill>
            <a:miter lim="800000"/>
            <a:headEnd/>
            <a:tailEnd/>
          </a:ln>
        </p:spPr>
        <p:txBody>
          <a:bodyPr/>
          <a:lstStyle/>
          <a:p>
            <a:pPr eaLnBrk="0" hangingPunct="0"/>
            <a:endParaRPr lang="en-US" sz="1200">
              <a:solidFill>
                <a:srgbClr val="000000"/>
              </a:solidFill>
              <a:latin typeface="Verdana" panose="020B0604030504040204" pitchFamily="34" charset="0"/>
              <a:cs typeface="Tahoma"/>
            </a:endParaRPr>
          </a:p>
        </p:txBody>
      </p:sp>
      <p:sp>
        <p:nvSpPr>
          <p:cNvPr id="5" name="Cloud 4"/>
          <p:cNvSpPr/>
          <p:nvPr/>
        </p:nvSpPr>
        <p:spPr bwMode="auto">
          <a:xfrm>
            <a:off x="2971800" y="4572000"/>
            <a:ext cx="1066800" cy="1371600"/>
          </a:xfrm>
          <a:prstGeom prst="cloud">
            <a:avLst/>
          </a:prstGeom>
          <a:solidFill>
            <a:srgbClr val="A6F4FC"/>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lgn="ctr">
              <a:defRPr/>
            </a:pPr>
            <a:endParaRPr lang="en-US" sz="1400" dirty="0">
              <a:solidFill>
                <a:srgbClr val="FFFFFF"/>
              </a:solidFill>
            </a:endParaRPr>
          </a:p>
        </p:txBody>
      </p:sp>
      <p:sp>
        <p:nvSpPr>
          <p:cNvPr id="40964" name="Rectangle 2"/>
          <p:cNvSpPr>
            <a:spLocks noGrp="1" noChangeArrowheads="1"/>
          </p:cNvSpPr>
          <p:nvPr>
            <p:ph type="title"/>
          </p:nvPr>
        </p:nvSpPr>
        <p:spPr/>
        <p:txBody>
          <a:bodyPr/>
          <a:lstStyle/>
          <a:p>
            <a:pPr eaLnBrk="1" hangingPunct="1"/>
            <a:r>
              <a:rPr lang="en-US" altLang="en-US" sz="3200" dirty="0"/>
              <a:t>Cloud Computing Working Architecture</a:t>
            </a:r>
            <a:endParaRPr lang="en-US" altLang="en-US" sz="2000" dirty="0"/>
          </a:p>
        </p:txBody>
      </p:sp>
      <p:sp>
        <p:nvSpPr>
          <p:cNvPr id="6" name="Cloud 5"/>
          <p:cNvSpPr/>
          <p:nvPr/>
        </p:nvSpPr>
        <p:spPr bwMode="auto">
          <a:xfrm>
            <a:off x="4038600" y="4648200"/>
            <a:ext cx="1447800" cy="1600200"/>
          </a:xfrm>
          <a:prstGeom prst="cloud">
            <a:avLst/>
          </a:prstGeom>
          <a:solidFill>
            <a:srgbClr val="66CCFF"/>
          </a:solidFill>
          <a:ln>
            <a:headEnd/>
            <a:tailEnd/>
          </a:ln>
        </p:spPr>
        <p:style>
          <a:lnRef idx="1">
            <a:schemeClr val="dk1"/>
          </a:lnRef>
          <a:fillRef idx="2">
            <a:schemeClr val="dk1"/>
          </a:fillRef>
          <a:effectRef idx="1">
            <a:schemeClr val="dk1"/>
          </a:effectRef>
          <a:fontRef idx="minor">
            <a:schemeClr val="dk1"/>
          </a:fontRef>
        </p:style>
        <p:txBody>
          <a:bodyPr tIns="91440" anchor="ctr" anchorCtr="1"/>
          <a:lstStyle/>
          <a:p>
            <a:pPr algn="ctr">
              <a:defRPr/>
            </a:pPr>
            <a:endParaRPr lang="en-US" sz="1400" dirty="0">
              <a:solidFill>
                <a:srgbClr val="FFFFFF"/>
              </a:solidFill>
            </a:endParaRPr>
          </a:p>
        </p:txBody>
      </p:sp>
      <p:graphicFrame>
        <p:nvGraphicFramePr>
          <p:cNvPr id="40966" name="Object 4"/>
          <p:cNvGraphicFramePr>
            <a:graphicFrameLocks noGrp="1" noChangeAspect="1"/>
          </p:cNvGraphicFramePr>
          <p:nvPr>
            <p:ph idx="4294967295"/>
          </p:nvPr>
        </p:nvGraphicFramePr>
        <p:xfrm>
          <a:off x="1944688" y="1447800"/>
          <a:ext cx="5141912" cy="5226050"/>
        </p:xfrm>
        <a:graphic>
          <a:graphicData uri="http://schemas.openxmlformats.org/presentationml/2006/ole">
            <mc:AlternateContent xmlns:mc="http://schemas.openxmlformats.org/markup-compatibility/2006">
              <mc:Choice xmlns:v="urn:schemas-microsoft-com:vml" Requires="v">
                <p:oleObj name="Visio" r:id="rId2" imgW="4462923" imgH="4535785" progId="Visio.Drawing.11">
                  <p:embed/>
                </p:oleObj>
              </mc:Choice>
              <mc:Fallback>
                <p:oleObj name="Visio" r:id="rId2" imgW="4462923" imgH="4535785" progId="Visio.Drawing.11">
                  <p:embed/>
                  <p:pic>
                    <p:nvPicPr>
                      <p:cNvPr id="4096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1447800"/>
                        <a:ext cx="5141912"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87776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WordArt 3"/>
          <p:cNvSpPr>
            <a:spLocks noChangeArrowheads="1" noChangeShapeType="1" noTextEdit="1"/>
          </p:cNvSpPr>
          <p:nvPr/>
        </p:nvSpPr>
        <p:spPr bwMode="auto">
          <a:xfrm>
            <a:off x="0" y="4578359"/>
            <a:ext cx="9137650" cy="1450966"/>
          </a:xfrm>
          <a:prstGeom prst="rect">
            <a:avLst/>
          </a:prstGeom>
        </p:spPr>
        <p:txBody>
          <a:bodyPr wrap="none" fromWordArt="1">
            <a:prstTxWarp prst="textFadeUp">
              <a:avLst>
                <a:gd name="adj" fmla="val 0"/>
              </a:avLst>
            </a:prstTxWarp>
          </a:bodyPr>
          <a:lstStyle/>
          <a:p>
            <a:pPr algn="ctr" eaLnBrk="1" fontAlgn="auto" hangingPunct="1">
              <a:spcBef>
                <a:spcPts val="0"/>
              </a:spcBef>
              <a:spcAft>
                <a:spcPts val="0"/>
              </a:spcAft>
              <a:buFont typeface="Arial" charset="0"/>
              <a:buNone/>
              <a:defRPr/>
            </a:pPr>
            <a:r>
              <a:rPr lang="en-IN" sz="3600" kern="10" dirty="0">
                <a:ln w="12700">
                  <a:solidFill>
                    <a:srgbClr val="800000"/>
                  </a:solidFill>
                  <a:round/>
                  <a:headEnd/>
                  <a:tailEnd/>
                </a:ln>
                <a:solidFill>
                  <a:srgbClr val="C00000"/>
                </a:solidFill>
                <a:effectLst>
                  <a:outerShdw blurRad="38100" dist="38100" dir="2700000" algn="tl">
                    <a:srgbClr val="000000">
                      <a:alpha val="43137"/>
                    </a:srgbClr>
                  </a:outerShdw>
                </a:effectLst>
                <a:latin typeface="Albertus Extra Bold"/>
              </a:rPr>
              <a:t>THANKS</a:t>
            </a:r>
            <a:r>
              <a:rPr lang="en-IN" sz="3600" kern="10" dirty="0">
                <a:ln w="12700">
                  <a:solidFill>
                    <a:srgbClr val="800000"/>
                  </a:solidFill>
                  <a:round/>
                  <a:headEnd/>
                  <a:tailEnd/>
                </a:ln>
                <a:solidFill>
                  <a:srgbClr val="FFFF00"/>
                </a:solidFill>
                <a:effectLst>
                  <a:outerShdw dist="35921" dir="2700000" sy="50000" rotWithShape="0">
                    <a:srgbClr val="875B0D">
                      <a:alpha val="70000"/>
                    </a:srgbClr>
                  </a:outerShdw>
                </a:effectLst>
                <a:latin typeface="Albertus Extra Bold"/>
              </a:rPr>
              <a:t> </a:t>
            </a:r>
          </a:p>
        </p:txBody>
      </p:sp>
      <p:sp>
        <p:nvSpPr>
          <p:cNvPr id="187395" name="Text Box 4"/>
          <p:cNvSpPr txBox="1">
            <a:spLocks noChangeArrowheads="1"/>
          </p:cNvSpPr>
          <p:nvPr/>
        </p:nvSpPr>
        <p:spPr bwMode="auto">
          <a:xfrm>
            <a:off x="228600" y="6553200"/>
            <a:ext cx="1219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spcBef>
                <a:spcPct val="50000"/>
              </a:spcBef>
            </a:pPr>
            <a:r>
              <a:rPr lang="en-US" altLang="en-US" sz="500">
                <a:latin typeface="Calibri" panose="020F0502020204030204" pitchFamily="34" charset="0"/>
                <a:sym typeface="Arial" panose="020B0604020202020204" pitchFamily="34" charset="0"/>
              </a:rPr>
              <a:t>tungal/presentations/ad2012</a:t>
            </a:r>
          </a:p>
        </p:txBody>
      </p:sp>
      <p:sp>
        <p:nvSpPr>
          <p:cNvPr id="187396" name="Slide Number Placeholder 4"/>
          <p:cNvSpPr>
            <a:spLocks noGrp="1"/>
          </p:cNvSpPr>
          <p:nvPr>
            <p:ph type="sldNum" sz="quarter" idx="4294967295"/>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buFontTx/>
              <a:buNone/>
            </a:pPr>
            <a:fld id="{5E410CBA-4D2E-4398-9043-75033B9907C7}" type="slidenum">
              <a:rPr lang="en-IN" altLang="en-US" smtClean="0">
                <a:solidFill>
                  <a:schemeClr val="bg1"/>
                </a:solidFill>
                <a:latin typeface="Times New Roman" panose="02020603050405020304" pitchFamily="18" charset="0"/>
              </a:rPr>
              <a:pPr>
                <a:buFontTx/>
                <a:buNone/>
              </a:pPr>
              <a:t>30</a:t>
            </a:fld>
            <a:endParaRPr lang="en-IN" altLang="en-US">
              <a:solidFill>
                <a:schemeClr val="bg1"/>
              </a:solidFill>
              <a:latin typeface="Times New Roman" panose="02020603050405020304" pitchFamily="18" charset="0"/>
            </a:endParaRPr>
          </a:p>
        </p:txBody>
      </p:sp>
      <p:pic>
        <p:nvPicPr>
          <p:cNvPr id="187399" name="Picture 2" descr="C:\Documents and Settings\seemaverma.PICO-1\Desktop\NITTTR\pp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500188"/>
            <a:ext cx="72866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97356" y="-25730"/>
            <a:ext cx="2268378" cy="584775"/>
          </a:xfrm>
          <a:prstGeom prst="rect">
            <a:avLst/>
          </a:prstGeom>
        </p:spPr>
        <p:txBody>
          <a:bodyPr wrap="none">
            <a:spAutoFit/>
          </a:bodyPr>
          <a:lstStyle/>
          <a:p>
            <a:pPr algn="ctr"/>
            <a:r>
              <a:rPr lang="en-IN" sz="3200" dirty="0">
                <a:solidFill>
                  <a:srgbClr val="FFFF00"/>
                </a:solidFill>
                <a:latin typeface="+mj-lt"/>
                <a:ea typeface="宋体" panose="02010600030101010101" pitchFamily="2" charset="-122"/>
                <a:cs typeface="+mj-cs"/>
              </a:rPr>
              <a:t>Thanks Note</a:t>
            </a:r>
            <a:endParaRPr lang="en-US" sz="3200" dirty="0">
              <a:solidFill>
                <a:srgbClr val="FFFF00"/>
              </a:solidFill>
              <a:latin typeface="+mj-lt"/>
              <a:ea typeface="宋体" panose="02010600030101010101" pitchFamily="2" charset="-122"/>
              <a:cs typeface="+mj-cs"/>
            </a:endParaRPr>
          </a:p>
        </p:txBody>
      </p:sp>
    </p:spTree>
    <p:extLst>
      <p:ext uri="{BB962C8B-B14F-4D97-AF65-F5344CB8AC3E}">
        <p14:creationId xmlns:p14="http://schemas.microsoft.com/office/powerpoint/2010/main" val="84755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33" y="0"/>
            <a:ext cx="8334087" cy="553998"/>
          </a:xfrm>
        </p:spPr>
        <p:txBody>
          <a:bodyPr/>
          <a:lstStyle/>
          <a:p>
            <a:pPr algn="ctr" rtl="0" eaLnBrk="0" fontAlgn="base" hangingPunct="0">
              <a:spcBef>
                <a:spcPct val="0"/>
              </a:spcBef>
              <a:spcAft>
                <a:spcPct val="0"/>
              </a:spcAft>
            </a:pPr>
            <a:r>
              <a:rPr lang="en-US" sz="3600" kern="1200" dirty="0">
                <a:solidFill>
                  <a:srgbClr val="FFFF00"/>
                </a:solidFill>
                <a:latin typeface="+mj-lt"/>
                <a:ea typeface="宋体" panose="02010600030101010101" pitchFamily="2" charset="-122"/>
                <a:cs typeface="+mj-cs"/>
              </a:rPr>
              <a:t>Cloud Computing -Virtualization</a:t>
            </a:r>
          </a:p>
        </p:txBody>
      </p:sp>
      <p:sp>
        <p:nvSpPr>
          <p:cNvPr id="3" name="Text Placeholder 2"/>
          <p:cNvSpPr>
            <a:spLocks noGrp="1"/>
          </p:cNvSpPr>
          <p:nvPr>
            <p:ph type="body" idx="1"/>
          </p:nvPr>
        </p:nvSpPr>
        <p:spPr>
          <a:xfrm>
            <a:off x="228600" y="609600"/>
            <a:ext cx="8610600" cy="1231106"/>
          </a:xfrm>
        </p:spPr>
        <p:txBody>
          <a:bodyPr/>
          <a:lstStyle/>
          <a:p>
            <a:pPr marL="342900" indent="-342900" algn="just">
              <a:buClr>
                <a:srgbClr val="0067B4"/>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Without virtualization, single OS owns all hardware resources, so only </a:t>
            </a:r>
            <a:r>
              <a:rPr lang="en-US" sz="2000" dirty="0">
                <a:solidFill>
                  <a:srgbClr val="FF0000"/>
                </a:solidFill>
                <a:latin typeface="Tahoma"/>
                <a:ea typeface="宋体" panose="02010600030101010101" pitchFamily="2" charset="-122"/>
                <a:cs typeface="Tahoma"/>
              </a:rPr>
              <a:t>10%</a:t>
            </a:r>
            <a:r>
              <a:rPr lang="en-US" sz="2000" dirty="0">
                <a:solidFill>
                  <a:srgbClr val="0000FF"/>
                </a:solidFill>
                <a:latin typeface="Tahoma"/>
                <a:ea typeface="宋体" panose="02010600030101010101" pitchFamily="2" charset="-122"/>
                <a:cs typeface="Tahoma"/>
              </a:rPr>
              <a:t> of the server resources are utilized and </a:t>
            </a:r>
            <a:r>
              <a:rPr lang="en-US" sz="2000" dirty="0">
                <a:solidFill>
                  <a:srgbClr val="FF0000"/>
                </a:solidFill>
                <a:latin typeface="Tahoma"/>
                <a:ea typeface="宋体" panose="02010600030101010101" pitchFamily="2" charset="-122"/>
                <a:cs typeface="Tahoma"/>
              </a:rPr>
              <a:t>90% is wasted</a:t>
            </a:r>
            <a:r>
              <a:rPr lang="en-US" sz="2000" dirty="0">
                <a:solidFill>
                  <a:srgbClr val="0000FF"/>
                </a:solidFill>
                <a:latin typeface="Tahoma"/>
                <a:ea typeface="宋体" panose="02010600030101010101" pitchFamily="2" charset="-122"/>
                <a:cs typeface="Tahoma"/>
              </a:rPr>
              <a:t>. </a:t>
            </a:r>
          </a:p>
          <a:p>
            <a:pPr marL="342900" indent="-342900" algn="just">
              <a:buClr>
                <a:srgbClr val="0067B4"/>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However, </a:t>
            </a:r>
            <a:r>
              <a:rPr lang="en-US" sz="2000" dirty="0">
                <a:solidFill>
                  <a:srgbClr val="FF0000"/>
                </a:solidFill>
                <a:latin typeface="Tahoma"/>
                <a:ea typeface="宋体" panose="02010600030101010101" pitchFamily="2" charset="-122"/>
                <a:cs typeface="Tahoma"/>
              </a:rPr>
              <a:t>virtualization</a:t>
            </a:r>
            <a:r>
              <a:rPr lang="en-US" sz="2000" dirty="0">
                <a:solidFill>
                  <a:srgbClr val="0000FF"/>
                </a:solidFill>
                <a:latin typeface="Tahoma"/>
                <a:ea typeface="宋体" panose="02010600030101010101" pitchFamily="2" charset="-122"/>
                <a:cs typeface="Tahoma"/>
              </a:rPr>
              <a:t> allows increase in hardware utilization by running multiple operating systems to run on the same physical hardware. </a:t>
            </a:r>
          </a:p>
        </p:txBody>
      </p:sp>
      <p:pic>
        <p:nvPicPr>
          <p:cNvPr id="4" name="Picture 3" descr="images.jpg"/>
          <p:cNvPicPr>
            <a:picLocks noChangeAspect="1"/>
          </p:cNvPicPr>
          <p:nvPr/>
        </p:nvPicPr>
        <p:blipFill rotWithShape="1">
          <a:blip r:embed="rId2"/>
          <a:srcRect t="10080" b="20033"/>
          <a:stretch/>
        </p:blipFill>
        <p:spPr>
          <a:xfrm>
            <a:off x="1295400" y="1905000"/>
            <a:ext cx="6839841" cy="2828528"/>
          </a:xfrm>
          <a:prstGeom prst="rect">
            <a:avLst/>
          </a:prstGeom>
        </p:spPr>
      </p:pic>
      <p:sp>
        <p:nvSpPr>
          <p:cNvPr id="8" name="Slide Number Placeholder 7"/>
          <p:cNvSpPr>
            <a:spLocks noGrp="1"/>
          </p:cNvSpPr>
          <p:nvPr>
            <p:ph type="sldNum" sz="quarter" idx="7"/>
          </p:nvPr>
        </p:nvSpPr>
        <p:spPr>
          <a:xfrm>
            <a:off x="8305800" y="6473279"/>
            <a:ext cx="838200" cy="577081"/>
          </a:xfrm>
        </p:spPr>
        <p:txBody>
          <a:bodyPr/>
          <a:lstStyle/>
          <a:p>
            <a:endParaRPr lang="en-US" dirty="0"/>
          </a:p>
          <a:p>
            <a:r>
              <a:rPr lang="en-US" dirty="0"/>
              <a:t>        </a:t>
            </a:r>
            <a:fld id="{81D60167-4931-47E6-BA6A-407CBD079E47}" type="slidenum">
              <a:rPr lang="en-US" smtClean="0"/>
              <a:pPr/>
              <a:t>4</a:t>
            </a:fld>
            <a:endParaRPr lang="en-US" spc="109" dirty="0"/>
          </a:p>
        </p:txBody>
      </p:sp>
      <p:sp>
        <p:nvSpPr>
          <p:cNvPr id="6" name="TextBox 5"/>
          <p:cNvSpPr txBox="1"/>
          <p:nvPr/>
        </p:nvSpPr>
        <p:spPr>
          <a:xfrm>
            <a:off x="2286000" y="5105400"/>
            <a:ext cx="5410200" cy="338554"/>
          </a:xfrm>
          <a:prstGeom prst="rect">
            <a:avLst/>
          </a:prstGeom>
          <a:noFill/>
        </p:spPr>
        <p:txBody>
          <a:bodyPr wrap="square" rtlCol="0">
            <a:spAutoFit/>
          </a:bodyPr>
          <a:lstStyle/>
          <a:p>
            <a:pPr algn="ctr"/>
            <a:r>
              <a:rPr lang="en-US" sz="1600" dirty="0">
                <a:latin typeface="Times New Roman" pitchFamily="18" charset="0"/>
                <a:cs typeface="Times New Roman" pitchFamily="18" charset="0"/>
              </a:rPr>
              <a:t>Figure 1: Traditional vs. Cloud Virtualization architecture </a:t>
            </a:r>
          </a:p>
        </p:txBody>
      </p:sp>
      <p:sp>
        <p:nvSpPr>
          <p:cNvPr id="7" name="TextBox 6"/>
          <p:cNvSpPr txBox="1"/>
          <p:nvPr/>
        </p:nvSpPr>
        <p:spPr>
          <a:xfrm>
            <a:off x="1981200" y="4724400"/>
            <a:ext cx="2108334" cy="307777"/>
          </a:xfrm>
          <a:prstGeom prst="rect">
            <a:avLst/>
          </a:prstGeom>
          <a:noFill/>
        </p:spPr>
        <p:txBody>
          <a:bodyPr wrap="none" rtlCol="0">
            <a:spAutoFit/>
          </a:bodyPr>
          <a:lstStyle/>
          <a:p>
            <a:r>
              <a:rPr lang="en-US" sz="1400" dirty="0">
                <a:solidFill>
                  <a:srgbClr val="FF0000"/>
                </a:solidFill>
                <a:latin typeface="Times New Roman" pitchFamily="18" charset="0"/>
                <a:cs typeface="Times New Roman" pitchFamily="18" charset="0"/>
              </a:rPr>
              <a:t>(a) Traditional architecture</a:t>
            </a:r>
          </a:p>
        </p:txBody>
      </p:sp>
      <p:sp>
        <p:nvSpPr>
          <p:cNvPr id="9" name="TextBox 8"/>
          <p:cNvSpPr txBox="1"/>
          <p:nvPr/>
        </p:nvSpPr>
        <p:spPr>
          <a:xfrm>
            <a:off x="5257800" y="4724400"/>
            <a:ext cx="2313839" cy="307777"/>
          </a:xfrm>
          <a:prstGeom prst="rect">
            <a:avLst/>
          </a:prstGeom>
          <a:noFill/>
        </p:spPr>
        <p:txBody>
          <a:bodyPr wrap="none" rtlCol="0">
            <a:spAutoFit/>
          </a:bodyPr>
          <a:lstStyle/>
          <a:p>
            <a:r>
              <a:rPr lang="en-US" sz="1400" dirty="0">
                <a:solidFill>
                  <a:srgbClr val="FF0000"/>
                </a:solidFill>
                <a:latin typeface="Times New Roman" pitchFamily="18" charset="0"/>
                <a:cs typeface="Times New Roman" pitchFamily="18" charset="0"/>
              </a:rPr>
              <a:t>(b) Virtualization architecture</a:t>
            </a:r>
          </a:p>
        </p:txBody>
      </p:sp>
      <p:sp>
        <p:nvSpPr>
          <p:cNvPr id="10" name="Text Placeholder 2"/>
          <p:cNvSpPr txBox="1">
            <a:spLocks/>
          </p:cNvSpPr>
          <p:nvPr/>
        </p:nvSpPr>
        <p:spPr>
          <a:xfrm>
            <a:off x="228600" y="5562600"/>
            <a:ext cx="8610600" cy="123110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906445">
              <a:defRPr>
                <a:latin typeface="+mn-lt"/>
                <a:ea typeface="+mn-ea"/>
                <a:cs typeface="+mn-cs"/>
              </a:defRPr>
            </a:lvl2pPr>
            <a:lvl3pPr marL="1812889">
              <a:defRPr>
                <a:latin typeface="+mn-lt"/>
                <a:ea typeface="+mn-ea"/>
                <a:cs typeface="+mn-cs"/>
              </a:defRPr>
            </a:lvl3pPr>
            <a:lvl4pPr marL="2719334">
              <a:defRPr>
                <a:latin typeface="+mn-lt"/>
                <a:ea typeface="+mn-ea"/>
                <a:cs typeface="+mn-cs"/>
              </a:defRPr>
            </a:lvl4pPr>
            <a:lvl5pPr marL="3625779">
              <a:defRPr>
                <a:latin typeface="+mn-lt"/>
                <a:ea typeface="+mn-ea"/>
                <a:cs typeface="+mn-cs"/>
              </a:defRPr>
            </a:lvl5pPr>
            <a:lvl6pPr marL="4532224">
              <a:defRPr>
                <a:latin typeface="+mn-lt"/>
                <a:ea typeface="+mn-ea"/>
                <a:cs typeface="+mn-cs"/>
              </a:defRPr>
            </a:lvl6pPr>
            <a:lvl7pPr marL="5438668">
              <a:defRPr>
                <a:latin typeface="+mn-lt"/>
                <a:ea typeface="+mn-ea"/>
                <a:cs typeface="+mn-cs"/>
              </a:defRPr>
            </a:lvl7pPr>
            <a:lvl8pPr marL="6345113">
              <a:defRPr>
                <a:latin typeface="+mn-lt"/>
                <a:ea typeface="+mn-ea"/>
                <a:cs typeface="+mn-cs"/>
              </a:defRPr>
            </a:lvl8pPr>
            <a:lvl9pPr marL="7251558">
              <a:defRPr>
                <a:latin typeface="+mn-lt"/>
                <a:ea typeface="+mn-ea"/>
                <a:cs typeface="+mn-cs"/>
              </a:defRPr>
            </a:lvl9pPr>
          </a:lstStyle>
          <a:p>
            <a:pPr marL="342900" indent="-342900" algn="just" fontAlgn="auto">
              <a:spcBef>
                <a:spcPts val="0"/>
              </a:spcBef>
              <a:spcAft>
                <a:spcPts val="0"/>
              </a:spcAft>
              <a:buClr>
                <a:srgbClr val="0067B4"/>
              </a:buClr>
              <a:buFont typeface="Wingdings" panose="05000000000000000000" pitchFamily="2" charset="2"/>
              <a:buChar char="§"/>
            </a:pPr>
            <a:r>
              <a:rPr lang="en-US" sz="2000" dirty="0">
                <a:solidFill>
                  <a:srgbClr val="FF0000"/>
                </a:solidFill>
                <a:latin typeface="Tahoma"/>
                <a:ea typeface="宋体" panose="02010600030101010101" pitchFamily="2" charset="-122"/>
                <a:cs typeface="Tahoma"/>
              </a:rPr>
              <a:t>VirtualBox, VMware,  KVM, and Citrix XenServer </a:t>
            </a:r>
            <a:r>
              <a:rPr lang="en-US" sz="2000" dirty="0">
                <a:solidFill>
                  <a:srgbClr val="0000FF"/>
                </a:solidFill>
                <a:latin typeface="Tahoma"/>
                <a:ea typeface="宋体" panose="02010600030101010101" pitchFamily="2" charset="-122"/>
                <a:cs typeface="Tahoma"/>
              </a:rPr>
              <a:t>are the popular tools to implement virtualization environment. </a:t>
            </a:r>
          </a:p>
          <a:p>
            <a:pPr marL="342900" indent="-342900" algn="just" fontAlgn="auto">
              <a:spcBef>
                <a:spcPts val="0"/>
              </a:spcBef>
              <a:spcAft>
                <a:spcPts val="0"/>
              </a:spcAft>
              <a:buClr>
                <a:srgbClr val="0067B4"/>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In a cloud platform, when a user request for services, resources are allocated in the form of </a:t>
            </a:r>
            <a:r>
              <a:rPr lang="en-US" sz="2000" dirty="0">
                <a:solidFill>
                  <a:srgbClr val="FF0000"/>
                </a:solidFill>
                <a:latin typeface="Tahoma"/>
                <a:ea typeface="宋体" panose="02010600030101010101" pitchFamily="2" charset="-122"/>
                <a:cs typeface="Tahoma"/>
              </a:rPr>
              <a:t>Virtual Machines (VMs)</a:t>
            </a:r>
            <a:r>
              <a:rPr lang="en-US" sz="2000" dirty="0">
                <a:solidFill>
                  <a:srgbClr val="0000FF"/>
                </a:solidFill>
                <a:latin typeface="Tahoma"/>
                <a:ea typeface="宋体" panose="02010600030101010101" pitchFamily="2" charset="-122"/>
                <a:cs typeface="Tahom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4957" y="116044"/>
            <a:ext cx="8334087" cy="492443"/>
          </a:xfrm>
        </p:spPr>
        <p:txBody>
          <a:bodyPr/>
          <a:lstStyle/>
          <a:p>
            <a:pPr algn="ctr" eaLnBrk="1" hangingPunct="1"/>
            <a:r>
              <a:rPr lang="en-US" altLang="en-US" sz="3200" dirty="0">
                <a:solidFill>
                  <a:srgbClr val="FFFF00"/>
                </a:solidFill>
                <a:latin typeface="+mj-lt"/>
                <a:ea typeface="宋体" panose="02010600030101010101" pitchFamily="2" charset="-122"/>
                <a:cs typeface="+mj-cs"/>
              </a:rPr>
              <a:t>Virtualization</a:t>
            </a:r>
          </a:p>
        </p:txBody>
      </p:sp>
      <p:sp>
        <p:nvSpPr>
          <p:cNvPr id="9219" name="Content Placeholder 2"/>
          <p:cNvSpPr>
            <a:spLocks noGrp="1"/>
          </p:cNvSpPr>
          <p:nvPr>
            <p:ph sz="quarter" idx="1"/>
          </p:nvPr>
        </p:nvSpPr>
        <p:spPr>
          <a:xfrm>
            <a:off x="152400" y="838200"/>
            <a:ext cx="8763000" cy="2123658"/>
          </a:xfrm>
        </p:spPr>
        <p:txBody>
          <a:bodyPr/>
          <a:lstStyle/>
          <a:p>
            <a:pPr algn="just" eaLnBrk="1" hangingPunct="1"/>
            <a:r>
              <a:rPr lang="en-US" altLang="en-US" sz="2000" dirty="0">
                <a:solidFill>
                  <a:srgbClr val="0000FF"/>
                </a:solidFill>
                <a:latin typeface="Tahoma"/>
                <a:ea typeface="宋体" panose="02010600030101010101" pitchFamily="2" charset="-122"/>
                <a:cs typeface="Tahoma"/>
              </a:rPr>
              <a:t>Virtualization is nothing more than an abstraction over physical resources to make them shareable by a number of physical users.</a:t>
            </a:r>
          </a:p>
          <a:p>
            <a:pPr algn="just" eaLnBrk="1" hangingPunct="1"/>
            <a:endParaRPr lang="en-US" altLang="en-US" sz="2000" dirty="0">
              <a:solidFill>
                <a:srgbClr val="0000FF"/>
              </a:solidFill>
              <a:latin typeface="Tahoma"/>
              <a:ea typeface="宋体" panose="02010600030101010101" pitchFamily="2" charset="-122"/>
              <a:cs typeface="Tahoma"/>
            </a:endParaRPr>
          </a:p>
          <a:p>
            <a:pPr algn="just" eaLnBrk="1" hangingPunct="1"/>
            <a:r>
              <a:rPr lang="en-US" altLang="en-US" sz="2000" dirty="0">
                <a:solidFill>
                  <a:srgbClr val="0000FF"/>
                </a:solidFill>
                <a:latin typeface="Tahoma"/>
                <a:ea typeface="宋体" panose="02010600030101010101" pitchFamily="2" charset="-122"/>
                <a:cs typeface="Tahoma"/>
              </a:rPr>
              <a:t>Virtualization allows multiple operating system instances to run concurrently on a single computer, it is a means of separating hardware from a single operating system.</a:t>
            </a:r>
          </a:p>
          <a:p>
            <a:pPr eaLnBrk="1" hangingPunct="1"/>
            <a:endParaRPr lang="en-US" altLang="en-US" dirty="0"/>
          </a:p>
        </p:txBody>
      </p:sp>
      <p:pic>
        <p:nvPicPr>
          <p:cNvPr id="9220" name="Picture 4" descr="virtualization, Virtualization as an Abstraction of an Environm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57601"/>
            <a:ext cx="632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09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04957" y="76200"/>
            <a:ext cx="8334087" cy="492443"/>
          </a:xfrm>
        </p:spPr>
        <p:txBody>
          <a:bodyPr/>
          <a:lstStyle/>
          <a:p>
            <a:pPr algn="ctr" eaLnBrk="1" hangingPunct="1"/>
            <a:r>
              <a:rPr lang="en-US" altLang="en-US" sz="3200" dirty="0">
                <a:solidFill>
                  <a:srgbClr val="FFFF00"/>
                </a:solidFill>
                <a:latin typeface="+mj-lt"/>
                <a:ea typeface="宋体" panose="02010600030101010101" pitchFamily="2" charset="-122"/>
                <a:cs typeface="+mj-cs"/>
              </a:rPr>
              <a:t>Benefits of Virtualization</a:t>
            </a:r>
          </a:p>
        </p:txBody>
      </p:sp>
      <p:sp>
        <p:nvSpPr>
          <p:cNvPr id="44035" name="Content Placeholder 2"/>
          <p:cNvSpPr>
            <a:spLocks noGrp="1"/>
          </p:cNvSpPr>
          <p:nvPr>
            <p:ph sz="quarter" idx="1"/>
          </p:nvPr>
        </p:nvSpPr>
        <p:spPr>
          <a:xfrm>
            <a:off x="198726" y="838200"/>
            <a:ext cx="8746547" cy="3970318"/>
          </a:xfrm>
        </p:spPr>
        <p:txBody>
          <a:bodyPr/>
          <a:lstStyle/>
          <a:p>
            <a:pPr marL="342900" indent="-342900" algn="just" eaLnBrk="1" hangingPunct="1">
              <a:buFont typeface="Arial" panose="020B0604020202020204" pitchFamily="34" charset="0"/>
              <a:buChar char="•"/>
            </a:pPr>
            <a:r>
              <a:rPr lang="en-US" altLang="en-US" sz="2400" dirty="0">
                <a:latin typeface="Times New Roman" panose="02020603050405020304" pitchFamily="18" charset="0"/>
                <a:ea typeface="宋体" panose="02010600030101010101" pitchFamily="2" charset="-122"/>
                <a:cs typeface="Times New Roman" panose="02020603050405020304" pitchFamily="18" charset="0"/>
              </a:rPr>
              <a:t>Resource Pooling (thus maximum resource utilization)</a:t>
            </a:r>
          </a:p>
          <a:p>
            <a:pPr marL="342900" indent="-342900" algn="just" eaLnBrk="1" hangingPunct="1">
              <a:buFont typeface="Arial" panose="020B0604020202020204" pitchFamily="34" charset="0"/>
              <a:buChar char="•"/>
            </a:pPr>
            <a:r>
              <a:rPr lang="en-US" altLang="en-US" sz="2400" dirty="0">
                <a:latin typeface="Times New Roman" panose="02020603050405020304" pitchFamily="18" charset="0"/>
                <a:ea typeface="宋体" panose="02010600030101010101" pitchFamily="2" charset="-122"/>
                <a:cs typeface="Times New Roman" panose="02020603050405020304" pitchFamily="18" charset="0"/>
              </a:rPr>
              <a:t>Server Consolidation (thus saving energy and cost)</a:t>
            </a:r>
          </a:p>
          <a:p>
            <a:pPr marL="342900" indent="-342900" algn="just" eaLnBrk="1" hangingPunct="1">
              <a:buFont typeface="Arial" panose="020B0604020202020204" pitchFamily="34" charset="0"/>
              <a:buChar char="•"/>
            </a:pPr>
            <a:r>
              <a:rPr lang="en-US" altLang="en-US" sz="2400" dirty="0">
                <a:latin typeface="Times New Roman" panose="02020603050405020304" pitchFamily="18" charset="0"/>
                <a:ea typeface="宋体" panose="02010600030101010101" pitchFamily="2" charset="-122"/>
                <a:cs typeface="Times New Roman" panose="02020603050405020304" pitchFamily="18" charset="0"/>
              </a:rPr>
              <a:t>VM Migration (Refers to moving a server environment from one place to another)</a:t>
            </a:r>
          </a:p>
          <a:p>
            <a:pPr marL="1249345" lvl="1" indent="-342900" algn="just" eaLnBrk="1" hangingPunct="1">
              <a:buFont typeface="Arial" panose="020B0604020202020204" pitchFamily="34" charset="0"/>
              <a:buChar char="•"/>
            </a:pPr>
            <a:r>
              <a:rPr lang="en-US"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Load balancing </a:t>
            </a:r>
          </a:p>
          <a:p>
            <a:pPr marL="1249345" lvl="1" indent="-342900" algn="just" eaLnBrk="1" hangingPunct="1">
              <a:buFont typeface="Arial" panose="020B0604020202020204" pitchFamily="34" charset="0"/>
              <a:buChar char="•"/>
            </a:pPr>
            <a:r>
              <a:rPr lang="en-US"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Maintenance</a:t>
            </a:r>
          </a:p>
          <a:p>
            <a:pPr marL="1249345" lvl="1" indent="-342900" algn="just" eaLnBrk="1" hangingPunct="1">
              <a:buFont typeface="Arial" panose="020B0604020202020204" pitchFamily="34" charset="0"/>
              <a:buChar char="•"/>
            </a:pPr>
            <a:r>
              <a:rPr lang="en-US"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Failover</a:t>
            </a:r>
          </a:p>
          <a:p>
            <a:pPr marL="342900" indent="-342900" algn="just" eaLnBrk="1" hangingPunct="1">
              <a:buFont typeface="Arial" panose="020B0604020202020204" pitchFamily="34" charset="0"/>
              <a:buChar char="•"/>
            </a:pPr>
            <a:r>
              <a:rPr lang="en-US" altLang="en-US" sz="2400" dirty="0">
                <a:latin typeface="Times New Roman" panose="02020603050405020304" pitchFamily="18" charset="0"/>
                <a:ea typeface="宋体" panose="02010600030101010101" pitchFamily="2" charset="-122"/>
                <a:cs typeface="Times New Roman" panose="02020603050405020304" pitchFamily="18" charset="0"/>
              </a:rPr>
              <a:t>Redundancy</a:t>
            </a:r>
          </a:p>
          <a:p>
            <a:pPr marL="342900" indent="-342900" algn="just" eaLnBrk="1" hangingPunct="1">
              <a:buFont typeface="Arial" panose="020B0604020202020204" pitchFamily="34" charset="0"/>
              <a:buChar char="•"/>
            </a:pPr>
            <a:r>
              <a:rPr lang="en-US" altLang="en-US" sz="2400" dirty="0">
                <a:latin typeface="Times New Roman" panose="02020603050405020304" pitchFamily="18" charset="0"/>
                <a:ea typeface="宋体" panose="02010600030101010101" pitchFamily="2" charset="-122"/>
                <a:cs typeface="Times New Roman" panose="02020603050405020304" pitchFamily="18" charset="0"/>
              </a:rPr>
              <a:t>Isolated machines (Useful for testing operating systems and new applications)</a:t>
            </a:r>
          </a:p>
          <a:p>
            <a:pPr marL="285750" indent="-285750" eaLnBrk="1" hangingPunct="1">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25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04957" y="76200"/>
            <a:ext cx="8334087" cy="492443"/>
          </a:xfrm>
        </p:spPr>
        <p:txBody>
          <a:bodyPr/>
          <a:lstStyle/>
          <a:p>
            <a:pPr algn="ctr" eaLnBrk="1" hangingPunct="1"/>
            <a:r>
              <a:rPr lang="en-US" altLang="en-US" sz="3200" dirty="0">
                <a:solidFill>
                  <a:srgbClr val="FFFF00"/>
                </a:solidFill>
                <a:latin typeface="+mj-lt"/>
                <a:ea typeface="宋体" panose="02010600030101010101" pitchFamily="2" charset="-122"/>
                <a:cs typeface="+mj-cs"/>
              </a:rPr>
              <a:t>Characteristic of Virtualization</a:t>
            </a:r>
          </a:p>
        </p:txBody>
      </p:sp>
      <p:sp>
        <p:nvSpPr>
          <p:cNvPr id="44035" name="Content Placeholder 2"/>
          <p:cNvSpPr>
            <a:spLocks noGrp="1"/>
          </p:cNvSpPr>
          <p:nvPr>
            <p:ph sz="quarter" idx="1"/>
          </p:nvPr>
        </p:nvSpPr>
        <p:spPr>
          <a:xfrm>
            <a:off x="198726" y="685800"/>
            <a:ext cx="8746547" cy="5416868"/>
          </a:xfrm>
        </p:spPr>
        <p:txBody>
          <a:bodyPr/>
          <a:lstStyle/>
          <a:p>
            <a:pPr algn="just"/>
            <a:r>
              <a:rPr lang="en-US" sz="2200" b="1" dirty="0"/>
              <a:t>Partitioning:</a:t>
            </a:r>
            <a:r>
              <a:rPr lang="en-US" sz="2200" dirty="0"/>
              <a:t> In virtualization, many applications and operating systems (</a:t>
            </a:r>
            <a:r>
              <a:rPr lang="en-US" sz="2200" dirty="0" err="1"/>
              <a:t>OSes</a:t>
            </a:r>
            <a:r>
              <a:rPr lang="en-US" sz="2200" dirty="0"/>
              <a:t>) are supported in a single physical system by </a:t>
            </a:r>
            <a:r>
              <a:rPr lang="en-US" sz="2200" i="1" dirty="0"/>
              <a:t>partitioning</a:t>
            </a:r>
            <a:r>
              <a:rPr lang="en-US" sz="2200" dirty="0"/>
              <a:t> (separating) the available resources.</a:t>
            </a:r>
          </a:p>
          <a:p>
            <a:pPr algn="just"/>
            <a:endParaRPr lang="en-US" sz="2200" dirty="0"/>
          </a:p>
          <a:p>
            <a:pPr algn="just"/>
            <a:r>
              <a:rPr lang="en-US" sz="2200" b="1" dirty="0"/>
              <a:t>Isolation:</a:t>
            </a:r>
            <a:r>
              <a:rPr lang="en-US" sz="2200" dirty="0"/>
              <a:t> Each virtual machine is isolated from its host physical system and other virtualized machines. Because of this isolation, if one virtual-instance crashes, it doesn’t affect the other virtual machines. In addition, data isn’t shared between one virtual container and another.</a:t>
            </a:r>
          </a:p>
          <a:p>
            <a:pPr algn="just"/>
            <a:endParaRPr lang="en-US" sz="2200" dirty="0"/>
          </a:p>
          <a:p>
            <a:pPr algn="just"/>
            <a:r>
              <a:rPr lang="en-US" sz="2200" b="1" dirty="0"/>
              <a:t>Encapsulation:</a:t>
            </a:r>
            <a:r>
              <a:rPr lang="en-US" sz="2200" dirty="0"/>
              <a:t> A virtual machine can be represented (and even stored) as a single file, so you can identify it easily based on the service it provides.</a:t>
            </a:r>
          </a:p>
          <a:p>
            <a:pPr algn="just"/>
            <a:endParaRPr lang="en-US" sz="2200" dirty="0"/>
          </a:p>
          <a:p>
            <a:pPr algn="just"/>
            <a:r>
              <a:rPr lang="en-US" sz="2200" b="1" dirty="0"/>
              <a:t>Sharing –</a:t>
            </a:r>
            <a:br>
              <a:rPr lang="en-US" sz="2200" dirty="0"/>
            </a:br>
            <a:r>
              <a:rPr lang="en-US" sz="2200" dirty="0"/>
              <a:t>Virtualization allows the creation of a separate computing environments within the same host. This basic feature is used to reduce the number of active servers and limit power consumption.</a:t>
            </a:r>
          </a:p>
        </p:txBody>
      </p:sp>
    </p:spTree>
    <p:extLst>
      <p:ext uri="{BB962C8B-B14F-4D97-AF65-F5344CB8AC3E}">
        <p14:creationId xmlns:p14="http://schemas.microsoft.com/office/powerpoint/2010/main" val="319840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57" y="0"/>
            <a:ext cx="8334087" cy="492443"/>
          </a:xfrm>
        </p:spPr>
        <p:txBody>
          <a:bodyPr/>
          <a:lstStyle/>
          <a:p>
            <a:pPr algn="ctr"/>
            <a:r>
              <a:rPr lang="en-US" sz="3200" dirty="0">
                <a:solidFill>
                  <a:srgbClr val="FFFF00"/>
                </a:solidFill>
                <a:latin typeface="+mj-lt"/>
                <a:ea typeface="宋体" panose="02010600030101010101" pitchFamily="2" charset="-122"/>
                <a:cs typeface="+mj-cs"/>
              </a:rPr>
              <a:t>Advantages of Virtualization</a:t>
            </a:r>
          </a:p>
        </p:txBody>
      </p:sp>
      <p:sp>
        <p:nvSpPr>
          <p:cNvPr id="3" name="Text Placeholder 2"/>
          <p:cNvSpPr>
            <a:spLocks noGrp="1"/>
          </p:cNvSpPr>
          <p:nvPr>
            <p:ph type="body" idx="1"/>
          </p:nvPr>
        </p:nvSpPr>
        <p:spPr>
          <a:xfrm>
            <a:off x="397453" y="749501"/>
            <a:ext cx="8746547" cy="5909310"/>
          </a:xfrm>
        </p:spPr>
        <p:txBody>
          <a:bodyPr/>
          <a:lstStyle/>
          <a:p>
            <a:pPr algn="just"/>
            <a:r>
              <a:rPr lang="en-US" sz="2400" b="1" dirty="0"/>
              <a:t>Using Virtualization to Increase Availability</a:t>
            </a:r>
          </a:p>
          <a:p>
            <a:pPr algn="just"/>
            <a:r>
              <a:rPr lang="en-US" sz="2400" dirty="0"/>
              <a:t>Virtualization platforms offer a number of advanced features that are not found on physical servers, which increase uptime and availability.</a:t>
            </a:r>
          </a:p>
          <a:p>
            <a:pPr algn="just"/>
            <a:endParaRPr lang="en-US" sz="2400" dirty="0"/>
          </a:p>
          <a:p>
            <a:pPr algn="just"/>
            <a:r>
              <a:rPr lang="en-US" sz="2400" b="1" dirty="0"/>
              <a:t>Disaster Recovery</a:t>
            </a:r>
          </a:p>
          <a:p>
            <a:pPr algn="just"/>
            <a:r>
              <a:rPr lang="en-US" sz="2400" dirty="0"/>
              <a:t>Disaster recovery is very easy when your servers are virtualized. With up-to-date snapshots of your virtual machines, you can quickly get back up and running.</a:t>
            </a:r>
          </a:p>
          <a:p>
            <a:pPr algn="just"/>
            <a:endParaRPr lang="en-US" sz="2400" dirty="0"/>
          </a:p>
          <a:p>
            <a:pPr algn="just"/>
            <a:r>
              <a:rPr lang="en-US" sz="2400" b="1" dirty="0"/>
              <a:t>Save Energy</a:t>
            </a:r>
          </a:p>
          <a:p>
            <a:pPr algn="just"/>
            <a:r>
              <a:rPr lang="en-US" sz="2400" dirty="0"/>
              <a:t>Moving physical servers to virtual machines and consolidating them onto far fewer physical servers’ means lowering monthly power and cooling costs in the data center. It reduces carbon footprint and helps to clean up the air we breathe. Consumers want to see companies reducing their output of pollution and taking responsibility. </a:t>
            </a:r>
          </a:p>
          <a:p>
            <a:pPr algn="just"/>
            <a:endParaRPr lang="en-US" sz="2400" dirty="0"/>
          </a:p>
        </p:txBody>
      </p:sp>
      <p:sp>
        <p:nvSpPr>
          <p:cNvPr id="4" name="Slide Number Placeholder 3"/>
          <p:cNvSpPr>
            <a:spLocks noGrp="1"/>
          </p:cNvSpPr>
          <p:nvPr>
            <p:ph type="sldNum" sz="quarter" idx="7"/>
          </p:nvPr>
        </p:nvSpPr>
        <p:spPr/>
        <p:txBody>
          <a:bodyPr/>
          <a:lstStyle/>
          <a:p>
            <a:fld id="{81D60167-4931-47E6-BA6A-407CBD079E47}" type="slidenum">
              <a:rPr lang="en-US" smtClean="0"/>
              <a:pPr/>
              <a:t>8</a:t>
            </a:fld>
            <a:r>
              <a:rPr lang="en-US" spc="109"/>
              <a:t>/24</a:t>
            </a:r>
          </a:p>
        </p:txBody>
      </p:sp>
    </p:spTree>
    <p:extLst>
      <p:ext uri="{BB962C8B-B14F-4D97-AF65-F5344CB8AC3E}">
        <p14:creationId xmlns:p14="http://schemas.microsoft.com/office/powerpoint/2010/main" val="360941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57" y="0"/>
            <a:ext cx="8334087" cy="492443"/>
          </a:xfrm>
        </p:spPr>
        <p:txBody>
          <a:bodyPr/>
          <a:lstStyle/>
          <a:p>
            <a:pPr algn="ctr"/>
            <a:r>
              <a:rPr lang="en-US" sz="3200" dirty="0">
                <a:solidFill>
                  <a:srgbClr val="FFFF00"/>
                </a:solidFill>
                <a:latin typeface="+mj-lt"/>
                <a:ea typeface="宋体" panose="02010600030101010101" pitchFamily="2" charset="-122"/>
                <a:cs typeface="+mj-cs"/>
              </a:rPr>
              <a:t>Advantages of Virtualization</a:t>
            </a:r>
          </a:p>
        </p:txBody>
      </p:sp>
      <p:sp>
        <p:nvSpPr>
          <p:cNvPr id="3" name="Text Placeholder 2"/>
          <p:cNvSpPr>
            <a:spLocks noGrp="1"/>
          </p:cNvSpPr>
          <p:nvPr>
            <p:ph type="body" idx="1"/>
          </p:nvPr>
        </p:nvSpPr>
        <p:spPr>
          <a:xfrm>
            <a:off x="397453" y="749501"/>
            <a:ext cx="8746547" cy="5909310"/>
          </a:xfrm>
        </p:spPr>
        <p:txBody>
          <a:bodyPr/>
          <a:lstStyle/>
          <a:p>
            <a:pPr algn="just"/>
            <a:r>
              <a:rPr lang="en-US" sz="2400" b="1" dirty="0"/>
              <a:t>Deploying Servers too fast</a:t>
            </a:r>
          </a:p>
          <a:p>
            <a:pPr algn="just"/>
            <a:r>
              <a:rPr lang="en-US" sz="2400" dirty="0"/>
              <a:t>You can quickly clone an image, master template or existing virtual machine to get a server up and running within minutes</a:t>
            </a:r>
          </a:p>
          <a:p>
            <a:pPr algn="just"/>
            <a:endParaRPr lang="en-US" sz="2400" dirty="0"/>
          </a:p>
          <a:p>
            <a:pPr algn="just"/>
            <a:r>
              <a:rPr lang="en-US" sz="2400" b="1" dirty="0"/>
              <a:t>Save Space in your Server Room or Datacenter</a:t>
            </a:r>
          </a:p>
          <a:p>
            <a:pPr algn="just"/>
            <a:r>
              <a:rPr lang="en-US" sz="2400" dirty="0"/>
              <a:t>Imagine a simple example: you have two racks with 30 physical servers and 4 switches. By virtualizing your servers, it will help you to reduce half the space used by the physical servers. The result can be two physical servers in a rack with one switch, where each physical server holds 15 virtualized servers.</a:t>
            </a:r>
          </a:p>
          <a:p>
            <a:pPr algn="just"/>
            <a:endParaRPr lang="en-US" sz="2400" dirty="0"/>
          </a:p>
          <a:p>
            <a:pPr algn="just"/>
            <a:r>
              <a:rPr lang="en-US" sz="2400" b="1" dirty="0"/>
              <a:t>Possibility to Divide Services</a:t>
            </a:r>
          </a:p>
          <a:p>
            <a:pPr algn="just"/>
            <a:r>
              <a:rPr lang="en-US" sz="2400" dirty="0"/>
              <a:t>If you have a single server, holding different applications this can increase the possibility of the services to crash with each other and increasing the fail rate of the server</a:t>
            </a:r>
          </a:p>
          <a:p>
            <a:pPr algn="just"/>
            <a:endParaRPr lang="en-US" sz="2400" dirty="0"/>
          </a:p>
        </p:txBody>
      </p:sp>
      <p:sp>
        <p:nvSpPr>
          <p:cNvPr id="4" name="Slide Number Placeholder 3"/>
          <p:cNvSpPr>
            <a:spLocks noGrp="1"/>
          </p:cNvSpPr>
          <p:nvPr>
            <p:ph type="sldNum" sz="quarter" idx="7"/>
          </p:nvPr>
        </p:nvSpPr>
        <p:spPr/>
        <p:txBody>
          <a:bodyPr/>
          <a:lstStyle/>
          <a:p>
            <a:fld id="{81D60167-4931-47E6-BA6A-407CBD079E47}" type="slidenum">
              <a:rPr lang="en-US" smtClean="0"/>
              <a:pPr/>
              <a:t>9</a:t>
            </a:fld>
            <a:r>
              <a:rPr lang="en-US" spc="109"/>
              <a:t>/24</a:t>
            </a:r>
          </a:p>
        </p:txBody>
      </p:sp>
    </p:spTree>
    <p:extLst>
      <p:ext uri="{BB962C8B-B14F-4D97-AF65-F5344CB8AC3E}">
        <p14:creationId xmlns:p14="http://schemas.microsoft.com/office/powerpoint/2010/main" val="165723450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Verdana"/>
        <a:ea typeface="SimSun"/>
        <a:cs typeface=""/>
      </a:majorFont>
      <a:minorFont>
        <a:latin typeface="Tahoma"/>
        <a:ea typeface="SimSun"/>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380" tIns="45692" rIns="91380" bIns="45692"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ea typeface="SimSun"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380" tIns="45692" rIns="91380" bIns="45692"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ea typeface="SimSun"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DividendVTI">
  <a:themeElements>
    <a:clrScheme name="">
      <a:dk1>
        <a:srgbClr val="000000"/>
      </a:dk1>
      <a:lt1>
        <a:srgbClr val="FFFFFF"/>
      </a:lt1>
      <a:dk2>
        <a:srgbClr val="413C24"/>
      </a:dk2>
      <a:lt2>
        <a:srgbClr val="EBEDEF"/>
      </a:lt2>
      <a:accent1>
        <a:srgbClr val="E77B29"/>
      </a:accent1>
      <a:accent2>
        <a:srgbClr val="B9A014"/>
      </a:accent2>
      <a:accent3>
        <a:srgbClr val="87AD1F"/>
      </a:accent3>
      <a:accent4>
        <a:srgbClr val="49BA14"/>
      </a:accent4>
      <a:accent5>
        <a:srgbClr val="21BC31"/>
      </a:accent5>
      <a:accent6>
        <a:srgbClr val="14BA6A"/>
      </a:accent6>
      <a:hlink>
        <a:srgbClr val="478CC1"/>
      </a:hlink>
      <a:folHlink>
        <a:srgbClr val="878787"/>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47808</TotalTime>
  <Words>3182</Words>
  <Application>Microsoft Office PowerPoint</Application>
  <PresentationFormat>On-screen Show (4:3)</PresentationFormat>
  <Paragraphs>219</Paragraphs>
  <Slides>30</Slides>
  <Notes>10</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48" baseType="lpstr">
      <vt:lpstr>Albertus Extra Bold</vt:lpstr>
      <vt:lpstr>-apple-system</vt:lpstr>
      <vt:lpstr>Arial</vt:lpstr>
      <vt:lpstr>Calibri</vt:lpstr>
      <vt:lpstr>Gill Sans MT</vt:lpstr>
      <vt:lpstr>Perpetua</vt:lpstr>
      <vt:lpstr>Rockwell</vt:lpstr>
      <vt:lpstr>Rockwell Condensed</vt:lpstr>
      <vt:lpstr>Tahoma</vt:lpstr>
      <vt:lpstr>Times New Roman</vt:lpstr>
      <vt:lpstr>Verdana</vt:lpstr>
      <vt:lpstr>Wingdings</vt:lpstr>
      <vt:lpstr>Wingdings 2</vt:lpstr>
      <vt:lpstr>2_Office Theme</vt:lpstr>
      <vt:lpstr>1_Blends</vt:lpstr>
      <vt:lpstr>Wood Type</vt:lpstr>
      <vt:lpstr>DividendVTI</vt:lpstr>
      <vt:lpstr>Visio</vt:lpstr>
      <vt:lpstr>Operating system: cset209</vt:lpstr>
      <vt:lpstr>PowerPoint Presentation</vt:lpstr>
      <vt:lpstr>Cloud Computing Working Architecture</vt:lpstr>
      <vt:lpstr>Cloud Computing -Virtualization</vt:lpstr>
      <vt:lpstr>Virtualization</vt:lpstr>
      <vt:lpstr>Benefits of Virtualization</vt:lpstr>
      <vt:lpstr>Characteristic of Virtualization</vt:lpstr>
      <vt:lpstr>Advantages of Virtualization</vt:lpstr>
      <vt:lpstr>Advantages of Virtualization</vt:lpstr>
      <vt:lpstr>Disadvantages of Virtualization</vt:lpstr>
      <vt:lpstr>Basic Terminology</vt:lpstr>
      <vt:lpstr>Non-virtualized Data Centers</vt:lpstr>
      <vt:lpstr>Different types of Virtualization</vt:lpstr>
      <vt:lpstr>Full Virtualization</vt:lpstr>
      <vt:lpstr>Full Virtualization (Contd..)</vt:lpstr>
      <vt:lpstr>Full Virtualization</vt:lpstr>
      <vt:lpstr>Full Virtualization</vt:lpstr>
      <vt:lpstr>PowerPoint Presentation</vt:lpstr>
      <vt:lpstr>Para-Virtualization</vt:lpstr>
      <vt:lpstr>Para-Virtualization</vt:lpstr>
      <vt:lpstr>Para virtualization</vt:lpstr>
      <vt:lpstr>Different Types of Hypervisors</vt:lpstr>
      <vt:lpstr>Type 1 Hypervisor</vt:lpstr>
      <vt:lpstr>Type 2 Hypervisor</vt:lpstr>
      <vt:lpstr>Type 1 Hypervisor vs. Type 2 Hypervisor</vt:lpstr>
      <vt:lpstr>PowerPoint Presentation</vt:lpstr>
      <vt:lpstr>PowerPoint Presentation</vt:lpstr>
      <vt:lpstr>PowerPoint Presentation</vt:lpstr>
      <vt:lpstr>Biggest Cloud Computing Challenges in 2022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Umesh</dc:creator>
  <cp:lastModifiedBy>Neha Garg</cp:lastModifiedBy>
  <cp:revision>3173</cp:revision>
  <dcterms:created xsi:type="dcterms:W3CDTF">2006-08-16T00:00:00Z</dcterms:created>
  <dcterms:modified xsi:type="dcterms:W3CDTF">2025-05-06T06:01:20Z</dcterms:modified>
</cp:coreProperties>
</file>