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746" r:id="rId2"/>
    <p:sldId id="776" r:id="rId3"/>
    <p:sldId id="557" r:id="rId4"/>
    <p:sldId id="560" r:id="rId5"/>
    <p:sldId id="839" r:id="rId6"/>
    <p:sldId id="1066" r:id="rId7"/>
    <p:sldId id="1067" r:id="rId8"/>
    <p:sldId id="854" r:id="rId9"/>
    <p:sldId id="858" r:id="rId10"/>
    <p:sldId id="859" r:id="rId11"/>
    <p:sldId id="860" r:id="rId12"/>
    <p:sldId id="861" r:id="rId13"/>
    <p:sldId id="874" r:id="rId14"/>
    <p:sldId id="872" r:id="rId15"/>
    <p:sldId id="1068" r:id="rId16"/>
    <p:sldId id="863" r:id="rId17"/>
    <p:sldId id="864" r:id="rId18"/>
    <p:sldId id="865" r:id="rId19"/>
    <p:sldId id="866" r:id="rId20"/>
    <p:sldId id="867" r:id="rId21"/>
    <p:sldId id="868" r:id="rId22"/>
    <p:sldId id="869" r:id="rId23"/>
    <p:sldId id="870" r:id="rId24"/>
    <p:sldId id="871" r:id="rId25"/>
    <p:sldId id="878" r:id="rId26"/>
    <p:sldId id="877" r:id="rId27"/>
    <p:sldId id="879" r:id="rId28"/>
    <p:sldId id="880" r:id="rId29"/>
    <p:sldId id="882" r:id="rId30"/>
    <p:sldId id="881" r:id="rId31"/>
    <p:sldId id="883" r:id="rId32"/>
    <p:sldId id="886" r:id="rId33"/>
    <p:sldId id="884" r:id="rId34"/>
    <p:sldId id="885" r:id="rId35"/>
    <p:sldId id="887" r:id="rId36"/>
    <p:sldId id="888" r:id="rId37"/>
    <p:sldId id="889" r:id="rId38"/>
    <p:sldId id="890" r:id="rId39"/>
    <p:sldId id="1071" r:id="rId40"/>
    <p:sldId id="1070" r:id="rId41"/>
    <p:sldId id="891" r:id="rId42"/>
    <p:sldId id="892" r:id="rId43"/>
    <p:sldId id="893" r:id="rId44"/>
    <p:sldId id="894" r:id="rId45"/>
    <p:sldId id="895" r:id="rId46"/>
    <p:sldId id="896" r:id="rId47"/>
    <p:sldId id="897" r:id="rId48"/>
    <p:sldId id="898" r:id="rId49"/>
    <p:sldId id="913" r:id="rId50"/>
    <p:sldId id="914" r:id="rId51"/>
    <p:sldId id="915" r:id="rId52"/>
    <p:sldId id="916" r:id="rId53"/>
    <p:sldId id="917" r:id="rId54"/>
    <p:sldId id="918" r:id="rId55"/>
    <p:sldId id="919" r:id="rId56"/>
    <p:sldId id="920" r:id="rId57"/>
    <p:sldId id="962" r:id="rId58"/>
    <p:sldId id="963" r:id="rId59"/>
    <p:sldId id="923" r:id="rId60"/>
    <p:sldId id="924" r:id="rId61"/>
  </p:sldIdLst>
  <p:sldSz cx="9144000" cy="6858000" type="screen4x3"/>
  <p:notesSz cx="6858000" cy="91440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000"/>
    <a:srgbClr val="1212AE"/>
    <a:srgbClr val="008000"/>
    <a:srgbClr val="00FF00"/>
    <a:srgbClr val="FBA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F4E1F-2A19-4333-BD7C-42AE22E61338}" type="doc">
      <dgm:prSet loTypeId="urn:microsoft.com/office/officeart/2005/8/layout/hProcess9" loCatId="process" qsTypeId="urn:microsoft.com/office/officeart/2005/8/quickstyle/simple1" qsCatId="simple" csTypeId="urn:microsoft.com/office/officeart/2005/8/colors/accent1_2" csCatId="accent1" phldr="1"/>
      <dgm:spPr/>
    </dgm:pt>
    <dgm:pt modelId="{5B20D021-D714-41CD-89C8-73D24E66C92D}" type="pres">
      <dgm:prSet presAssocID="{42BF4E1F-2A19-4333-BD7C-42AE22E61338}" presName="CompostProcess" presStyleCnt="0">
        <dgm:presLayoutVars>
          <dgm:dir/>
          <dgm:resizeHandles val="exact"/>
        </dgm:presLayoutVars>
      </dgm:prSet>
      <dgm:spPr/>
    </dgm:pt>
    <dgm:pt modelId="{572ABE5D-7D9B-413A-90E9-F45D2B067FBA}" type="pres">
      <dgm:prSet presAssocID="{42BF4E1F-2A19-4333-BD7C-42AE22E61338}" presName="arrow" presStyleLbl="bgShp" presStyleIdx="0" presStyleCnt="1" custScaleX="117647" custLinFactNeighborY="297"/>
      <dgm:spPr>
        <a:blipFill rotWithShape="0">
          <a:blip xmlns:r="http://schemas.openxmlformats.org/officeDocument/2006/relationships" r:embed="rId1"/>
          <a:stretch>
            <a:fillRect/>
          </a:stretch>
        </a:blipFill>
      </dgm:spPr>
    </dgm:pt>
    <dgm:pt modelId="{63A19F49-B31E-416A-A77B-FBE11A53EE93}" type="pres">
      <dgm:prSet presAssocID="{42BF4E1F-2A19-4333-BD7C-42AE22E61338}" presName="linearProcess" presStyleCnt="0"/>
      <dgm:spPr/>
    </dgm:pt>
  </dgm:ptLst>
  <dgm:cxnLst>
    <dgm:cxn modelId="{545945C9-D7F1-4A08-BB26-9DF75F222403}" type="presOf" srcId="{42BF4E1F-2A19-4333-BD7C-42AE22E61338}" destId="{5B20D021-D714-41CD-89C8-73D24E66C92D}" srcOrd="0" destOrd="0" presId="urn:microsoft.com/office/officeart/2005/8/layout/hProcess9"/>
    <dgm:cxn modelId="{B39E3F46-9E80-47EA-AF7E-D78C1D75A0EF}" type="presParOf" srcId="{5B20D021-D714-41CD-89C8-73D24E66C92D}" destId="{572ABE5D-7D9B-413A-90E9-F45D2B067FBA}" srcOrd="0" destOrd="0" presId="urn:microsoft.com/office/officeart/2005/8/layout/hProcess9"/>
    <dgm:cxn modelId="{FFFFC38C-416F-4B30-A835-2A5C7D836C43}" type="presParOf" srcId="{5B20D021-D714-41CD-89C8-73D24E66C92D}" destId="{63A19F49-B31E-416A-A77B-FBE11A53EE93}" srcOrd="1" destOrd="0" presId="urn:microsoft.com/office/officeart/2005/8/layout/hProcess9"/>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ABE5D-7D9B-413A-90E9-F45D2B067FBA}">
      <dsp:nvSpPr>
        <dsp:cNvPr id="0" name=""/>
        <dsp:cNvSpPr/>
      </dsp:nvSpPr>
      <dsp:spPr>
        <a:xfrm>
          <a:off x="2" y="0"/>
          <a:ext cx="8645231" cy="4670522"/>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1B51D-4BCC-4209-86A5-0B107AD4E5AC}" type="datetimeFigureOut">
              <a:rPr lang="en-US" smtClean="0"/>
              <a:pPr/>
              <a:t>3/8/2024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24329-FA0E-4827-ADA0-BC8304E9EFC5}" type="slidenum">
              <a:rPr lang="en-US" smtClean="0"/>
              <a:pPr/>
              <a:t>‹#›</a:t>
            </a:fld>
            <a:endParaRPr lang="en-US"/>
          </a:p>
        </p:txBody>
      </p:sp>
    </p:spTree>
    <p:extLst>
      <p:ext uri="{BB962C8B-B14F-4D97-AF65-F5344CB8AC3E}">
        <p14:creationId xmlns:p14="http://schemas.microsoft.com/office/powerpoint/2010/main" val="77728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E6084-C444-4EF8-93FC-7FBD9A096DC3}" type="datetime1">
              <a:rPr lang="en-US" smtClean="0"/>
              <a:pPr/>
              <a:t>3/8/2024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7AF71-7CC4-4E68-BCDE-CFF31AAF7630}" type="datetime1">
              <a:rPr lang="en-US" smtClean="0"/>
              <a:pPr/>
              <a:t>3/8/2024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9E046-895F-4C27-9069-5ED82DACD76D}" type="datetime1">
              <a:rPr lang="en-US" smtClean="0"/>
              <a:pPr/>
              <a:t>3/8/2024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D3A10-748A-4393-9D9A-AEEFFBE19AD1}" type="datetime1">
              <a:rPr lang="en-US" smtClean="0"/>
              <a:pPr/>
              <a:t>3/8/2024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B190D-C4A8-4A01-92F8-C012521D71A2}" type="datetime1">
              <a:rPr lang="en-US" smtClean="0"/>
              <a:pPr/>
              <a:t>3/8/2024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C2317-C3CB-4B57-9B44-E9D8091CB163}" type="datetime1">
              <a:rPr lang="en-US" smtClean="0"/>
              <a:pPr/>
              <a:t>3/8/2024</a:t>
            </a:fld>
            <a:endParaRPr lang="en-US"/>
          </a:p>
        </p:txBody>
      </p:sp>
      <p:sp>
        <p:nvSpPr>
          <p:cNvPr id="6" name="Footer Placeholder 5"/>
          <p:cNvSpPr>
            <a:spLocks noGrp="1"/>
          </p:cNvSpPr>
          <p:nvPr>
            <p:ph type="ftr" sz="quarter" idx="11"/>
          </p:nvPr>
        </p:nvSpPr>
        <p:spPr/>
        <p:txBody>
          <a:bodyPr/>
          <a:lstStyle/>
          <a:p>
            <a:r>
              <a:rPr lang="en-US" smtClean="0"/>
              <a:t>Electronic Hardware System Design</a:t>
            </a:r>
            <a:endParaRPr lang="en-US"/>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6F45-6879-49E2-A1CA-EF3CF9406660}" type="datetime1">
              <a:rPr lang="en-US" smtClean="0"/>
              <a:pPr/>
              <a:t>3/8/2024</a:t>
            </a:fld>
            <a:endParaRPr lang="en-US"/>
          </a:p>
        </p:txBody>
      </p:sp>
      <p:sp>
        <p:nvSpPr>
          <p:cNvPr id="8" name="Footer Placeholder 7"/>
          <p:cNvSpPr>
            <a:spLocks noGrp="1"/>
          </p:cNvSpPr>
          <p:nvPr>
            <p:ph type="ftr" sz="quarter" idx="11"/>
          </p:nvPr>
        </p:nvSpPr>
        <p:spPr/>
        <p:txBody>
          <a:bodyPr/>
          <a:lstStyle/>
          <a:p>
            <a:r>
              <a:rPr lang="en-US" smtClean="0"/>
              <a:t>Electronic Hardware System Design</a:t>
            </a:r>
            <a:endParaRPr lang="en-US"/>
          </a:p>
        </p:txBody>
      </p:sp>
      <p:sp>
        <p:nvSpPr>
          <p:cNvPr id="9" name="Slide Number Placeholder 8"/>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F4A44D-24AE-44A1-B1C9-558314A67A79}" type="datetime1">
              <a:rPr lang="en-US" smtClean="0"/>
              <a:pPr/>
              <a:t>3/8/2024</a:t>
            </a:fld>
            <a:endParaRPr lang="en-US"/>
          </a:p>
        </p:txBody>
      </p:sp>
      <p:sp>
        <p:nvSpPr>
          <p:cNvPr id="4" name="Footer Placeholder 3"/>
          <p:cNvSpPr>
            <a:spLocks noGrp="1"/>
          </p:cNvSpPr>
          <p:nvPr>
            <p:ph type="ftr" sz="quarter" idx="11"/>
          </p:nvPr>
        </p:nvSpPr>
        <p:spPr/>
        <p:txBody>
          <a:bodyPr/>
          <a:lstStyle/>
          <a:p>
            <a:r>
              <a:rPr lang="en-US" smtClean="0"/>
              <a:t>Electronic Hardware System Design</a:t>
            </a:r>
            <a:endParaRPr lang="en-US"/>
          </a:p>
        </p:txBody>
      </p:sp>
      <p:sp>
        <p:nvSpPr>
          <p:cNvPr id="5" name="Slide Number Placeholder 4"/>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2D30B-9032-4559-9859-F4F2ED876EAE}" type="datetime1">
              <a:rPr lang="en-US" smtClean="0"/>
              <a:pPr/>
              <a:t>3/8/2024</a:t>
            </a:fld>
            <a:endParaRPr lang="en-US"/>
          </a:p>
        </p:txBody>
      </p:sp>
      <p:sp>
        <p:nvSpPr>
          <p:cNvPr id="3" name="Footer Placeholder 2"/>
          <p:cNvSpPr>
            <a:spLocks noGrp="1"/>
          </p:cNvSpPr>
          <p:nvPr>
            <p:ph type="ftr" sz="quarter" idx="11"/>
          </p:nvPr>
        </p:nvSpPr>
        <p:spPr/>
        <p:txBody>
          <a:bodyPr/>
          <a:lstStyle/>
          <a:p>
            <a:r>
              <a:rPr lang="en-US" smtClean="0"/>
              <a:t>Electronic Hardware System Design</a:t>
            </a:r>
            <a:endParaRPr lang="en-US"/>
          </a:p>
        </p:txBody>
      </p:sp>
      <p:sp>
        <p:nvSpPr>
          <p:cNvPr id="4" name="Slide Number Placeholder 3"/>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FE079-EB1F-48E6-92EB-49C6C20BD28D}" type="datetime1">
              <a:rPr lang="en-US" smtClean="0"/>
              <a:pPr/>
              <a:t>3/8/2024</a:t>
            </a:fld>
            <a:endParaRPr lang="en-US"/>
          </a:p>
        </p:txBody>
      </p:sp>
      <p:sp>
        <p:nvSpPr>
          <p:cNvPr id="6" name="Footer Placeholder 5"/>
          <p:cNvSpPr>
            <a:spLocks noGrp="1"/>
          </p:cNvSpPr>
          <p:nvPr>
            <p:ph type="ftr" sz="quarter" idx="11"/>
          </p:nvPr>
        </p:nvSpPr>
        <p:spPr/>
        <p:txBody>
          <a:bodyPr/>
          <a:lstStyle/>
          <a:p>
            <a:r>
              <a:rPr lang="en-US" smtClean="0"/>
              <a:t>Electronic Hardware System Design</a:t>
            </a:r>
            <a:endParaRPr lang="en-US"/>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C6E53-0898-42DB-8EBF-A2A38F85CF64}" type="datetime1">
              <a:rPr lang="en-US" smtClean="0"/>
              <a:pPr/>
              <a:t>3/8/2024</a:t>
            </a:fld>
            <a:endParaRPr lang="en-US"/>
          </a:p>
        </p:txBody>
      </p:sp>
      <p:sp>
        <p:nvSpPr>
          <p:cNvPr id="6" name="Footer Placeholder 5"/>
          <p:cNvSpPr>
            <a:spLocks noGrp="1"/>
          </p:cNvSpPr>
          <p:nvPr>
            <p:ph type="ftr" sz="quarter" idx="11"/>
          </p:nvPr>
        </p:nvSpPr>
        <p:spPr/>
        <p:txBody>
          <a:bodyPr/>
          <a:lstStyle/>
          <a:p>
            <a:r>
              <a:rPr lang="en-US" smtClean="0"/>
              <a:t>Electronic Hardware System Design</a:t>
            </a:r>
            <a:endParaRPr lang="en-US"/>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25541-D9EC-4807-936A-63046315CC84}" type="datetime1">
              <a:rPr lang="en-US" smtClean="0"/>
              <a:pPr/>
              <a:t>3/8/2024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Electronic Hardware System Design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914A-DE8A-4152-827C-D0849E27D4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552300" y="5257800"/>
            <a:ext cx="4057850" cy="990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Eras Bold ITC" pitchFamily="34" charset="0"/>
                <a:ea typeface="+mj-ea"/>
                <a:cs typeface="+mj-cs"/>
              </a:rPr>
              <a:t>Bennett University</a:t>
            </a:r>
            <a:endParaRPr kumimoji="0" lang="en-US" sz="2000" b="1" i="0" u="none" strike="noStrike" kern="1200" spc="50" normalizeH="0" baseline="0" noProof="0" dirty="0" smtClean="0">
              <a:ln w="11430"/>
              <a:solidFill>
                <a:srgbClr val="00B050"/>
              </a:solidFill>
              <a:effectLst>
                <a:outerShdw blurRad="76200" dist="50800" dir="5400000" algn="tl" rotWithShape="0">
                  <a:srgbClr val="000000">
                    <a:alpha val="65000"/>
                  </a:srgbClr>
                </a:outerShdw>
              </a:effectLst>
              <a:uLnTx/>
              <a:uFillTx/>
              <a:latin typeface="+mj-lt"/>
              <a:ea typeface="+mj-ea"/>
              <a:cs typeface="+mj-cs"/>
            </a:endParaRPr>
          </a:p>
        </p:txBody>
      </p:sp>
      <p:grpSp>
        <p:nvGrpSpPr>
          <p:cNvPr id="2" name="Group 17"/>
          <p:cNvGrpSpPr/>
          <p:nvPr/>
        </p:nvGrpSpPr>
        <p:grpSpPr>
          <a:xfrm>
            <a:off x="762000" y="2666389"/>
            <a:ext cx="1795272" cy="3201011"/>
            <a:chOff x="762000" y="2666389"/>
            <a:chExt cx="1795272" cy="3201011"/>
          </a:xfrm>
        </p:grpSpPr>
        <p:sp>
          <p:nvSpPr>
            <p:cNvPr id="10" name="Rounded Rectangle 9"/>
            <p:cNvSpPr/>
            <p:nvPr/>
          </p:nvSpPr>
          <p:spPr>
            <a:xfrm>
              <a:off x="762000" y="2667000"/>
              <a:ext cx="533400" cy="76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2" name="Rounded Rectangle 11"/>
            <p:cNvSpPr/>
            <p:nvPr/>
          </p:nvSpPr>
          <p:spPr>
            <a:xfrm rot="-360000">
              <a:off x="929057" y="2666389"/>
              <a:ext cx="76200" cy="32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ounded Rectangle 13"/>
            <p:cNvSpPr/>
            <p:nvPr/>
          </p:nvSpPr>
          <p:spPr>
            <a:xfrm>
              <a:off x="1094232" y="5791200"/>
              <a:ext cx="146304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16" name="Flowchart: Alternate Process 15"/>
          <p:cNvSpPr/>
          <p:nvPr/>
        </p:nvSpPr>
        <p:spPr>
          <a:xfrm>
            <a:off x="609600" y="1143000"/>
            <a:ext cx="7924800" cy="304800"/>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9"/>
          <p:cNvGrpSpPr/>
          <p:nvPr/>
        </p:nvGrpSpPr>
        <p:grpSpPr>
          <a:xfrm>
            <a:off x="6629400" y="2667000"/>
            <a:ext cx="1792224" cy="3203168"/>
            <a:chOff x="6629400" y="2667000"/>
            <a:chExt cx="1792224" cy="3203168"/>
          </a:xfrm>
        </p:grpSpPr>
        <p:sp>
          <p:nvSpPr>
            <p:cNvPr id="11" name="Rounded Rectangle 10"/>
            <p:cNvSpPr/>
            <p:nvPr/>
          </p:nvSpPr>
          <p:spPr>
            <a:xfrm>
              <a:off x="7888224" y="2667000"/>
              <a:ext cx="53340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ounded Rectangle 12"/>
            <p:cNvSpPr/>
            <p:nvPr/>
          </p:nvSpPr>
          <p:spPr>
            <a:xfrm rot="300000">
              <a:off x="8216522" y="2669768"/>
              <a:ext cx="76200" cy="32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ounded Rectangle 16"/>
            <p:cNvSpPr/>
            <p:nvPr/>
          </p:nvSpPr>
          <p:spPr>
            <a:xfrm>
              <a:off x="6629400" y="5791200"/>
              <a:ext cx="146304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7" name="Title 1"/>
          <p:cNvSpPr>
            <a:spLocks noGrp="1"/>
          </p:cNvSpPr>
          <p:nvPr>
            <p:ph type="title"/>
          </p:nvPr>
        </p:nvSpPr>
        <p:spPr>
          <a:xfrm>
            <a:off x="1143000" y="1524000"/>
            <a:ext cx="6934200" cy="2819400"/>
          </a:xfrm>
          <a:effectLst>
            <a:glow rad="228600">
              <a:schemeClr val="accent5">
                <a:satMod val="175000"/>
                <a:alpha val="40000"/>
              </a:schemeClr>
            </a:glow>
          </a:effectLst>
          <a:scene3d>
            <a:camera prst="perspectiveAbove"/>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threePt" dir="t"/>
            </a:scene3d>
            <a:sp3d extrusionH="57150">
              <a:bevelT w="57150" h="38100" prst="artDeco"/>
            </a:sp3d>
          </a:bodyPr>
          <a:lstStyle/>
          <a:p>
            <a:r>
              <a:rPr lang="en-US" sz="5400" dirty="0" smtClean="0">
                <a:solidFill>
                  <a:schemeClr val="bg1"/>
                </a:solidFill>
                <a:latin typeface="Stencil" pitchFamily="82" charset="0"/>
              </a:rPr>
              <a:t> MODULE-2</a:t>
            </a:r>
            <a:br>
              <a:rPr lang="en-US" sz="5400" dirty="0" smtClean="0">
                <a:solidFill>
                  <a:schemeClr val="bg1"/>
                </a:solidFill>
                <a:latin typeface="Stencil" pitchFamily="82" charset="0"/>
              </a:rPr>
            </a:br>
            <a:r>
              <a:rPr lang="en-US" b="1" dirty="0" smtClean="0">
                <a:solidFill>
                  <a:srgbClr val="E4B60C"/>
                </a:solidFill>
                <a:latin typeface="Eras Bold ITC" pitchFamily="34" charset="0"/>
              </a:rPr>
              <a:t>DESIGN OF COMBINATIONAL </a:t>
            </a:r>
            <a:br>
              <a:rPr lang="en-US" b="1" dirty="0" smtClean="0">
                <a:solidFill>
                  <a:srgbClr val="E4B60C"/>
                </a:solidFill>
                <a:latin typeface="Eras Bold ITC" pitchFamily="34" charset="0"/>
              </a:rPr>
            </a:br>
            <a:r>
              <a:rPr lang="en-US" b="1" dirty="0" smtClean="0">
                <a:solidFill>
                  <a:srgbClr val="E4B60C"/>
                </a:solidFill>
                <a:latin typeface="Eras Bold ITC" pitchFamily="34" charset="0"/>
              </a:rPr>
              <a:t>LOGIC CIRCUITS</a:t>
            </a:r>
          </a:p>
        </p:txBody>
      </p:sp>
      <p:sp>
        <p:nvSpPr>
          <p:cNvPr id="19" name="Rounded Rectangle 18"/>
          <p:cNvSpPr/>
          <p:nvPr/>
        </p:nvSpPr>
        <p:spPr>
          <a:xfrm>
            <a:off x="486768" y="609600"/>
            <a:ext cx="8153400" cy="762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CSET105 – DIGITAL DESIGN</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endParaRPr>
          </a:p>
        </p:txBody>
      </p:sp>
      <p:sp>
        <p:nvSpPr>
          <p:cNvPr id="15" name="Rounded Rectangle 14"/>
          <p:cNvSpPr/>
          <p:nvPr/>
        </p:nvSpPr>
        <p:spPr>
          <a:xfrm>
            <a:off x="152400" y="228600"/>
            <a:ext cx="8839200" cy="64008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295400"/>
            <a:ext cx="8534400" cy="5139869"/>
          </a:xfrm>
          <a:prstGeom prst="rect">
            <a:avLst/>
          </a:prstGeom>
        </p:spPr>
        <p:txBody>
          <a:bodyPr wrap="square">
            <a:spAutoFit/>
          </a:bodyPr>
          <a:lstStyle/>
          <a:p>
            <a:pPr marL="465138" indent="-465138" algn="just">
              <a:buClr>
                <a:schemeClr val="accent6">
                  <a:lumMod val="75000"/>
                </a:schemeClr>
              </a:buClr>
            </a:pPr>
            <a:r>
              <a:rPr lang="en-US" sz="2400" dirty="0" smtClean="0">
                <a:latin typeface="Narkisim" pitchFamily="34" charset="-79"/>
                <a:cs typeface="Narkisim" pitchFamily="34" charset="-79"/>
              </a:rPr>
              <a:t>EXAMPLE-1:</a:t>
            </a:r>
          </a:p>
          <a:p>
            <a:pPr marL="465138" indent="-465138">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Design a combinational circuits with three input variables that will produce a logic-1 output when more than one input variables are HIGH state.</a:t>
            </a:r>
          </a:p>
          <a:p>
            <a:pPr marL="465138" indent="-465138">
              <a:buClr>
                <a:schemeClr val="accent6">
                  <a:lumMod val="75000"/>
                </a:schemeClr>
              </a:buClr>
            </a:pPr>
            <a:r>
              <a:rPr lang="en-US" sz="2400" u="sng" dirty="0" smtClean="0">
                <a:latin typeface="Narkisim" pitchFamily="34" charset="-79"/>
                <a:cs typeface="Narkisim" pitchFamily="34" charset="-79"/>
              </a:rPr>
              <a:t>Solution:</a:t>
            </a:r>
            <a:endParaRPr lang="en-US" sz="2400" dirty="0" smtClean="0">
              <a:latin typeface="Narkisim" pitchFamily="34" charset="-79"/>
              <a:cs typeface="Narkisim" pitchFamily="34" charset="-79"/>
            </a:endParaRPr>
          </a:p>
          <a:p>
            <a:pPr algn="just"/>
            <a:r>
              <a:rPr lang="en-US" sz="2400" dirty="0" smtClean="0">
                <a:latin typeface="Narkisim" pitchFamily="34" charset="-79"/>
                <a:cs typeface="Narkisim" pitchFamily="34" charset="-79"/>
              </a:rPr>
              <a:t>STEP1: The problem statement.</a:t>
            </a:r>
          </a:p>
          <a:p>
            <a:pPr algn="just"/>
            <a:r>
              <a:rPr lang="en-US" sz="2400" dirty="0" smtClean="0">
                <a:solidFill>
                  <a:srgbClr val="0070C0"/>
                </a:solidFill>
                <a:latin typeface="Narkisim" pitchFamily="34" charset="-79"/>
                <a:cs typeface="Narkisim" pitchFamily="34" charset="-79"/>
              </a:rPr>
              <a:t>Design a combinational circuits with three input variables that will produce a logic-1 Output when more than one input variables are HIGH.</a:t>
            </a:r>
            <a:endParaRPr lang="en-US" sz="1200" dirty="0" smtClean="0">
              <a:solidFill>
                <a:srgbClr val="0070C0"/>
              </a:solidFill>
              <a:latin typeface="Narkisim" pitchFamily="34" charset="-79"/>
              <a:cs typeface="Narkisim" pitchFamily="34" charset="-79"/>
            </a:endParaRPr>
          </a:p>
          <a:p>
            <a:pPr algn="just"/>
            <a:endParaRPr lang="en-US" sz="2800" dirty="0" smtClean="0">
              <a:latin typeface="Narkisim" pitchFamily="34" charset="-79"/>
              <a:cs typeface="Narkisim" pitchFamily="34" charset="-79"/>
            </a:endParaRPr>
          </a:p>
          <a:p>
            <a:pPr algn="just"/>
            <a:r>
              <a:rPr lang="en-US" sz="2400" dirty="0" smtClean="0">
                <a:latin typeface="Narkisim" pitchFamily="34" charset="-79"/>
                <a:cs typeface="Narkisim" pitchFamily="34" charset="-79"/>
              </a:rPr>
              <a:t>STEP2: Identify the input and output variables</a:t>
            </a:r>
          </a:p>
          <a:p>
            <a:pPr algn="just"/>
            <a:r>
              <a:rPr lang="en-US" sz="2400" b="1" dirty="0" smtClean="0">
                <a:latin typeface="Narkisim" pitchFamily="34" charset="-79"/>
                <a:cs typeface="Narkisim" pitchFamily="34" charset="-79"/>
              </a:rPr>
              <a:t>	</a:t>
            </a:r>
            <a:r>
              <a:rPr lang="en-US" sz="2400" dirty="0" smtClean="0">
                <a:solidFill>
                  <a:srgbClr val="0070C0"/>
                </a:solidFill>
                <a:latin typeface="Narkisim" pitchFamily="34" charset="-79"/>
                <a:cs typeface="Narkisim" pitchFamily="34" charset="-79"/>
              </a:rPr>
              <a:t>No. of inputs required: 3</a:t>
            </a:r>
          </a:p>
          <a:p>
            <a:pPr algn="just"/>
            <a:r>
              <a:rPr lang="en-US" sz="2400" dirty="0" smtClean="0">
                <a:solidFill>
                  <a:srgbClr val="0070C0"/>
                </a:solidFill>
                <a:latin typeface="Narkisim" pitchFamily="34" charset="-79"/>
                <a:cs typeface="Narkisim" pitchFamily="34" charset="-79"/>
              </a:rPr>
              <a:t>	No. of output required: 1</a:t>
            </a:r>
            <a:endParaRPr lang="en-US" sz="2800" dirty="0" smtClean="0">
              <a:solidFill>
                <a:srgbClr val="0070C0"/>
              </a:solidFill>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fade">
                                      <p:cBhvr>
                                        <p:cTn id="26" dur="500"/>
                                        <p:tgtEl>
                                          <p:spTgt spid="1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500"/>
                                        <p:tgtEl>
                                          <p:spTgt spid="11">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427976"/>
            <a:ext cx="8534400" cy="1938992"/>
          </a:xfrm>
          <a:prstGeom prst="rect">
            <a:avLst/>
          </a:prstGeom>
        </p:spPr>
        <p:txBody>
          <a:bodyPr wrap="square">
            <a:spAutoFit/>
          </a:bodyPr>
          <a:lstStyle/>
          <a:p>
            <a:r>
              <a:rPr lang="en-US" sz="2400" dirty="0" smtClean="0">
                <a:latin typeface="Narkisim" pitchFamily="34" charset="-79"/>
                <a:cs typeface="Narkisim" pitchFamily="34" charset="-79"/>
              </a:rPr>
              <a:t>STEP3: The input &amp; outputs are assign with letter symbols</a:t>
            </a:r>
          </a:p>
          <a:p>
            <a:r>
              <a:rPr lang="en-US" sz="2400" b="1" dirty="0" smtClean="0">
                <a:latin typeface="Narkisim" pitchFamily="34" charset="-79"/>
                <a:cs typeface="Narkisim" pitchFamily="34" charset="-79"/>
              </a:rPr>
              <a:t>	</a:t>
            </a:r>
            <a:r>
              <a:rPr lang="en-US" sz="2400" dirty="0" smtClean="0">
                <a:solidFill>
                  <a:srgbClr val="0070C0"/>
                </a:solidFill>
                <a:latin typeface="Narkisim" pitchFamily="34" charset="-79"/>
                <a:cs typeface="Narkisim" pitchFamily="34" charset="-79"/>
              </a:rPr>
              <a:t>Letter symbol for inputs: A, B, C</a:t>
            </a:r>
          </a:p>
          <a:p>
            <a:r>
              <a:rPr lang="en-US" sz="2400" dirty="0" smtClean="0">
                <a:solidFill>
                  <a:srgbClr val="0070C0"/>
                </a:solidFill>
                <a:latin typeface="Narkisim" pitchFamily="34" charset="-79"/>
                <a:cs typeface="Narkisim" pitchFamily="34" charset="-79"/>
              </a:rPr>
              <a:t>	Letter symbol for output: Y</a:t>
            </a:r>
          </a:p>
          <a:p>
            <a:r>
              <a:rPr lang="en-US" sz="2400" dirty="0" smtClean="0">
                <a:latin typeface="Narkisim" pitchFamily="34" charset="-79"/>
                <a:cs typeface="Narkisim" pitchFamily="34" charset="-79"/>
              </a:rPr>
              <a:t> </a:t>
            </a:r>
          </a:p>
          <a:p>
            <a:r>
              <a:rPr lang="en-US" sz="2400" dirty="0" smtClean="0">
                <a:latin typeface="Narkisim" pitchFamily="34" charset="-79"/>
                <a:cs typeface="Narkisim" pitchFamily="34" charset="-79"/>
              </a:rPr>
              <a:t>STEP4: Construction of a truth table for the given logic</a:t>
            </a:r>
            <a:endParaRPr lang="en-US" sz="2400" dirty="0">
              <a:latin typeface="Narkisim" pitchFamily="34" charset="-79"/>
              <a:cs typeface="Narkisim" pitchFamily="34" charset="-79"/>
            </a:endParaRPr>
          </a:p>
        </p:txBody>
      </p:sp>
      <p:pic>
        <p:nvPicPr>
          <p:cNvPr id="68609" name="Picture 1"/>
          <p:cNvPicPr>
            <a:picLocks noChangeAspect="1" noChangeArrowheads="1"/>
          </p:cNvPicPr>
          <p:nvPr/>
        </p:nvPicPr>
        <p:blipFill>
          <a:blip r:embed="rId4" cstate="print"/>
          <a:srcRect/>
          <a:stretch>
            <a:fillRect/>
          </a:stretch>
        </p:blipFill>
        <p:spPr bwMode="auto">
          <a:xfrm>
            <a:off x="2209800" y="3306975"/>
            <a:ext cx="3505200" cy="3176192"/>
          </a:xfrm>
          <a:prstGeom prst="rect">
            <a:avLst/>
          </a:prstGeom>
          <a:noFill/>
          <a:ln w="9525">
            <a:noFill/>
            <a:miter lim="800000"/>
            <a:headEnd/>
            <a:tailEnd/>
          </a:ln>
        </p:spPr>
      </p:pic>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26</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609"/>
                                        </p:tgtEl>
                                        <p:attrNameLst>
                                          <p:attrName>style.visibility</p:attrName>
                                        </p:attrNameLst>
                                      </p:cBhvr>
                                      <p:to>
                                        <p:strVal val="visible"/>
                                      </p:to>
                                    </p:set>
                                    <p:animEffect transition="in" filter="fade">
                                      <p:cBhvr>
                                        <p:cTn id="23" dur="500"/>
                                        <p:tgtEl>
                                          <p:spTgt spid="6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524000"/>
            <a:ext cx="8534400" cy="1938992"/>
          </a:xfrm>
          <a:prstGeom prst="rect">
            <a:avLst/>
          </a:prstGeom>
        </p:spPr>
        <p:txBody>
          <a:bodyPr wrap="square">
            <a:spAutoFit/>
          </a:bodyPr>
          <a:lstStyle/>
          <a:p>
            <a:pPr algn="just"/>
            <a:r>
              <a:rPr lang="en-US" sz="2400" dirty="0" smtClean="0">
                <a:latin typeface="Narkisim" pitchFamily="34" charset="-79"/>
                <a:cs typeface="Narkisim" pitchFamily="34" charset="-79"/>
              </a:rPr>
              <a:t>STEP5: obtain the simplified expression for output variable using        	K-map simplification </a:t>
            </a:r>
          </a:p>
          <a:p>
            <a:pPr algn="just"/>
            <a:endParaRPr lang="en-US" sz="2400" dirty="0" smtClean="0">
              <a:latin typeface="Narkisim" pitchFamily="34" charset="-79"/>
              <a:cs typeface="Narkisim" pitchFamily="34" charset="-79"/>
            </a:endParaRPr>
          </a:p>
          <a:p>
            <a:pPr algn="just"/>
            <a:r>
              <a:rPr lang="en-US" sz="2400" dirty="0" smtClean="0">
                <a:latin typeface="Narkisim" pitchFamily="34" charset="-79"/>
                <a:cs typeface="Narkisim" pitchFamily="34" charset="-79"/>
              </a:rPr>
              <a:t>STEP6: A logic diagram is realized from the simplified Boolean 	expression using logic gates</a:t>
            </a:r>
            <a:endParaRPr lang="en-US" sz="2400" dirty="0">
              <a:latin typeface="Narkisim" pitchFamily="34" charset="-79"/>
              <a:cs typeface="Narkisim" pitchFamily="34" charset="-79"/>
            </a:endParaRPr>
          </a:p>
        </p:txBody>
      </p:sp>
      <p:pic>
        <p:nvPicPr>
          <p:cNvPr id="13" name="Picture 12"/>
          <p:cNvPicPr/>
          <p:nvPr/>
        </p:nvPicPr>
        <p:blipFill>
          <a:blip r:embed="rId4" cstate="print"/>
          <a:srcRect/>
          <a:stretch>
            <a:fillRect/>
          </a:stretch>
        </p:blipFill>
        <p:spPr bwMode="auto">
          <a:xfrm>
            <a:off x="5029200" y="3505200"/>
            <a:ext cx="3505200" cy="2209800"/>
          </a:xfrm>
          <a:prstGeom prst="rect">
            <a:avLst/>
          </a:prstGeom>
          <a:noFill/>
          <a:ln w="9525">
            <a:noFill/>
            <a:miter lim="800000"/>
            <a:headEnd/>
            <a:tailEnd/>
          </a:ln>
        </p:spPr>
      </p:pic>
      <p:graphicFrame>
        <p:nvGraphicFramePr>
          <p:cNvPr id="15" name="Table 14"/>
          <p:cNvGraphicFramePr>
            <a:graphicFrameLocks noGrp="1"/>
          </p:cNvGraphicFramePr>
          <p:nvPr/>
        </p:nvGraphicFramePr>
        <p:xfrm>
          <a:off x="1676400" y="4114800"/>
          <a:ext cx="1905000" cy="2243328"/>
        </p:xfrm>
        <a:graphic>
          <a:graphicData uri="http://schemas.openxmlformats.org/drawingml/2006/table">
            <a:tbl>
              <a:tblPr/>
              <a:tblGrid>
                <a:gridCol w="952500">
                  <a:extLst>
                    <a:ext uri="{9D8B030D-6E8A-4147-A177-3AD203B41FA5}">
                      <a16:colId xmlns="" xmlns:a16="http://schemas.microsoft.com/office/drawing/2014/main" val="20000"/>
                    </a:ext>
                  </a:extLst>
                </a:gridCol>
                <a:gridCol w="952500">
                  <a:extLst>
                    <a:ext uri="{9D8B030D-6E8A-4147-A177-3AD203B41FA5}">
                      <a16:colId xmlns="" xmlns:a16="http://schemas.microsoft.com/office/drawing/2014/main" val="20001"/>
                    </a:ext>
                  </a:extLst>
                </a:gridCol>
              </a:tblGrid>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6" name="Rectangle 15"/>
          <p:cNvSpPr/>
          <p:nvPr/>
        </p:nvSpPr>
        <p:spPr>
          <a:xfrm>
            <a:off x="914400" y="3886200"/>
            <a:ext cx="468398" cy="369332"/>
          </a:xfrm>
          <a:prstGeom prst="rect">
            <a:avLst/>
          </a:prstGeom>
        </p:spPr>
        <p:txBody>
          <a:bodyPr wrap="none">
            <a:spAutoFit/>
          </a:bodyPr>
          <a:lstStyle/>
          <a:p>
            <a:r>
              <a:rPr lang="en-US" dirty="0" smtClean="0">
                <a:latin typeface="Narkisim" pitchFamily="34" charset="-79"/>
                <a:cs typeface="Narkisim" pitchFamily="34" charset="-79"/>
              </a:rPr>
              <a:t>AB</a:t>
            </a:r>
            <a:endParaRPr lang="en-US" dirty="0"/>
          </a:p>
        </p:txBody>
      </p:sp>
      <p:sp>
        <p:nvSpPr>
          <p:cNvPr id="17" name="Rectangle 16"/>
          <p:cNvSpPr/>
          <p:nvPr/>
        </p:nvSpPr>
        <p:spPr>
          <a:xfrm>
            <a:off x="1371600" y="3429000"/>
            <a:ext cx="327334" cy="369332"/>
          </a:xfrm>
          <a:prstGeom prst="rect">
            <a:avLst/>
          </a:prstGeom>
        </p:spPr>
        <p:txBody>
          <a:bodyPr wrap="none">
            <a:spAutoFit/>
          </a:bodyPr>
          <a:lstStyle/>
          <a:p>
            <a:r>
              <a:rPr lang="en-US" dirty="0" smtClean="0">
                <a:latin typeface="Narkisim" pitchFamily="34" charset="-79"/>
                <a:cs typeface="Narkisim" pitchFamily="34" charset="-79"/>
              </a:rPr>
              <a:t>C</a:t>
            </a:r>
            <a:endParaRPr lang="en-US" dirty="0"/>
          </a:p>
        </p:txBody>
      </p:sp>
      <p:cxnSp>
        <p:nvCxnSpPr>
          <p:cNvPr id="19" name="Straight Connector 18"/>
          <p:cNvCxnSpPr/>
          <p:nvPr/>
        </p:nvCxnSpPr>
        <p:spPr>
          <a:xfrm flipH="1" flipV="1">
            <a:off x="1234190" y="3672590"/>
            <a:ext cx="457200" cy="4572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p:cNvSpPr/>
          <p:nvPr/>
        </p:nvSpPr>
        <p:spPr>
          <a:xfrm>
            <a:off x="1280138" y="4191000"/>
            <a:ext cx="377026" cy="2031325"/>
          </a:xfrm>
          <a:prstGeom prst="rect">
            <a:avLst/>
          </a:prstGeom>
        </p:spPr>
        <p:txBody>
          <a:bodyPr wrap="none">
            <a:spAutoFit/>
          </a:bodyPr>
          <a:lstStyle/>
          <a:p>
            <a:r>
              <a:rPr lang="en-US" dirty="0" smtClean="0">
                <a:latin typeface="Narkisim" pitchFamily="34" charset="-79"/>
                <a:cs typeface="Narkisim" pitchFamily="34" charset="-79"/>
              </a:rPr>
              <a:t>00</a:t>
            </a:r>
          </a:p>
          <a:p>
            <a:endParaRPr lang="en-US" dirty="0" smtClean="0">
              <a:latin typeface="Narkisim" pitchFamily="34" charset="-79"/>
              <a:cs typeface="Narkisim" pitchFamily="34" charset="-79"/>
            </a:endParaRPr>
          </a:p>
          <a:p>
            <a:r>
              <a:rPr lang="en-US" dirty="0" smtClean="0">
                <a:latin typeface="Narkisim" pitchFamily="34" charset="-79"/>
                <a:cs typeface="Narkisim" pitchFamily="34" charset="-79"/>
              </a:rPr>
              <a:t>01</a:t>
            </a:r>
          </a:p>
          <a:p>
            <a:endParaRPr lang="en-US" dirty="0" smtClean="0">
              <a:latin typeface="Narkisim" pitchFamily="34" charset="-79"/>
              <a:cs typeface="Narkisim" pitchFamily="34" charset="-79"/>
            </a:endParaRPr>
          </a:p>
          <a:p>
            <a:r>
              <a:rPr lang="en-US" dirty="0" smtClean="0">
                <a:latin typeface="Narkisim" pitchFamily="34" charset="-79"/>
                <a:cs typeface="Narkisim" pitchFamily="34" charset="-79"/>
              </a:rPr>
              <a:t>11</a:t>
            </a:r>
          </a:p>
          <a:p>
            <a:endParaRPr lang="en-US" dirty="0" smtClean="0">
              <a:latin typeface="Narkisim" pitchFamily="34" charset="-79"/>
              <a:cs typeface="Narkisim" pitchFamily="34" charset="-79"/>
            </a:endParaRPr>
          </a:p>
          <a:p>
            <a:r>
              <a:rPr lang="en-US" dirty="0" smtClean="0">
                <a:latin typeface="Narkisim" pitchFamily="34" charset="-79"/>
                <a:cs typeface="Narkisim" pitchFamily="34" charset="-79"/>
              </a:rPr>
              <a:t>10</a:t>
            </a:r>
            <a:endParaRPr lang="en-US" dirty="0"/>
          </a:p>
        </p:txBody>
      </p:sp>
      <p:sp>
        <p:nvSpPr>
          <p:cNvPr id="21" name="Rectangle 20"/>
          <p:cNvSpPr/>
          <p:nvPr/>
        </p:nvSpPr>
        <p:spPr>
          <a:xfrm>
            <a:off x="1905000" y="3657600"/>
            <a:ext cx="280846" cy="369332"/>
          </a:xfrm>
          <a:prstGeom prst="rect">
            <a:avLst/>
          </a:prstGeom>
        </p:spPr>
        <p:txBody>
          <a:bodyPr wrap="none">
            <a:spAutoFit/>
          </a:bodyPr>
          <a:lstStyle/>
          <a:p>
            <a:r>
              <a:rPr lang="en-US" dirty="0" smtClean="0">
                <a:latin typeface="Narkisim" pitchFamily="34" charset="-79"/>
                <a:cs typeface="Narkisim" pitchFamily="34" charset="-79"/>
              </a:rPr>
              <a:t>0</a:t>
            </a:r>
            <a:endParaRPr lang="en-US" dirty="0"/>
          </a:p>
        </p:txBody>
      </p:sp>
      <p:sp>
        <p:nvSpPr>
          <p:cNvPr id="22" name="Rectangle 21"/>
          <p:cNvSpPr/>
          <p:nvPr/>
        </p:nvSpPr>
        <p:spPr>
          <a:xfrm>
            <a:off x="2971800" y="3657600"/>
            <a:ext cx="280846" cy="369332"/>
          </a:xfrm>
          <a:prstGeom prst="rect">
            <a:avLst/>
          </a:prstGeom>
        </p:spPr>
        <p:txBody>
          <a:bodyPr wrap="none">
            <a:spAutoFit/>
          </a:bodyPr>
          <a:lstStyle/>
          <a:p>
            <a:r>
              <a:rPr lang="en-US" dirty="0" smtClean="0">
                <a:latin typeface="Narkisim" pitchFamily="34" charset="-79"/>
                <a:cs typeface="Narkisim" pitchFamily="34" charset="-79"/>
              </a:rPr>
              <a:t>1</a:t>
            </a:r>
            <a:endParaRPr lang="en-US" dirty="0"/>
          </a:p>
        </p:txBody>
      </p:sp>
      <p:sp>
        <p:nvSpPr>
          <p:cNvPr id="23" name="Rounded Rectangle 22"/>
          <p:cNvSpPr/>
          <p:nvPr/>
        </p:nvSpPr>
        <p:spPr>
          <a:xfrm>
            <a:off x="1905000" y="5319010"/>
            <a:ext cx="1524000" cy="3810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926830" y="4771870"/>
            <a:ext cx="381000" cy="975610"/>
          </a:xfrm>
          <a:prstGeom prst="roundRect">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971800" y="5302770"/>
            <a:ext cx="381000" cy="975610"/>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0200" y="5867400"/>
            <a:ext cx="3121367" cy="523220"/>
          </a:xfrm>
          <a:prstGeom prst="rect">
            <a:avLst/>
          </a:prstGeom>
          <a:noFill/>
        </p:spPr>
        <p:txBody>
          <a:bodyPr wrap="none" rtlCol="0">
            <a:spAutoFit/>
          </a:bodyPr>
          <a:lstStyle/>
          <a:p>
            <a:r>
              <a:rPr lang="en-US" sz="2800" dirty="0" smtClean="0">
                <a:solidFill>
                  <a:srgbClr val="0070C0"/>
                </a:solidFill>
                <a:latin typeface="Narkisim" pitchFamily="34" charset="-79"/>
                <a:cs typeface="Narkisim" pitchFamily="34" charset="-79"/>
              </a:rPr>
              <a:t>Y = (AB)+(AC)+(BC)</a:t>
            </a:r>
            <a:endParaRPr lang="en-US" sz="2800" dirty="0">
              <a:solidFill>
                <a:srgbClr val="0070C0"/>
              </a:solidFill>
              <a:latin typeface="Narkisim" pitchFamily="34" charset="-79"/>
              <a:cs typeface="Narkisim" pitchFamily="34" charset="-79"/>
            </a:endParaRPr>
          </a:p>
        </p:txBody>
      </p:sp>
      <p:sp>
        <p:nvSpPr>
          <p:cNvPr id="30" name="TextBox 29"/>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31" name="Pentagon 3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27</a:t>
            </a:r>
            <a:endParaRPr lang="en-US" sz="1400" b="1" dirty="0">
              <a:solidFill>
                <a:schemeClr val="bg1"/>
              </a:solidFill>
            </a:endParaRPr>
          </a:p>
        </p:txBody>
      </p:sp>
      <p:sp>
        <p:nvSpPr>
          <p:cNvPr id="32" name="TextBox 31"/>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219200"/>
            <a:ext cx="8534400" cy="5262979"/>
          </a:xfrm>
          <a:prstGeom prst="rect">
            <a:avLst/>
          </a:prstGeom>
        </p:spPr>
        <p:txBody>
          <a:bodyPr wrap="square">
            <a:spAutoFit/>
          </a:bodyPr>
          <a:lstStyle/>
          <a:p>
            <a:pPr marL="465138" indent="-465138" algn="ctr">
              <a:buClr>
                <a:schemeClr val="accent6">
                  <a:lumMod val="75000"/>
                </a:schemeClr>
              </a:buClr>
            </a:pPr>
            <a:r>
              <a:rPr lang="en-US" sz="2400" dirty="0" smtClean="0">
                <a:solidFill>
                  <a:srgbClr val="C00000"/>
                </a:solidFill>
                <a:latin typeface="Narkisim" pitchFamily="34" charset="-79"/>
                <a:cs typeface="Narkisim" pitchFamily="34" charset="-79"/>
              </a:rPr>
              <a:t>EXERCISES</a:t>
            </a: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Design a circuit with 4 inputs that has outputs with a binary value equal to the number of inputs that are HIGH.</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A logic circuit accepts two 3-bit numbers and generates a logic output only when the two 3-bit numbers applied to the circuit are equal. Design the logic circuit.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Design a logic circuit that will produce a 1 only when the number of 1’s in a set of four inputs variables, A, B, and C, D are even (i.e. an even parity checker). </a:t>
            </a:r>
            <a:endParaRPr lang="en-US" sz="2600" u="sng" dirty="0" smtClean="0">
              <a:solidFill>
                <a:srgbClr val="0070C0"/>
              </a:solidFill>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BINARY </a:t>
            </a:r>
          </a:p>
          <a:p>
            <a:pPr algn="ctr"/>
            <a:r>
              <a:rPr lang="en-US" sz="6000" dirty="0" smtClean="0">
                <a:latin typeface="Eras Bold ITC" pitchFamily="34" charset="0"/>
              </a:rPr>
              <a:t>ADDER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32</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BINARY ADDER</a:t>
            </a:r>
            <a:endParaRPr lang="en-US" sz="3600" b="1" dirty="0">
              <a:solidFill>
                <a:schemeClr val="tx1"/>
              </a:solidFill>
              <a:latin typeface="Britannic Bold" pitchFamily="34" charset="0"/>
            </a:endParaRPr>
          </a:p>
        </p:txBody>
      </p:sp>
      <p:sp>
        <p:nvSpPr>
          <p:cNvPr id="11" name="Rectangle 10"/>
          <p:cNvSpPr/>
          <p:nvPr/>
        </p:nvSpPr>
        <p:spPr>
          <a:xfrm>
            <a:off x="304800" y="1371600"/>
            <a:ext cx="8534400" cy="2677656"/>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a:t>
            </a:r>
            <a:r>
              <a:rPr lang="en-US" sz="2800" dirty="0" smtClean="0">
                <a:latin typeface="Narkisim" pitchFamily="34" charset="-79"/>
                <a:cs typeface="Narkisim" pitchFamily="34" charset="-79"/>
              </a:rPr>
              <a:t>half-adder</a:t>
            </a:r>
            <a:r>
              <a:rPr lang="en-US" sz="2800" dirty="0" smtClean="0">
                <a:solidFill>
                  <a:srgbClr val="0070C0"/>
                </a:solidFill>
                <a:latin typeface="Narkisim" pitchFamily="34" charset="-79"/>
                <a:cs typeface="Narkisim" pitchFamily="34" charset="-79"/>
              </a:rPr>
              <a:t> is a combinational circuit that can be used to </a:t>
            </a:r>
            <a:r>
              <a:rPr lang="en-US" sz="2800" dirty="0" smtClean="0">
                <a:latin typeface="Narkisim" pitchFamily="34" charset="-79"/>
                <a:cs typeface="Narkisim" pitchFamily="34" charset="-79"/>
              </a:rPr>
              <a:t>add two binary bits</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It has two inputs that represent the two bits to be added and two outputs, with one producing the </a:t>
            </a:r>
            <a:r>
              <a:rPr lang="en-US" sz="2800" dirty="0" smtClean="0">
                <a:latin typeface="Narkisim" pitchFamily="34" charset="-79"/>
                <a:cs typeface="Narkisim" pitchFamily="34" charset="-79"/>
              </a:rPr>
              <a:t>SUM</a:t>
            </a:r>
            <a:r>
              <a:rPr lang="en-US" sz="2800" dirty="0" smtClean="0">
                <a:solidFill>
                  <a:srgbClr val="0070C0"/>
                </a:solidFill>
                <a:latin typeface="Narkisim" pitchFamily="34" charset="-79"/>
                <a:cs typeface="Narkisim" pitchFamily="34" charset="-79"/>
              </a:rPr>
              <a:t> output and the other producing the </a:t>
            </a:r>
            <a:r>
              <a:rPr lang="en-US" sz="2800" dirty="0" smtClean="0">
                <a:latin typeface="Narkisim" pitchFamily="34" charset="-79"/>
                <a:cs typeface="Narkisim" pitchFamily="34" charset="-79"/>
              </a:rPr>
              <a:t>CARRY.</a:t>
            </a:r>
            <a:r>
              <a:rPr lang="en-US" sz="2800" dirty="0" smtClean="0">
                <a:solidFill>
                  <a:srgbClr val="0070C0"/>
                </a:solidFill>
                <a:latin typeface="Narkisim" pitchFamily="34" charset="-79"/>
                <a:cs typeface="Narkisim" pitchFamily="34" charset="-79"/>
              </a:rPr>
              <a:t> </a:t>
            </a:r>
          </a:p>
        </p:txBody>
      </p:sp>
      <p:sp>
        <p:nvSpPr>
          <p:cNvPr id="12" name="TextBox 11"/>
          <p:cNvSpPr txBox="1"/>
          <p:nvPr/>
        </p:nvSpPr>
        <p:spPr>
          <a:xfrm>
            <a:off x="3730353" y="1123890"/>
            <a:ext cx="1640194"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ADDER</a:t>
            </a:r>
          </a:p>
        </p:txBody>
      </p:sp>
      <p:pic>
        <p:nvPicPr>
          <p:cNvPr id="13" name="Picture 12"/>
          <p:cNvPicPr/>
          <p:nvPr/>
        </p:nvPicPr>
        <p:blipFill>
          <a:blip r:embed="rId4" cstate="print"/>
          <a:srcRect/>
          <a:stretch>
            <a:fillRect/>
          </a:stretch>
        </p:blipFill>
        <p:spPr bwMode="auto">
          <a:xfrm>
            <a:off x="381000" y="4495800"/>
            <a:ext cx="3657600" cy="1219200"/>
          </a:xfrm>
          <a:prstGeom prst="rect">
            <a:avLst/>
          </a:prstGeom>
          <a:noFill/>
          <a:ln w="9525">
            <a:noFill/>
            <a:miter lim="800000"/>
            <a:headEnd/>
            <a:tailEnd/>
          </a:ln>
        </p:spPr>
      </p:pic>
      <p:graphicFrame>
        <p:nvGraphicFramePr>
          <p:cNvPr id="14" name="Table 13"/>
          <p:cNvGraphicFramePr>
            <a:graphicFrameLocks noGrp="1"/>
          </p:cNvGraphicFramePr>
          <p:nvPr/>
        </p:nvGraphicFramePr>
        <p:xfrm>
          <a:off x="4648199" y="4137660"/>
          <a:ext cx="4114801" cy="2103120"/>
        </p:xfrm>
        <a:graphic>
          <a:graphicData uri="http://schemas.openxmlformats.org/drawingml/2006/table">
            <a:tbl>
              <a:tblPr/>
              <a:tblGrid>
                <a:gridCol w="697643">
                  <a:extLst>
                    <a:ext uri="{9D8B030D-6E8A-4147-A177-3AD203B41FA5}">
                      <a16:colId xmlns="" xmlns:a16="http://schemas.microsoft.com/office/drawing/2014/main" val="20000"/>
                    </a:ext>
                  </a:extLst>
                </a:gridCol>
                <a:gridCol w="775159">
                  <a:extLst>
                    <a:ext uri="{9D8B030D-6E8A-4147-A177-3AD203B41FA5}">
                      <a16:colId xmlns="" xmlns:a16="http://schemas.microsoft.com/office/drawing/2014/main" val="20001"/>
                    </a:ext>
                  </a:extLst>
                </a:gridCol>
                <a:gridCol w="1416818">
                  <a:extLst>
                    <a:ext uri="{9D8B030D-6E8A-4147-A177-3AD203B41FA5}">
                      <a16:colId xmlns="" xmlns:a16="http://schemas.microsoft.com/office/drawing/2014/main" val="20002"/>
                    </a:ext>
                  </a:extLst>
                </a:gridCol>
                <a:gridCol w="1225181">
                  <a:extLst>
                    <a:ext uri="{9D8B030D-6E8A-4147-A177-3AD203B41FA5}">
                      <a16:colId xmlns="" xmlns:a16="http://schemas.microsoft.com/office/drawing/2014/main" val="20003"/>
                    </a:ext>
                  </a:extLst>
                </a:gridCol>
              </a:tblGrid>
              <a:tr h="0">
                <a:tc gridSpan="2">
                  <a:txBody>
                    <a:bodyPr/>
                    <a:lstStyle/>
                    <a:p>
                      <a:pPr marL="0" marR="0" algn="ctr">
                        <a:lnSpc>
                          <a:spcPct val="115000"/>
                        </a:lnSpc>
                        <a:spcBef>
                          <a:spcPts val="0"/>
                        </a:spcBef>
                        <a:spcAft>
                          <a:spcPts val="0"/>
                        </a:spcAft>
                      </a:pPr>
                      <a:r>
                        <a:rPr lang="en-US" sz="2000" b="1" dirty="0">
                          <a:latin typeface="Narkisim" pitchFamily="34" charset="-79"/>
                          <a:ea typeface="Calibri"/>
                          <a:cs typeface="Narkisim" pitchFamily="34" charset="-79"/>
                        </a:rPr>
                        <a:t>Inputs</a:t>
                      </a:r>
                      <a:endParaRPr lang="en-US" sz="20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dirty="0">
                          <a:latin typeface="Narkisim" pitchFamily="34" charset="-79"/>
                          <a:ea typeface="Calibri"/>
                          <a:cs typeface="Narkisim" pitchFamily="34" charset="-79"/>
                        </a:rPr>
                        <a:t>Outputs</a:t>
                      </a:r>
                      <a:endParaRPr lang="en-US" sz="20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A</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B</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Carry (C)</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Sum (S)</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0">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5" name="TextBox 14"/>
          <p:cNvSpPr txBox="1"/>
          <p:nvPr/>
        </p:nvSpPr>
        <p:spPr>
          <a:xfrm>
            <a:off x="6240467" y="6203430"/>
            <a:ext cx="1608133" cy="369332"/>
          </a:xfrm>
          <a:prstGeom prst="rect">
            <a:avLst/>
          </a:prstGeom>
          <a:noFill/>
        </p:spPr>
        <p:txBody>
          <a:bodyPr wrap="none" rtlCol="0">
            <a:spAutoFit/>
          </a:bodyPr>
          <a:lstStyle/>
          <a:p>
            <a:r>
              <a:rPr lang="en-US" b="1" dirty="0" smtClean="0">
                <a:latin typeface="Narkisim" pitchFamily="34" charset="-79"/>
                <a:cs typeface="Narkisim" pitchFamily="34" charset="-79"/>
              </a:rPr>
              <a:t>TRUTH TABLE</a:t>
            </a:r>
            <a:endParaRPr lang="en-US" b="1" dirty="0">
              <a:latin typeface="Narkisim" pitchFamily="34" charset="-79"/>
              <a:cs typeface="Narkisim" pitchFamily="34" charset="-79"/>
            </a:endParaRPr>
          </a:p>
        </p:txBody>
      </p:sp>
      <p:sp>
        <p:nvSpPr>
          <p:cNvPr id="16" name="TextBox 15"/>
          <p:cNvSpPr txBox="1"/>
          <p:nvPr/>
        </p:nvSpPr>
        <p:spPr>
          <a:xfrm>
            <a:off x="990600" y="5943600"/>
            <a:ext cx="1973617" cy="369332"/>
          </a:xfrm>
          <a:prstGeom prst="rect">
            <a:avLst/>
          </a:prstGeom>
          <a:noFill/>
        </p:spPr>
        <p:txBody>
          <a:bodyPr wrap="none" rtlCol="0">
            <a:spAutoFit/>
          </a:bodyPr>
          <a:lstStyle/>
          <a:p>
            <a:r>
              <a:rPr lang="en-US" b="1" dirty="0" smtClean="0">
                <a:latin typeface="Narkisim" pitchFamily="34" charset="-79"/>
                <a:cs typeface="Narkisim" pitchFamily="34" charset="-79"/>
              </a:rPr>
              <a:t>BLOCK DIAGRAM</a:t>
            </a:r>
            <a:endParaRPr lang="en-US" b="1" dirty="0">
              <a:latin typeface="Narkisim" pitchFamily="34" charset="-79"/>
              <a:cs typeface="Narkisim" pitchFamily="34" charset="-79"/>
            </a:endParaRPr>
          </a:p>
        </p:txBody>
      </p:sp>
      <p:sp>
        <p:nvSpPr>
          <p:cNvPr id="17" name="TextBox 16"/>
          <p:cNvSpPr txBox="1"/>
          <p:nvPr/>
        </p:nvSpPr>
        <p:spPr>
          <a:xfrm>
            <a:off x="2590800" y="6642555"/>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8" name="Pentagon 17"/>
          <p:cNvSpPr/>
          <p:nvPr/>
        </p:nvSpPr>
        <p:spPr>
          <a:xfrm flipH="1">
            <a:off x="8641080" y="6675119"/>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33</a:t>
            </a:r>
            <a:endParaRPr lang="en-US" sz="1400" b="1" dirty="0">
              <a:solidFill>
                <a:schemeClr val="bg1"/>
              </a:solidFill>
            </a:endParaRPr>
          </a:p>
        </p:txBody>
      </p:sp>
      <p:sp>
        <p:nvSpPr>
          <p:cNvPr id="19" name="TextBox 18"/>
          <p:cNvSpPr txBox="1"/>
          <p:nvPr/>
        </p:nvSpPr>
        <p:spPr>
          <a:xfrm>
            <a:off x="0" y="6629400"/>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10746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30353" y="1123890"/>
            <a:ext cx="1640194"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ADDER</a:t>
            </a:r>
          </a:p>
        </p:txBody>
      </p:sp>
      <p:pic>
        <p:nvPicPr>
          <p:cNvPr id="17" name="Picture 16"/>
          <p:cNvPicPr/>
          <p:nvPr/>
        </p:nvPicPr>
        <p:blipFill>
          <a:blip r:embed="rId4" cstate="print"/>
          <a:srcRect/>
          <a:stretch>
            <a:fillRect/>
          </a:stretch>
        </p:blipFill>
        <p:spPr bwMode="auto">
          <a:xfrm>
            <a:off x="1752600" y="1752600"/>
            <a:ext cx="5105400" cy="2438400"/>
          </a:xfrm>
          <a:prstGeom prst="rect">
            <a:avLst/>
          </a:prstGeom>
          <a:noFill/>
          <a:ln w="9525">
            <a:noFill/>
            <a:miter lim="800000"/>
            <a:headEnd/>
            <a:tailEnd/>
          </a:ln>
        </p:spPr>
      </p:pic>
      <p:sp>
        <p:nvSpPr>
          <p:cNvPr id="18" name="Rectangle 17"/>
          <p:cNvSpPr/>
          <p:nvPr/>
        </p:nvSpPr>
        <p:spPr>
          <a:xfrm>
            <a:off x="304800" y="4495800"/>
            <a:ext cx="8534400" cy="1815882"/>
          </a:xfrm>
          <a:prstGeom prst="rect">
            <a:avLst/>
          </a:prstGeom>
        </p:spPr>
        <p:txBody>
          <a:bodyPr wrap="square">
            <a:spAutoFit/>
          </a:bodyPr>
          <a:lstStyle/>
          <a:p>
            <a:pPr marL="404813" indent="-404813">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Boolean expressions for the SUM and CARRY outputs are given by the equations,</a:t>
            </a:r>
          </a:p>
          <a:p>
            <a:pPr>
              <a:buClr>
                <a:schemeClr val="accent6">
                  <a:lumMod val="75000"/>
                </a:schemeClr>
              </a:buClr>
            </a:pPr>
            <a:r>
              <a:rPr lang="en-US" sz="2800" b="1" dirty="0" smtClean="0">
                <a:solidFill>
                  <a:srgbClr val="0070C0"/>
                </a:solidFill>
                <a:latin typeface="Narkisim" pitchFamily="34" charset="-79"/>
                <a:cs typeface="Narkisim" pitchFamily="34" charset="-79"/>
              </a:rPr>
              <a:t>		</a:t>
            </a:r>
            <a:r>
              <a:rPr lang="en-US" sz="2800" dirty="0" smtClean="0">
                <a:latin typeface="Narkisim" pitchFamily="34" charset="-79"/>
                <a:cs typeface="Narkisim" pitchFamily="34" charset="-79"/>
              </a:rPr>
              <a:t>Sum, S  = A’B+ AB’= A</a:t>
            </a:r>
            <a:r>
              <a:rPr lang="en-US" sz="2800" dirty="0" smtClean="0">
                <a:latin typeface="Narkisim" pitchFamily="34" charset="-79"/>
                <a:cs typeface="Narkisim" pitchFamily="34" charset="-79"/>
                <a:sym typeface="Symbol"/>
              </a:rPr>
              <a:t></a:t>
            </a:r>
            <a:r>
              <a:rPr lang="en-US" sz="2800" dirty="0" smtClean="0">
                <a:latin typeface="Narkisim" pitchFamily="34" charset="-79"/>
                <a:cs typeface="Narkisim" pitchFamily="34" charset="-79"/>
              </a:rPr>
              <a:t>B</a:t>
            </a:r>
          </a:p>
          <a:p>
            <a:pPr>
              <a:buClr>
                <a:schemeClr val="accent6">
                  <a:lumMod val="75000"/>
                </a:schemeClr>
              </a:buClr>
            </a:pPr>
            <a:r>
              <a:rPr lang="en-US" sz="2800" dirty="0" smtClean="0">
                <a:latin typeface="Narkisim" pitchFamily="34" charset="-79"/>
                <a:cs typeface="Narkisim" pitchFamily="34" charset="-79"/>
              </a:rPr>
              <a:t>		Carry, C = A . B	</a:t>
            </a: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34</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fade">
                                      <p:cBhvr>
                                        <p:cTn id="1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1" name="Rectangle 10"/>
          <p:cNvSpPr/>
          <p:nvPr/>
        </p:nvSpPr>
        <p:spPr>
          <a:xfrm>
            <a:off x="304800" y="1434405"/>
            <a:ext cx="8534400" cy="138499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first one representing the </a:t>
            </a:r>
            <a:r>
              <a:rPr lang="en-US" sz="2800" dirty="0" smtClean="0">
                <a:latin typeface="Narkisim" pitchFamily="34" charset="-79"/>
                <a:cs typeface="Narkisim" pitchFamily="34" charset="-79"/>
              </a:rPr>
              <a:t>SUM</a:t>
            </a:r>
            <a:r>
              <a:rPr lang="en-US" sz="2800" dirty="0" smtClean="0">
                <a:solidFill>
                  <a:srgbClr val="0070C0"/>
                </a:solidFill>
                <a:latin typeface="Narkisim" pitchFamily="34" charset="-79"/>
                <a:cs typeface="Narkisim" pitchFamily="34" charset="-79"/>
              </a:rPr>
              <a:t> output is that of an EX-OR gate, the second one representing the </a:t>
            </a:r>
            <a:r>
              <a:rPr lang="en-US" sz="2800" dirty="0" smtClean="0">
                <a:latin typeface="Narkisim" pitchFamily="34" charset="-79"/>
                <a:cs typeface="Narkisim" pitchFamily="34" charset="-79"/>
              </a:rPr>
              <a:t>CARRY</a:t>
            </a:r>
            <a:r>
              <a:rPr lang="en-US" sz="2800" dirty="0" smtClean="0">
                <a:solidFill>
                  <a:srgbClr val="0070C0"/>
                </a:solidFill>
                <a:latin typeface="Narkisim" pitchFamily="34" charset="-79"/>
                <a:cs typeface="Narkisim" pitchFamily="34" charset="-79"/>
              </a:rPr>
              <a:t> output is that of an AND gate.</a:t>
            </a:r>
            <a:endParaRPr lang="en-US" sz="2800" dirty="0">
              <a:solidFill>
                <a:srgbClr val="0070C0"/>
              </a:solidFill>
              <a:latin typeface="Narkisim" pitchFamily="34" charset="-79"/>
              <a:cs typeface="Narkisim" pitchFamily="34" charset="-79"/>
            </a:endParaRPr>
          </a:p>
        </p:txBody>
      </p:sp>
      <p:sp>
        <p:nvSpPr>
          <p:cNvPr id="12" name="TextBox 11"/>
          <p:cNvSpPr txBox="1"/>
          <p:nvPr/>
        </p:nvSpPr>
        <p:spPr>
          <a:xfrm>
            <a:off x="3730353" y="1123890"/>
            <a:ext cx="1640194"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ADDER</a:t>
            </a:r>
          </a:p>
        </p:txBody>
      </p:sp>
      <p:pic>
        <p:nvPicPr>
          <p:cNvPr id="17" name="Picture 16"/>
          <p:cNvPicPr/>
          <p:nvPr/>
        </p:nvPicPr>
        <p:blipFill>
          <a:blip r:embed="rId4" cstate="print"/>
          <a:srcRect/>
          <a:stretch>
            <a:fillRect/>
          </a:stretch>
        </p:blipFill>
        <p:spPr bwMode="auto">
          <a:xfrm>
            <a:off x="2071687" y="3276600"/>
            <a:ext cx="5014913" cy="1923733"/>
          </a:xfrm>
          <a:prstGeom prst="rect">
            <a:avLst/>
          </a:prstGeom>
          <a:noFill/>
          <a:ln w="9525">
            <a:noFill/>
            <a:miter lim="800000"/>
            <a:headEnd/>
            <a:tailEnd/>
          </a:ln>
        </p:spPr>
      </p:pic>
      <p:sp>
        <p:nvSpPr>
          <p:cNvPr id="18" name="TextBox 17"/>
          <p:cNvSpPr txBox="1"/>
          <p:nvPr/>
        </p:nvSpPr>
        <p:spPr>
          <a:xfrm>
            <a:off x="2895600" y="5486400"/>
            <a:ext cx="1939955" cy="369332"/>
          </a:xfrm>
          <a:prstGeom prst="rect">
            <a:avLst/>
          </a:prstGeom>
          <a:noFill/>
        </p:spPr>
        <p:txBody>
          <a:bodyPr wrap="none" rtlCol="0">
            <a:spAutoFit/>
          </a:bodyPr>
          <a:lstStyle/>
          <a:p>
            <a:r>
              <a:rPr lang="en-US" b="1" dirty="0" smtClean="0">
                <a:latin typeface="Narkisim" pitchFamily="34" charset="-79"/>
                <a:cs typeface="Narkisim" pitchFamily="34" charset="-79"/>
              </a:rPr>
              <a:t>LOGIC DIAGRAM</a:t>
            </a:r>
            <a:endParaRPr lang="en-US" b="1" dirty="0">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35</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4493538"/>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full adder circuit </a:t>
            </a:r>
            <a:r>
              <a:rPr lang="en-US" sz="2600" dirty="0" smtClean="0">
                <a:latin typeface="Narkisim" pitchFamily="34" charset="-79"/>
                <a:cs typeface="Narkisim" pitchFamily="34" charset="-79"/>
              </a:rPr>
              <a:t>overcomes the limitation of the half-adder</a:t>
            </a:r>
            <a:r>
              <a:rPr lang="en-US" sz="2600" dirty="0" smtClean="0">
                <a:solidFill>
                  <a:srgbClr val="0070C0"/>
                </a:solidFill>
                <a:latin typeface="Narkisim" pitchFamily="34" charset="-79"/>
                <a:cs typeface="Narkisim" pitchFamily="34" charset="-79"/>
              </a:rPr>
              <a:t>, which can be used to add two bits only.</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A full adder is a combinational circuit that forms the arithmetic sum of </a:t>
            </a:r>
            <a:r>
              <a:rPr lang="en-US" sz="2600" dirty="0" smtClean="0">
                <a:latin typeface="Narkisim" pitchFamily="34" charset="-79"/>
                <a:cs typeface="Narkisim" pitchFamily="34" charset="-79"/>
              </a:rPr>
              <a:t>three input bits.</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It consists of </a:t>
            </a:r>
            <a:r>
              <a:rPr lang="en-US" sz="2600" dirty="0" smtClean="0">
                <a:latin typeface="Narkisim" pitchFamily="34" charset="-79"/>
                <a:cs typeface="Narkisim" pitchFamily="34" charset="-79"/>
              </a:rPr>
              <a:t>3 inputs and 2 outputs</a:t>
            </a:r>
            <a:r>
              <a:rPr lang="en-US" sz="2600" dirty="0" smtClean="0">
                <a:solidFill>
                  <a:srgbClr val="0070C0"/>
                </a:solidFill>
                <a:latin typeface="Narkisim" pitchFamily="34" charset="-79"/>
                <a:cs typeface="Narkisim" pitchFamily="34" charset="-79"/>
              </a:rPr>
              <a:t>. Two of the input variables, represent the significant bits to be added.</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third input</a:t>
            </a:r>
            <a:r>
              <a:rPr lang="en-US" sz="2600" dirty="0" smtClean="0">
                <a:solidFill>
                  <a:srgbClr val="0070C0"/>
                </a:solidFill>
                <a:latin typeface="Narkisim" pitchFamily="34" charset="-79"/>
                <a:cs typeface="Narkisim" pitchFamily="34" charset="-79"/>
              </a:rPr>
              <a:t> represents </a:t>
            </a:r>
            <a:r>
              <a:rPr lang="en-US" sz="2600" dirty="0" smtClean="0">
                <a:latin typeface="Narkisim" pitchFamily="34" charset="-79"/>
                <a:cs typeface="Narkisim" pitchFamily="34" charset="-79"/>
              </a:rPr>
              <a:t>carry</a:t>
            </a:r>
            <a:r>
              <a:rPr lang="en-US" sz="2600" dirty="0" smtClean="0">
                <a:solidFill>
                  <a:srgbClr val="0070C0"/>
                </a:solidFill>
                <a:latin typeface="Narkisim" pitchFamily="34" charset="-79"/>
                <a:cs typeface="Narkisim" pitchFamily="34" charset="-79"/>
              </a:rPr>
              <a:t> from previous lower significant position. </a:t>
            </a:r>
            <a:endParaRPr lang="en-US" sz="2600" dirty="0">
              <a:solidFill>
                <a:srgbClr val="0070C0"/>
              </a:solidFill>
              <a:latin typeface="Narkisim" pitchFamily="34" charset="-79"/>
              <a:cs typeface="Narkisim" pitchFamily="34" charset="-79"/>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pic>
        <p:nvPicPr>
          <p:cNvPr id="14" name="Picture 13"/>
          <p:cNvPicPr/>
          <p:nvPr/>
        </p:nvPicPr>
        <p:blipFill>
          <a:blip r:embed="rId4" cstate="print"/>
          <a:srcRect/>
          <a:stretch>
            <a:fillRect/>
          </a:stretch>
        </p:blipFill>
        <p:spPr bwMode="auto">
          <a:xfrm>
            <a:off x="304800" y="3048000"/>
            <a:ext cx="3548380" cy="2446973"/>
          </a:xfrm>
          <a:prstGeom prst="rect">
            <a:avLst/>
          </a:prstGeom>
          <a:noFill/>
          <a:ln w="9525">
            <a:noFill/>
            <a:miter lim="800000"/>
            <a:headEnd/>
            <a:tailEnd/>
          </a:ln>
        </p:spPr>
      </p:pic>
      <p:graphicFrame>
        <p:nvGraphicFramePr>
          <p:cNvPr id="15" name="Table 14"/>
          <p:cNvGraphicFramePr>
            <a:graphicFrameLocks noGrp="1"/>
          </p:cNvGraphicFramePr>
          <p:nvPr/>
        </p:nvGraphicFramePr>
        <p:xfrm>
          <a:off x="4042411" y="2057400"/>
          <a:ext cx="4720589" cy="3855720"/>
        </p:xfrm>
        <a:graphic>
          <a:graphicData uri="http://schemas.openxmlformats.org/drawingml/2006/table">
            <a:tbl>
              <a:tblPr/>
              <a:tblGrid>
                <a:gridCol w="764026">
                  <a:extLst>
                    <a:ext uri="{9D8B030D-6E8A-4147-A177-3AD203B41FA5}">
                      <a16:colId xmlns="" xmlns:a16="http://schemas.microsoft.com/office/drawing/2014/main" val="20000"/>
                    </a:ext>
                  </a:extLst>
                </a:gridCol>
                <a:gridCol w="818599">
                  <a:extLst>
                    <a:ext uri="{9D8B030D-6E8A-4147-A177-3AD203B41FA5}">
                      <a16:colId xmlns="" xmlns:a16="http://schemas.microsoft.com/office/drawing/2014/main" val="20001"/>
                    </a:ext>
                  </a:extLst>
                </a:gridCol>
                <a:gridCol w="818599">
                  <a:extLst>
                    <a:ext uri="{9D8B030D-6E8A-4147-A177-3AD203B41FA5}">
                      <a16:colId xmlns="" xmlns:a16="http://schemas.microsoft.com/office/drawing/2014/main" val="20002"/>
                    </a:ext>
                  </a:extLst>
                </a:gridCol>
                <a:gridCol w="955033">
                  <a:extLst>
                    <a:ext uri="{9D8B030D-6E8A-4147-A177-3AD203B41FA5}">
                      <a16:colId xmlns="" xmlns:a16="http://schemas.microsoft.com/office/drawing/2014/main" val="20003"/>
                    </a:ext>
                  </a:extLst>
                </a:gridCol>
                <a:gridCol w="1364332">
                  <a:extLst>
                    <a:ext uri="{9D8B030D-6E8A-4147-A177-3AD203B41FA5}">
                      <a16:colId xmlns="" xmlns:a16="http://schemas.microsoft.com/office/drawing/2014/main" val="20004"/>
                    </a:ext>
                  </a:extLst>
                </a:gridCol>
              </a:tblGrid>
              <a:tr h="0">
                <a:tc gridSpan="3">
                  <a:txBody>
                    <a:bodyPr/>
                    <a:lstStyle/>
                    <a:p>
                      <a:pPr marL="0" marR="0" algn="ctr">
                        <a:lnSpc>
                          <a:spcPct val="115000"/>
                        </a:lnSpc>
                        <a:spcBef>
                          <a:spcPts val="0"/>
                        </a:spcBef>
                        <a:spcAft>
                          <a:spcPts val="0"/>
                        </a:spcAft>
                      </a:pPr>
                      <a:r>
                        <a:rPr lang="en-US" sz="2000" b="1" dirty="0">
                          <a:latin typeface="Book Antiqua"/>
                          <a:ea typeface="Calibri"/>
                          <a:cs typeface="Times New Roman"/>
                        </a:rPr>
                        <a:t>Inputs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a:latin typeface="Book Antiqua"/>
                          <a:ea typeface="Calibri"/>
                          <a:cs typeface="Times New Roman"/>
                        </a:rPr>
                        <a:t>Outputs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marL="0" marR="0" algn="ctr">
                        <a:lnSpc>
                          <a:spcPct val="115000"/>
                        </a:lnSpc>
                        <a:spcBef>
                          <a:spcPts val="0"/>
                        </a:spcBef>
                        <a:spcAft>
                          <a:spcPts val="0"/>
                        </a:spcAft>
                      </a:pPr>
                      <a:r>
                        <a:rPr lang="en-US" sz="2000" b="1">
                          <a:latin typeface="Book Antiqua"/>
                          <a:ea typeface="Calibri"/>
                          <a:cs typeface="Times New Roman"/>
                        </a:rPr>
                        <a:t>A</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B</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C</a:t>
                      </a:r>
                      <a:r>
                        <a:rPr lang="en-US" sz="2000" b="1" baseline="-25000">
                          <a:latin typeface="Book Antiqua"/>
                          <a:ea typeface="Calibri"/>
                          <a:cs typeface="Times New Roman"/>
                        </a:rPr>
                        <a:t>in</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Sum (S)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Carry (C</a:t>
                      </a:r>
                      <a:r>
                        <a:rPr lang="en-US" sz="2000" b="1" baseline="-25000">
                          <a:latin typeface="Book Antiqua"/>
                          <a:ea typeface="Calibri"/>
                          <a:cs typeface="Times New Roman"/>
                        </a:rPr>
                        <a:t>out</a:t>
                      </a:r>
                      <a:r>
                        <a:rPr lang="en-US" sz="2000" b="1">
                          <a:latin typeface="Book Antiqua"/>
                          <a:ea typeface="Calibri"/>
                          <a:cs typeface="Times New Roman"/>
                        </a:rPr>
                        <a: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0</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6" name="TextBox 15"/>
          <p:cNvSpPr txBox="1"/>
          <p:nvPr/>
        </p:nvSpPr>
        <p:spPr>
          <a:xfrm>
            <a:off x="1143000" y="5638800"/>
            <a:ext cx="1939955" cy="369332"/>
          </a:xfrm>
          <a:prstGeom prst="rect">
            <a:avLst/>
          </a:prstGeom>
          <a:noFill/>
        </p:spPr>
        <p:txBody>
          <a:bodyPr wrap="none" rtlCol="0">
            <a:spAutoFit/>
          </a:bodyPr>
          <a:lstStyle/>
          <a:p>
            <a:r>
              <a:rPr lang="en-US" b="1" dirty="0" smtClean="0">
                <a:latin typeface="Narkisim" pitchFamily="34" charset="-79"/>
                <a:cs typeface="Narkisim" pitchFamily="34" charset="-79"/>
              </a:rPr>
              <a:t>LOGIC DIAGRAM</a:t>
            </a:r>
            <a:endParaRPr lang="en-US" b="1" dirty="0">
              <a:latin typeface="Narkisim" pitchFamily="34" charset="-79"/>
              <a:cs typeface="Narkisim" pitchFamily="34" charset="-79"/>
            </a:endParaRPr>
          </a:p>
        </p:txBody>
      </p:sp>
      <p:sp>
        <p:nvSpPr>
          <p:cNvPr id="17" name="TextBox 16"/>
          <p:cNvSpPr txBox="1"/>
          <p:nvPr/>
        </p:nvSpPr>
        <p:spPr>
          <a:xfrm>
            <a:off x="5562600" y="6172200"/>
            <a:ext cx="1608133" cy="369332"/>
          </a:xfrm>
          <a:prstGeom prst="rect">
            <a:avLst/>
          </a:prstGeom>
          <a:noFill/>
        </p:spPr>
        <p:txBody>
          <a:bodyPr wrap="none" rtlCol="0">
            <a:spAutoFit/>
          </a:bodyPr>
          <a:lstStyle/>
          <a:p>
            <a:r>
              <a:rPr lang="en-US" b="1" dirty="0" smtClean="0">
                <a:latin typeface="Narkisim" pitchFamily="34" charset="-79"/>
                <a:cs typeface="Narkisim" pitchFamily="34" charset="-79"/>
              </a:rPr>
              <a:t>TRUTH TABLE</a:t>
            </a:r>
            <a:endParaRPr lang="en-US" b="1" dirty="0">
              <a:latin typeface="Narkisim" pitchFamily="34" charset="-79"/>
              <a:cs typeface="Narkisim" pitchFamily="34" charset="-79"/>
            </a:endParaRPr>
          </a:p>
        </p:txBody>
      </p:sp>
      <p:sp>
        <p:nvSpPr>
          <p:cNvPr id="19" name="TextBox 1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20" name="Pentagon 19"/>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37</a:t>
            </a:r>
            <a:endParaRPr lang="en-US" sz="1400" b="1" dirty="0">
              <a:solidFill>
                <a:schemeClr val="bg1"/>
              </a:solidFill>
            </a:endParaRPr>
          </a:p>
        </p:txBody>
      </p:sp>
      <p:sp>
        <p:nvSpPr>
          <p:cNvPr id="21" name="TextBox 20"/>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838200" y="914400"/>
            <a:ext cx="768096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219200" y="304800"/>
            <a:ext cx="70104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MODULE-4</a:t>
            </a:r>
            <a:endParaRPr lang="en-US" sz="3600" b="1" dirty="0">
              <a:solidFill>
                <a:schemeClr val="tx1"/>
              </a:solidFill>
              <a:latin typeface="Britannic Bold" pitchFamily="34" charset="0"/>
            </a:endParaRPr>
          </a:p>
        </p:txBody>
      </p:sp>
      <p:sp>
        <p:nvSpPr>
          <p:cNvPr id="17" name="Round Same Side Corner Rectangle 1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graphicFrame>
        <p:nvGraphicFramePr>
          <p:cNvPr id="11" name="Diagram 10"/>
          <p:cNvGraphicFramePr/>
          <p:nvPr>
            <p:extLst>
              <p:ext uri="{D42A27DB-BD31-4B8C-83A1-F6EECF244321}">
                <p14:modId xmlns:p14="http://schemas.microsoft.com/office/powerpoint/2010/main" val="2944456844"/>
              </p:ext>
            </p:extLst>
          </p:nvPr>
        </p:nvGraphicFramePr>
        <p:xfrm>
          <a:off x="270164" y="1425478"/>
          <a:ext cx="8645236" cy="467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p:cNvGrpSpPr/>
          <p:nvPr/>
        </p:nvGrpSpPr>
        <p:grpSpPr>
          <a:xfrm>
            <a:off x="321780" y="2743200"/>
            <a:ext cx="7526819" cy="1981200"/>
            <a:chOff x="0" y="1101794"/>
            <a:chExt cx="9736679" cy="2439058"/>
          </a:xfrm>
        </p:grpSpPr>
        <p:sp>
          <p:nvSpPr>
            <p:cNvPr id="13" name="Rounded Rectangle 12"/>
            <p:cNvSpPr/>
            <p:nvPr/>
          </p:nvSpPr>
          <p:spPr>
            <a:xfrm>
              <a:off x="0" y="1101794"/>
              <a:ext cx="9736679" cy="2439058"/>
            </a:xfrm>
            <a:prstGeom prst="roundRect">
              <a:avLst/>
            </a:prstGeom>
          </p:spPr>
          <p:style>
            <a:lnRef idx="2">
              <a:schemeClr val="accent2"/>
            </a:lnRef>
            <a:fillRef idx="1">
              <a:schemeClr val="lt1"/>
            </a:fillRef>
            <a:effectRef idx="0">
              <a:schemeClr val="accent2"/>
            </a:effectRef>
            <a:fontRef idx="minor">
              <a:schemeClr val="dk1"/>
            </a:fontRef>
          </p:style>
        </p:sp>
        <p:sp>
          <p:nvSpPr>
            <p:cNvPr id="18" name="Rounded Rectangle 4"/>
            <p:cNvSpPr/>
            <p:nvPr/>
          </p:nvSpPr>
          <p:spPr>
            <a:xfrm>
              <a:off x="119065" y="1101794"/>
              <a:ext cx="9498550" cy="24390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778000">
                <a:lnSpc>
                  <a:spcPct val="90000"/>
                </a:lnSpc>
                <a:spcBef>
                  <a:spcPct val="0"/>
                </a:spcBef>
                <a:spcAft>
                  <a:spcPct val="35000"/>
                </a:spcAft>
              </a:pPr>
              <a:r>
                <a:rPr lang="en-US"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Design of Combinational Logic Circuits</a:t>
              </a:r>
            </a:p>
            <a:p>
              <a:pPr lvl="0" algn="just" defTabSz="1778000">
                <a:lnSpc>
                  <a:spcPct val="90000"/>
                </a:lnSpc>
                <a:spcBef>
                  <a:spcPct val="0"/>
                </a:spcBef>
                <a:spcAft>
                  <a:spcPct val="35000"/>
                </a:spcAft>
              </a:pPr>
              <a:r>
                <a:rPr lang="en-IN" sz="2300" b="1" kern="1200" cap="none" spc="0" dirty="0" smtClean="0">
                  <a:ln w="50800"/>
                  <a:solidFill>
                    <a:schemeClr val="tx1"/>
                  </a:solidFill>
                  <a:effectLst/>
                </a:rPr>
                <a:t>Design Procedure, Binary Adder-</a:t>
              </a:r>
              <a:r>
                <a:rPr lang="en-IN" sz="2300" b="1" kern="1200" cap="none" spc="0" dirty="0" err="1" smtClean="0">
                  <a:ln w="50800"/>
                  <a:solidFill>
                    <a:schemeClr val="tx1"/>
                  </a:solidFill>
                  <a:effectLst/>
                </a:rPr>
                <a:t>Subtractor</a:t>
              </a:r>
              <a:r>
                <a:rPr lang="en-IN" sz="2300" b="1" kern="1200" cap="none" spc="0" dirty="0" smtClean="0">
                  <a:ln w="50800"/>
                  <a:solidFill>
                    <a:schemeClr val="tx1"/>
                  </a:solidFill>
                  <a:effectLst/>
                </a:rPr>
                <a:t>, Parallel Adder, Binary Multiplier, MagnitudeComparator-4 bit, Decoders, Encoders, Multiplexers, De-multiplexer, Parity generator and checker. Application of Mux and </a:t>
              </a:r>
              <a:r>
                <a:rPr lang="en-IN" sz="2300" b="1" kern="1200" cap="none" spc="0" dirty="0" err="1" smtClean="0">
                  <a:ln w="50800"/>
                  <a:solidFill>
                    <a:schemeClr val="tx1"/>
                  </a:solidFill>
                  <a:effectLst/>
                </a:rPr>
                <a:t>Demux</a:t>
              </a:r>
              <a:r>
                <a:rPr lang="en-IN" sz="2300" b="1" kern="1200" dirty="0" smtClean="0">
                  <a:solidFill>
                    <a:schemeClr val="tx1"/>
                  </a:solidFill>
                </a:rPr>
                <a:t>.</a:t>
              </a:r>
              <a:endParaRPr lang="en-US" sz="2300" b="1" kern="1200" cap="none" spc="0" dirty="0">
                <a:ln w="1905"/>
                <a:solidFill>
                  <a:schemeClr val="tx1"/>
                </a:soli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7" name="TextBox 16"/>
          <p:cNvSpPr txBox="1"/>
          <p:nvPr/>
        </p:nvSpPr>
        <p:spPr>
          <a:xfrm>
            <a:off x="533400" y="1447800"/>
            <a:ext cx="856325" cy="369332"/>
          </a:xfrm>
          <a:prstGeom prst="rect">
            <a:avLst/>
          </a:prstGeom>
          <a:noFill/>
        </p:spPr>
        <p:txBody>
          <a:bodyPr wrap="none" rtlCol="0">
            <a:spAutoFit/>
          </a:bodyPr>
          <a:lstStyle/>
          <a:p>
            <a:r>
              <a:rPr lang="en-US" b="1" dirty="0" smtClean="0">
                <a:latin typeface="Narkisim" pitchFamily="34" charset="-79"/>
                <a:cs typeface="Narkisim" pitchFamily="34" charset="-79"/>
              </a:rPr>
              <a:t>K-MAP</a:t>
            </a:r>
            <a:endParaRPr lang="en-US" b="1" dirty="0">
              <a:latin typeface="Narkisim" pitchFamily="34" charset="-79"/>
              <a:cs typeface="Narkisim" pitchFamily="34" charset="-79"/>
            </a:endParaRPr>
          </a:p>
        </p:txBody>
      </p:sp>
      <p:pic>
        <p:nvPicPr>
          <p:cNvPr id="11" name="Picture 10"/>
          <p:cNvPicPr/>
          <p:nvPr/>
        </p:nvPicPr>
        <p:blipFill>
          <a:blip r:embed="rId4" cstate="print"/>
          <a:srcRect/>
          <a:stretch>
            <a:fillRect/>
          </a:stretch>
        </p:blipFill>
        <p:spPr bwMode="auto">
          <a:xfrm>
            <a:off x="533400" y="1752600"/>
            <a:ext cx="8305800" cy="2209800"/>
          </a:xfrm>
          <a:prstGeom prst="rect">
            <a:avLst/>
          </a:prstGeom>
          <a:noFill/>
          <a:ln w="9525">
            <a:noFill/>
            <a:miter lim="800000"/>
            <a:headEnd/>
            <a:tailEnd/>
          </a:ln>
        </p:spPr>
      </p:pic>
      <p:sp>
        <p:nvSpPr>
          <p:cNvPr id="13" name="Rectangle 12"/>
          <p:cNvSpPr/>
          <p:nvPr/>
        </p:nvSpPr>
        <p:spPr>
          <a:xfrm>
            <a:off x="304800" y="4038600"/>
            <a:ext cx="8534400" cy="1815882"/>
          </a:xfrm>
          <a:prstGeom prst="rect">
            <a:avLst/>
          </a:prstGeom>
        </p:spPr>
        <p:txBody>
          <a:bodyPr wrap="square">
            <a:spAutoFit/>
          </a:bodyPr>
          <a:lstStyle/>
          <a:p>
            <a:pPr marL="465138" indent="-465138">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Boolean expressions for the SUM and CARRY outputs are given by the equations,</a:t>
            </a:r>
          </a:p>
          <a:p>
            <a:pPr marL="465138" indent="-465138">
              <a:buClr>
                <a:schemeClr val="accent6">
                  <a:lumMod val="75000"/>
                </a:schemeClr>
              </a:buClr>
            </a:pPr>
            <a:r>
              <a:rPr lang="en-US" sz="2800" b="1" dirty="0" smtClean="0">
                <a:solidFill>
                  <a:srgbClr val="0070C0"/>
                </a:solidFill>
                <a:latin typeface="Narkisim" pitchFamily="34" charset="-79"/>
                <a:cs typeface="Narkisim" pitchFamily="34" charset="-79"/>
              </a:rPr>
              <a:t>	</a:t>
            </a:r>
            <a:r>
              <a:rPr lang="en-US" sz="2800" dirty="0" smtClean="0">
                <a:latin typeface="Narkisim" pitchFamily="34" charset="-79"/>
                <a:cs typeface="Narkisim" pitchFamily="34" charset="-79"/>
              </a:rPr>
              <a:t>	Sum, 	S=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a:t>
            </a:r>
            <a:r>
              <a:rPr lang="en-US" sz="2800" dirty="0" err="1" smtClean="0">
                <a:latin typeface="Narkisim" pitchFamily="34" charset="-79"/>
                <a:cs typeface="Narkisim" pitchFamily="34" charset="-79"/>
              </a:rPr>
              <a:t>A’BC’</a:t>
            </a:r>
            <a:r>
              <a:rPr lang="en-US" sz="2800" baseline="-25000" dirty="0" err="1" smtClean="0">
                <a:latin typeface="Narkisim" pitchFamily="34" charset="-79"/>
                <a:cs typeface="Narkisim" pitchFamily="34" charset="-79"/>
              </a:rPr>
              <a:t>in</a:t>
            </a:r>
            <a:r>
              <a:rPr lang="en-US" sz="2800" baseline="-25000" dirty="0" smtClean="0">
                <a:latin typeface="Narkisim" pitchFamily="34" charset="-79"/>
                <a:cs typeface="Narkisim" pitchFamily="34" charset="-79"/>
              </a:rPr>
              <a:t> </a:t>
            </a:r>
            <a:r>
              <a:rPr lang="en-US" sz="2800" dirty="0" smtClean="0">
                <a:latin typeface="Narkisim" pitchFamily="34" charset="-79"/>
                <a:cs typeface="Narkisim" pitchFamily="34" charset="-79"/>
              </a:rPr>
              <a:t>+ </a:t>
            </a:r>
            <a:r>
              <a:rPr lang="en-US" sz="2800" dirty="0" err="1" smtClean="0">
                <a:latin typeface="Narkisim" pitchFamily="34" charset="-79"/>
                <a:cs typeface="Narkisim" pitchFamily="34" charset="-79"/>
              </a:rPr>
              <a:t>AB’C’</a:t>
            </a:r>
            <a:r>
              <a:rPr lang="en-US" sz="2800" baseline="-25000" dirty="0" err="1"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 </a:t>
            </a:r>
            <a:endParaRPr lang="en-US" sz="2800" dirty="0" smtClean="0">
              <a:latin typeface="Narkisim" pitchFamily="34" charset="-79"/>
              <a:cs typeface="Narkisim" pitchFamily="34" charset="-79"/>
            </a:endParaRPr>
          </a:p>
          <a:p>
            <a:pPr marL="465138" indent="-465138">
              <a:buClr>
                <a:schemeClr val="accent6">
                  <a:lumMod val="75000"/>
                </a:schemeClr>
              </a:buClr>
            </a:pPr>
            <a:r>
              <a:rPr lang="en-US" sz="2800" dirty="0" smtClean="0">
                <a:latin typeface="Narkisim" pitchFamily="34" charset="-79"/>
                <a:cs typeface="Narkisim" pitchFamily="34" charset="-79"/>
              </a:rPr>
              <a:t>		Carry, C</a:t>
            </a:r>
            <a:r>
              <a:rPr lang="en-US" sz="2800" baseline="-25000" dirty="0" smtClean="0">
                <a:latin typeface="Narkisim" pitchFamily="34" charset="-79"/>
                <a:cs typeface="Narkisim" pitchFamily="34" charset="-79"/>
              </a:rPr>
              <a:t>out </a:t>
            </a:r>
            <a:r>
              <a:rPr lang="en-US" sz="2800" dirty="0" smtClean="0">
                <a:latin typeface="Narkisim" pitchFamily="34" charset="-79"/>
                <a:cs typeface="Narkisim" pitchFamily="34" charset="-79"/>
              </a:rPr>
              <a:t>= AB+ </a:t>
            </a:r>
            <a:r>
              <a:rPr lang="en-US" sz="2800" dirty="0" err="1" smtClean="0">
                <a:latin typeface="Narkisim" pitchFamily="34" charset="-79"/>
                <a:cs typeface="Narkisim" pitchFamily="34" charset="-79"/>
              </a:rPr>
              <a:t>AC</a:t>
            </a:r>
            <a:r>
              <a:rPr lang="en-US" sz="2800" baseline="-25000" dirty="0" err="1" smtClean="0">
                <a:latin typeface="Narkisim" pitchFamily="34" charset="-79"/>
                <a:cs typeface="Narkisim" pitchFamily="34" charset="-79"/>
              </a:rPr>
              <a:t>in</a:t>
            </a:r>
            <a:r>
              <a:rPr lang="en-US" sz="2800" dirty="0" smtClean="0">
                <a:latin typeface="Narkisim" pitchFamily="34" charset="-79"/>
                <a:cs typeface="Narkisim" pitchFamily="34" charset="-79"/>
              </a:rPr>
              <a:t> + </a:t>
            </a:r>
            <a:r>
              <a:rPr lang="en-US" sz="2800" dirty="0" err="1" smtClean="0">
                <a:latin typeface="Narkisim" pitchFamily="34" charset="-79"/>
                <a:cs typeface="Narkisim" pitchFamily="34" charset="-79"/>
              </a:rPr>
              <a:t>BC</a:t>
            </a:r>
            <a:r>
              <a:rPr lang="en-US" sz="2800" baseline="-25000" dirty="0" err="1" smtClean="0">
                <a:latin typeface="Narkisim" pitchFamily="34" charset="-79"/>
                <a:cs typeface="Narkisim" pitchFamily="34" charset="-79"/>
              </a:rPr>
              <a:t>in</a:t>
            </a:r>
            <a:r>
              <a:rPr lang="en-US" sz="2800" baseline="-25000" dirty="0" smtClean="0">
                <a:latin typeface="Narkisim" pitchFamily="34" charset="-79"/>
                <a:cs typeface="Narkisim" pitchFamily="34" charset="-79"/>
              </a:rPr>
              <a:t> .</a:t>
            </a:r>
            <a:endParaRPr lang="en-US" sz="2800" dirty="0">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Rectangle 12"/>
          <p:cNvSpPr/>
          <p:nvPr/>
        </p:nvSpPr>
        <p:spPr>
          <a:xfrm>
            <a:off x="304800" y="1524000"/>
            <a:ext cx="8534400" cy="523220"/>
          </a:xfrm>
          <a:prstGeom prst="rect">
            <a:avLst/>
          </a:prstGeom>
        </p:spPr>
        <p:txBody>
          <a:bodyPr wrap="square">
            <a:spAutoFit/>
          </a:bodyPr>
          <a:lstStyle/>
          <a:p>
            <a:pPr marL="465138" indent="-465138">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logic diagram for the above functions is shown as,</a:t>
            </a:r>
            <a:endParaRPr lang="en-US" sz="2800" dirty="0">
              <a:solidFill>
                <a:srgbClr val="0070C0"/>
              </a:solidFill>
              <a:latin typeface="Narkisim" pitchFamily="34" charset="-79"/>
              <a:cs typeface="Narkisim" pitchFamily="34" charset="-79"/>
            </a:endParaRPr>
          </a:p>
        </p:txBody>
      </p:sp>
      <p:pic>
        <p:nvPicPr>
          <p:cNvPr id="14" name="Picture 13"/>
          <p:cNvPicPr/>
          <p:nvPr/>
        </p:nvPicPr>
        <p:blipFill>
          <a:blip r:embed="rId4" cstate="print"/>
          <a:srcRect/>
          <a:stretch>
            <a:fillRect/>
          </a:stretch>
        </p:blipFill>
        <p:spPr bwMode="auto">
          <a:xfrm>
            <a:off x="1066800" y="2362200"/>
            <a:ext cx="7543800" cy="3505200"/>
          </a:xfrm>
          <a:prstGeom prst="rect">
            <a:avLst/>
          </a:prstGeom>
          <a:noFill/>
          <a:ln w="9525">
            <a:noFill/>
            <a:miter lim="800000"/>
            <a:headEnd/>
            <a:tailEnd/>
          </a:ln>
        </p:spPr>
      </p:pic>
      <p:sp>
        <p:nvSpPr>
          <p:cNvPr id="84993" name="Rectangle 1"/>
          <p:cNvSpPr>
            <a:spLocks noChangeArrowheads="1"/>
          </p:cNvSpPr>
          <p:nvPr/>
        </p:nvSpPr>
        <p:spPr bwMode="auto">
          <a:xfrm>
            <a:off x="1600200" y="6019800"/>
            <a:ext cx="593784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n-US" sz="2000" b="1" i="0" u="sng" strike="noStrike" cap="none" normalizeH="0" baseline="0" dirty="0" smtClean="0">
                <a:ln>
                  <a:noFill/>
                </a:ln>
                <a:effectLst/>
                <a:latin typeface="Book Antiqua" pitchFamily="18" charset="0"/>
                <a:ea typeface="Calibri" pitchFamily="34" charset="0"/>
                <a:cs typeface="Times New Roman" pitchFamily="18" charset="0"/>
              </a:rPr>
              <a:t>Implementation of full-adder in Sum of Products</a:t>
            </a:r>
            <a:endParaRPr kumimoji="0" lang="en-US" sz="2000" b="0" i="0" u="none" strike="noStrike" cap="none" normalizeH="0" baseline="0" dirty="0" smtClean="0">
              <a:ln>
                <a:noFill/>
              </a:ln>
              <a:effectLst/>
              <a:latin typeface="Arial" pitchFamily="34" charset="0"/>
              <a:cs typeface="Arial" pitchFamily="34" charset="0"/>
            </a:endParaRP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4993"/>
                                        </p:tgtEl>
                                        <p:attrNameLst>
                                          <p:attrName>style.visibility</p:attrName>
                                        </p:attrNameLst>
                                      </p:cBhvr>
                                      <p:to>
                                        <p:strVal val="visible"/>
                                      </p:to>
                                    </p:set>
                                    <p:animEffect transition="in" filter="fade">
                                      <p:cBhvr>
                                        <p:cTn id="15" dur="500"/>
                                        <p:tgtEl>
                                          <p:spTgt spid="8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49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Rectangle 12"/>
          <p:cNvSpPr/>
          <p:nvPr/>
        </p:nvSpPr>
        <p:spPr>
          <a:xfrm>
            <a:off x="304800" y="1524000"/>
            <a:ext cx="8534400" cy="483209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logic diagram of the full adder can also be implemented with </a:t>
            </a:r>
            <a:r>
              <a:rPr lang="en-US" sz="2800" dirty="0" smtClean="0">
                <a:latin typeface="Narkisim" pitchFamily="34" charset="-79"/>
                <a:cs typeface="Narkisim" pitchFamily="34" charset="-79"/>
              </a:rPr>
              <a:t>two half-adders and one OR gate.</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S output from the second half adder is the exclusive-OR of </a:t>
            </a:r>
            <a:r>
              <a:rPr lang="en-US" sz="2800" dirty="0" err="1" smtClean="0">
                <a:solidFill>
                  <a:srgbClr val="0070C0"/>
                </a:solidFill>
                <a:latin typeface="Narkisim" pitchFamily="34" charset="-79"/>
                <a:cs typeface="Narkisim" pitchFamily="34" charset="-79"/>
              </a:rPr>
              <a:t>C</a:t>
            </a:r>
            <a:r>
              <a:rPr lang="en-US" sz="2800" baseline="-25000" dirty="0" err="1"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and the output of the first half-adder, giving</a:t>
            </a:r>
          </a:p>
          <a:p>
            <a:pPr marL="465138" indent="-465138" algn="just">
              <a:buClr>
                <a:schemeClr val="accent6">
                  <a:lumMod val="75000"/>
                </a:schemeClr>
              </a:buClr>
            </a:pPr>
            <a:r>
              <a:rPr lang="en-US" sz="2800" b="1" dirty="0" smtClean="0">
                <a:solidFill>
                  <a:srgbClr val="0070C0"/>
                </a:solidFill>
                <a:latin typeface="Narkisim" pitchFamily="34" charset="-79"/>
                <a:cs typeface="Narkisim" pitchFamily="34" charset="-79"/>
              </a:rPr>
              <a:t>		</a:t>
            </a:r>
            <a:r>
              <a:rPr lang="en-US" sz="2800" b="1" dirty="0" smtClean="0">
                <a:latin typeface="Narkisim" pitchFamily="34" charset="-79"/>
                <a:cs typeface="Narkisim" pitchFamily="34" charset="-79"/>
              </a:rPr>
              <a:t>Sum</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 .</a:t>
            </a:r>
          </a:p>
          <a:p>
            <a:pPr marL="465138" indent="-465138" algn="just">
              <a:buClr>
                <a:schemeClr val="accent6">
                  <a:lumMod val="75000"/>
                </a:schemeClr>
              </a:buClr>
            </a:pPr>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 +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a:t>
            </a:r>
          </a:p>
          <a:p>
            <a:pPr marL="465138" indent="-465138" algn="just">
              <a:buClr>
                <a:schemeClr val="accent6">
                  <a:lumMod val="75000"/>
                </a:schemeClr>
              </a:buClr>
            </a:pPr>
            <a:r>
              <a:rPr lang="en-US" sz="2800" dirty="0">
                <a:latin typeface="Narkisim" pitchFamily="34" charset="-79"/>
                <a:cs typeface="Narkisim" pitchFamily="34" charset="-79"/>
              </a:rPr>
              <a:t> </a:t>
            </a:r>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 +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	</a:t>
            </a:r>
            <a:endParaRPr lang="en-US" sz="2800" dirty="0" smtClean="0">
              <a:latin typeface="Narkisim" pitchFamily="34" charset="-79"/>
              <a:cs typeface="Narkisim" pitchFamily="34" charset="-79"/>
            </a:endParaRPr>
          </a:p>
          <a:p>
            <a:pPr marL="465138" indent="-465138" algn="just">
              <a:buClr>
                <a:schemeClr val="accent6">
                  <a:lumMod val="75000"/>
                </a:schemeClr>
              </a:buClr>
            </a:pPr>
            <a:r>
              <a:rPr lang="en-US" sz="2800" b="1" dirty="0" smtClean="0">
                <a:latin typeface="Narkisim" pitchFamily="34" charset="-79"/>
                <a:cs typeface="Narkisim" pitchFamily="34" charset="-79"/>
              </a:rPr>
              <a:t>			=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(A’B+AB</a:t>
            </a:r>
            <a:r>
              <a:rPr lang="en-US" sz="2800" dirty="0" smtClean="0">
                <a:latin typeface="Narkisim" pitchFamily="34" charset="-79"/>
                <a:cs typeface="Narkisim" pitchFamily="34" charset="-79"/>
              </a:rPr>
              <a:t>’)</a:t>
            </a:r>
          </a:p>
          <a:p>
            <a:pPr marL="465138" indent="-465138" algn="just">
              <a:buClr>
                <a:schemeClr val="accent6">
                  <a:lumMod val="75000"/>
                </a:schemeClr>
              </a:buClr>
            </a:pPr>
            <a:r>
              <a:rPr lang="en-US" sz="2800" dirty="0" smtClean="0">
                <a:latin typeface="Narkisim" pitchFamily="34" charset="-79"/>
                <a:cs typeface="Narkisim" pitchFamily="34" charset="-79"/>
              </a:rPr>
              <a:t>			=</a:t>
            </a:r>
            <a:r>
              <a:rPr lang="en-US" sz="2800" b="1" dirty="0" smtClean="0">
                <a:latin typeface="Narkisim" pitchFamily="34" charset="-79"/>
                <a:cs typeface="Narkisim" pitchFamily="34" charset="-79"/>
              </a:rPr>
              <a:t> </a:t>
            </a:r>
            <a:r>
              <a:rPr lang="en-US" sz="2800" b="1" dirty="0">
                <a:latin typeface="Narkisim" pitchFamily="34" charset="-79"/>
                <a:cs typeface="Narkisim" pitchFamily="34" charset="-79"/>
              </a:rPr>
              <a:t>C</a:t>
            </a:r>
            <a:r>
              <a:rPr lang="en-US" sz="2800" b="1" baseline="-25000" dirty="0">
                <a:latin typeface="Narkisim" pitchFamily="34" charset="-79"/>
                <a:cs typeface="Narkisim" pitchFamily="34" charset="-79"/>
              </a:rPr>
              <a:t>in</a:t>
            </a:r>
            <a:r>
              <a:rPr lang="en-US" sz="2800" b="1" dirty="0">
                <a:latin typeface="Narkisim" pitchFamily="34" charset="-79"/>
                <a:cs typeface="Narkisim" pitchFamily="34" charset="-79"/>
              </a:rPr>
              <a:t>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a:t>
            </a:r>
            <a:r>
              <a:rPr lang="en-US" sz="2800" b="1" dirty="0">
                <a:latin typeface="Narkisim" pitchFamily="34" charset="-79"/>
                <a:cs typeface="Narkisim" pitchFamily="34" charset="-79"/>
              </a:rPr>
              <a:t>(A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a:t>
            </a:r>
            <a:r>
              <a:rPr lang="en-US" sz="2800" b="1" dirty="0">
                <a:latin typeface="Narkisim" pitchFamily="34" charset="-79"/>
                <a:cs typeface="Narkisim" pitchFamily="34" charset="-79"/>
              </a:rPr>
              <a:t>B)		</a:t>
            </a:r>
            <a:r>
              <a:rPr lang="en-US" sz="2800" dirty="0">
                <a:latin typeface="Narkisim" pitchFamily="34" charset="-79"/>
                <a:cs typeface="Narkisim" pitchFamily="34" charset="-79"/>
              </a:rPr>
              <a:t>[x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y = x’y+ xy</a:t>
            </a:r>
            <a:r>
              <a:rPr lang="en-US" sz="2800" dirty="0" smtClean="0">
                <a:latin typeface="Narkisim" pitchFamily="34" charset="-79"/>
                <a:cs typeface="Narkisim" pitchFamily="34" charset="-79"/>
              </a:rPr>
              <a:t>’]</a:t>
            </a:r>
            <a:endParaRPr lang="en-US" sz="2800" dirty="0">
              <a:latin typeface="Narkisim" pitchFamily="34" charset="-79"/>
              <a:cs typeface="Narkisim" pitchFamily="34" charset="-79"/>
            </a:endParaRP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40</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500"/>
                                        <p:tgtEl>
                                          <p:spTgt spid="1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500"/>
                                        <p:tgtEl>
                                          <p:spTgt spid="1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fade">
                                      <p:cBhvr>
                                        <p:cTn id="2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Rectangle 12"/>
          <p:cNvSpPr/>
          <p:nvPr/>
        </p:nvSpPr>
        <p:spPr>
          <a:xfrm>
            <a:off x="304800" y="1542395"/>
            <a:ext cx="8534400" cy="4401205"/>
          </a:xfrm>
          <a:prstGeom prst="rect">
            <a:avLst/>
          </a:prstGeom>
        </p:spPr>
        <p:txBody>
          <a:bodyPr wrap="square">
            <a:spAutoFit/>
          </a:bodyPr>
          <a:lstStyle/>
          <a:p>
            <a:r>
              <a:rPr lang="en-US" sz="2800" dirty="0" smtClean="0">
                <a:latin typeface="Narkisim" pitchFamily="34" charset="-79"/>
                <a:cs typeface="Narkisim" pitchFamily="34" charset="-79"/>
              </a:rPr>
              <a:t> Carry, </a:t>
            </a:r>
            <a:r>
              <a:rPr lang="en-US" sz="2800" dirty="0" err="1" smtClean="0">
                <a:latin typeface="Narkisim" pitchFamily="34" charset="-79"/>
                <a:cs typeface="Narkisim" pitchFamily="34" charset="-79"/>
              </a:rPr>
              <a:t>C</a:t>
            </a:r>
            <a:r>
              <a:rPr lang="en-US" sz="2800" baseline="-25000" dirty="0" err="1" smtClean="0">
                <a:latin typeface="Narkisim" pitchFamily="34" charset="-79"/>
                <a:cs typeface="Narkisim" pitchFamily="34" charset="-79"/>
              </a:rPr>
              <a:t>out</a:t>
            </a:r>
            <a:r>
              <a:rPr lang="en-US" sz="2800" baseline="-25000" dirty="0" smtClean="0">
                <a:latin typeface="Narkisim" pitchFamily="34" charset="-79"/>
                <a:cs typeface="Narkisim" pitchFamily="34" charset="-79"/>
              </a:rPr>
              <a:t> </a:t>
            </a:r>
            <a:r>
              <a:rPr lang="en-US" sz="2800" dirty="0">
                <a:latin typeface="Narkisim" pitchFamily="34" charset="-79"/>
                <a:cs typeface="Narkisim" pitchFamily="34" charset="-79"/>
              </a:rPr>
              <a:t>=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BC</a:t>
            </a:r>
            <a:r>
              <a:rPr lang="en-US" sz="2800" baseline="-25000" dirty="0" err="1">
                <a:latin typeface="Narkisim" pitchFamily="34" charset="-79"/>
                <a:cs typeface="Narkisim" pitchFamily="34" charset="-79"/>
              </a:rPr>
              <a:t>in</a:t>
            </a:r>
            <a:r>
              <a:rPr lang="en-US" sz="2800" baseline="-25000" dirty="0">
                <a:latin typeface="Narkisim" pitchFamily="34" charset="-79"/>
                <a:cs typeface="Narkisim" pitchFamily="34" charset="-79"/>
              </a:rPr>
              <a:t>.</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a:t>
            </a:r>
            <a:r>
              <a:rPr lang="en-US" sz="2800" dirty="0" smtClean="0">
                <a:latin typeface="Narkisim" pitchFamily="34" charset="-79"/>
                <a:cs typeface="Narkisim" pitchFamily="34" charset="-79"/>
              </a:rPr>
              <a:t>= </a:t>
            </a:r>
            <a:r>
              <a:rPr lang="en-US" sz="2800" dirty="0">
                <a:latin typeface="Narkisim" pitchFamily="34" charset="-79"/>
                <a:cs typeface="Narkisim" pitchFamily="34" charset="-79"/>
              </a:rPr>
              <a:t>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 +A’) </a:t>
            </a:r>
            <a:endParaRPr lang="en-US" sz="2800" dirty="0" smtClean="0">
              <a:latin typeface="Narkisim" pitchFamily="34" charset="-79"/>
              <a:cs typeface="Narkisim" pitchFamily="34" charset="-79"/>
            </a:endParaRP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baseline="-25000" dirty="0">
                <a:latin typeface="Narkisim" pitchFamily="34" charset="-79"/>
                <a:cs typeface="Narkisim" pitchFamily="34" charset="-79"/>
              </a:rPr>
              <a:t>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1]</a:t>
            </a:r>
          </a:p>
          <a:p>
            <a:r>
              <a:rPr lang="en-US" sz="2800" dirty="0">
                <a:latin typeface="Narkisim" pitchFamily="34" charset="-79"/>
                <a:cs typeface="Narkisim" pitchFamily="34" charset="-79"/>
              </a:rPr>
              <a:t>	=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(B+B’) +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 ABC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baseline="-25000" dirty="0">
                <a:latin typeface="Narkisim" pitchFamily="34" charset="-79"/>
                <a:cs typeface="Narkisim" pitchFamily="34" charset="-79"/>
              </a:rPr>
              <a:t>	</a:t>
            </a:r>
            <a:r>
              <a:rPr lang="en-US" sz="2800" dirty="0">
                <a:latin typeface="Narkisim" pitchFamily="34" charset="-79"/>
                <a:cs typeface="Narkisim" pitchFamily="34" charset="-79"/>
              </a:rPr>
              <a:t>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1]</a:t>
            </a: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a:t>
            </a:r>
            <a:r>
              <a:rPr lang="en-US" sz="2800" dirty="0" smtClean="0">
                <a:latin typeface="Narkisim" pitchFamily="34" charset="-79"/>
                <a:cs typeface="Narkisim" pitchFamily="34" charset="-79"/>
              </a:rPr>
              <a:t>= AB+ 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(A’B+AB’)</a:t>
            </a: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41</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pic>
        <p:nvPicPr>
          <p:cNvPr id="11" name="Picture 10"/>
          <p:cNvPicPr/>
          <p:nvPr/>
        </p:nvPicPr>
        <p:blipFill>
          <a:blip r:embed="rId4" cstate="print"/>
          <a:srcRect/>
          <a:stretch>
            <a:fillRect/>
          </a:stretch>
        </p:blipFill>
        <p:spPr bwMode="auto">
          <a:xfrm>
            <a:off x="685800" y="2438400"/>
            <a:ext cx="7945639" cy="2763329"/>
          </a:xfrm>
          <a:prstGeom prst="rect">
            <a:avLst/>
          </a:prstGeom>
          <a:noFill/>
          <a:ln w="9525">
            <a:noFill/>
            <a:miter lim="800000"/>
            <a:headEnd/>
            <a:tailEnd/>
          </a:ln>
        </p:spPr>
      </p:pic>
      <p:sp>
        <p:nvSpPr>
          <p:cNvPr id="87041" name="Rectangle 1"/>
          <p:cNvSpPr>
            <a:spLocks noChangeArrowheads="1"/>
          </p:cNvSpPr>
          <p:nvPr/>
        </p:nvSpPr>
        <p:spPr bwMode="auto">
          <a:xfrm>
            <a:off x="1201764" y="5529935"/>
            <a:ext cx="671049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Narkisim" pitchFamily="34" charset="-79"/>
                <a:ea typeface="Calibri" pitchFamily="34" charset="0"/>
                <a:cs typeface="Narkisim" pitchFamily="34" charset="-79"/>
              </a:rPr>
              <a:t>Implementation of full adder with two half-adders and an OR gate</a:t>
            </a:r>
            <a:endParaRPr kumimoji="0" lang="en-US" sz="2000" b="1" i="0" strike="noStrike" cap="none" normalizeH="0" baseline="0" dirty="0" smtClean="0">
              <a:ln>
                <a:noFill/>
              </a:ln>
              <a:solidFill>
                <a:schemeClr val="tx1"/>
              </a:solidFill>
              <a:effectLst/>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42</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1"/>
                                        </p:tgtEl>
                                        <p:attrNameLst>
                                          <p:attrName>style.visibility</p:attrName>
                                        </p:attrNameLst>
                                      </p:cBhvr>
                                      <p:to>
                                        <p:strVal val="visible"/>
                                      </p:to>
                                    </p:set>
                                    <p:animEffect transition="in" filter="fade">
                                      <p:cBhvr>
                                        <p:cTn id="7" dur="500"/>
                                        <p:tgtEl>
                                          <p:spTgt spid="8704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BINARY </a:t>
            </a:r>
          </a:p>
          <a:p>
            <a:pPr algn="ctr"/>
            <a:r>
              <a:rPr lang="en-US" sz="6000" dirty="0" smtClean="0">
                <a:latin typeface="Eras Bold ITC" pitchFamily="34" charset="0"/>
              </a:rPr>
              <a:t>SUBTRACTOR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43</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2677656"/>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half Subtractor is a combinational circuit that can be used to subtract one binary digit from another to produce a </a:t>
            </a:r>
            <a:r>
              <a:rPr lang="en-US" sz="2800" dirty="0" smtClean="0">
                <a:latin typeface="Narkisim" pitchFamily="34" charset="-79"/>
                <a:cs typeface="Narkisim" pitchFamily="34" charset="-79"/>
              </a:rPr>
              <a:t>DIFFERENCE</a:t>
            </a:r>
            <a:r>
              <a:rPr lang="en-US" sz="2800" dirty="0" smtClean="0">
                <a:solidFill>
                  <a:srgbClr val="0070C0"/>
                </a:solidFill>
                <a:latin typeface="Narkisim" pitchFamily="34" charset="-79"/>
                <a:cs typeface="Narkisim" pitchFamily="34" charset="-79"/>
              </a:rPr>
              <a:t> output and a </a:t>
            </a:r>
            <a:r>
              <a:rPr lang="en-US" sz="2800" dirty="0" smtClean="0">
                <a:latin typeface="Narkisim" pitchFamily="34" charset="-79"/>
                <a:cs typeface="Narkisim" pitchFamily="34" charset="-79"/>
              </a:rPr>
              <a:t>BORROW</a:t>
            </a:r>
            <a:r>
              <a:rPr lang="en-US" sz="2800" dirty="0" smtClean="0">
                <a:solidFill>
                  <a:srgbClr val="0070C0"/>
                </a:solidFill>
                <a:latin typeface="Narkisim" pitchFamily="34" charset="-79"/>
                <a:cs typeface="Narkisim" pitchFamily="34" charset="-79"/>
              </a:rPr>
              <a:t> output.</a:t>
            </a: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BORROW </a:t>
            </a:r>
            <a:r>
              <a:rPr lang="en-US" sz="2800" dirty="0" smtClean="0">
                <a:solidFill>
                  <a:srgbClr val="0070C0"/>
                </a:solidFill>
                <a:latin typeface="Narkisim" pitchFamily="34" charset="-79"/>
                <a:cs typeface="Narkisim" pitchFamily="34" charset="-79"/>
              </a:rPr>
              <a:t>output here specifies </a:t>
            </a:r>
            <a:r>
              <a:rPr lang="en-US" sz="2800" dirty="0" smtClean="0">
                <a:latin typeface="Narkisim" pitchFamily="34" charset="-79"/>
                <a:cs typeface="Narkisim" pitchFamily="34" charset="-79"/>
              </a:rPr>
              <a:t>whether a ‘1’ has been borrowed</a:t>
            </a:r>
            <a:r>
              <a:rPr lang="en-US" sz="2800" dirty="0" smtClean="0">
                <a:solidFill>
                  <a:srgbClr val="0070C0"/>
                </a:solidFill>
                <a:latin typeface="Narkisim" pitchFamily="34" charset="-79"/>
                <a:cs typeface="Narkisim" pitchFamily="34" charset="-79"/>
              </a:rPr>
              <a:t> to perform the subtraction.</a:t>
            </a: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0"/>
          <p:cNvPicPr>
            <a:picLocks noChangeAspect="1" noChangeArrowheads="1"/>
          </p:cNvPicPr>
          <p:nvPr/>
        </p:nvPicPr>
        <p:blipFill>
          <a:blip r:embed="rId4" cstate="print"/>
          <a:srcRect/>
          <a:stretch>
            <a:fillRect/>
          </a:stretch>
        </p:blipFill>
        <p:spPr bwMode="auto">
          <a:xfrm>
            <a:off x="1905000" y="4343400"/>
            <a:ext cx="5308600" cy="1447800"/>
          </a:xfrm>
          <a:prstGeom prst="rect">
            <a:avLst/>
          </a:prstGeom>
          <a:noFill/>
        </p:spPr>
      </p:pic>
      <p:sp>
        <p:nvSpPr>
          <p:cNvPr id="13" name="Rectangle 3"/>
          <p:cNvSpPr>
            <a:spLocks noChangeArrowheads="1"/>
          </p:cNvSpPr>
          <p:nvPr/>
        </p:nvSpPr>
        <p:spPr bwMode="auto">
          <a:xfrm>
            <a:off x="1752600" y="5867400"/>
            <a:ext cx="4724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NewCenturySchlbk-Roman"/>
              </a:rPr>
              <a:t>Block schematic of half</a:t>
            </a:r>
            <a:r>
              <a:rPr kumimoji="0" lang="en-US" sz="2000" b="1" i="0" strike="noStrike" cap="none" normalizeH="0" dirty="0" smtClean="0">
                <a:ln>
                  <a:noFill/>
                </a:ln>
                <a:solidFill>
                  <a:schemeClr val="tx1"/>
                </a:solidFill>
                <a:effectLst/>
                <a:latin typeface="Book Antiqua" pitchFamily="18" charset="0"/>
                <a:ea typeface="Calibri" pitchFamily="34" charset="0"/>
                <a:cs typeface="NewCenturySchlbk-Roman"/>
              </a:rPr>
              <a:t> </a:t>
            </a:r>
            <a:r>
              <a:rPr kumimoji="0" lang="en-US" sz="2000" b="1" i="0" strike="noStrike" cap="none" normalizeH="0" baseline="0" dirty="0" smtClean="0">
                <a:ln>
                  <a:noFill/>
                </a:ln>
                <a:solidFill>
                  <a:schemeClr val="tx1"/>
                </a:solidFill>
                <a:effectLst/>
                <a:latin typeface="Book Antiqua" pitchFamily="18" charset="0"/>
                <a:ea typeface="Calibri" pitchFamily="34" charset="0"/>
                <a:cs typeface="NewCenturySchlbk-Roman"/>
              </a:rPr>
              <a:t>Subtractor</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fade">
                                      <p:cBhvr>
                                        <p:cTn id="17" dur="500"/>
                                        <p:tgtEl>
                                          <p:spTgt spid="30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138499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truth table of half Subtractor, showing all possible input combinations and the corresponding outputs are shown below.</a:t>
            </a: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p:cNvGraphicFramePr>
            <a:graphicFrameLocks noGrp="1"/>
          </p:cNvGraphicFramePr>
          <p:nvPr/>
        </p:nvGraphicFramePr>
        <p:xfrm>
          <a:off x="1676400" y="3200400"/>
          <a:ext cx="5867400" cy="2961830"/>
        </p:xfrm>
        <a:graphic>
          <a:graphicData uri="http://schemas.openxmlformats.org/drawingml/2006/table">
            <a:tbl>
              <a:tblPr/>
              <a:tblGrid>
                <a:gridCol w="895687">
                  <a:extLst>
                    <a:ext uri="{9D8B030D-6E8A-4147-A177-3AD203B41FA5}">
                      <a16:colId xmlns="" xmlns:a16="http://schemas.microsoft.com/office/drawing/2014/main" val="20000"/>
                    </a:ext>
                  </a:extLst>
                </a:gridCol>
                <a:gridCol w="973573">
                  <a:extLst>
                    <a:ext uri="{9D8B030D-6E8A-4147-A177-3AD203B41FA5}">
                      <a16:colId xmlns="" xmlns:a16="http://schemas.microsoft.com/office/drawing/2014/main" val="20001"/>
                    </a:ext>
                  </a:extLst>
                </a:gridCol>
                <a:gridCol w="2141861">
                  <a:extLst>
                    <a:ext uri="{9D8B030D-6E8A-4147-A177-3AD203B41FA5}">
                      <a16:colId xmlns="" xmlns:a16="http://schemas.microsoft.com/office/drawing/2014/main" val="20002"/>
                    </a:ext>
                  </a:extLst>
                </a:gridCol>
                <a:gridCol w="1856279">
                  <a:extLst>
                    <a:ext uri="{9D8B030D-6E8A-4147-A177-3AD203B41FA5}">
                      <a16:colId xmlns="" xmlns:a16="http://schemas.microsoft.com/office/drawing/2014/main" val="20003"/>
                    </a:ext>
                  </a:extLst>
                </a:gridCol>
              </a:tblGrid>
              <a:tr h="512052">
                <a:tc gridSpan="2">
                  <a:txBody>
                    <a:bodyPr/>
                    <a:lstStyle/>
                    <a:p>
                      <a:pPr marL="0" marR="0" algn="ctr">
                        <a:lnSpc>
                          <a:spcPct val="115000"/>
                        </a:lnSpc>
                        <a:spcBef>
                          <a:spcPts val="0"/>
                        </a:spcBef>
                        <a:spcAft>
                          <a:spcPts val="0"/>
                        </a:spcAft>
                      </a:pPr>
                      <a:r>
                        <a:rPr lang="en-US" sz="2000" b="1">
                          <a:latin typeface="Book Antiqua"/>
                          <a:ea typeface="Calibri"/>
                          <a:cs typeface="Times New Roman"/>
                        </a:rPr>
                        <a:t>Input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a:latin typeface="Book Antiqua"/>
                          <a:ea typeface="Calibri"/>
                          <a:cs typeface="Times New Roman"/>
                        </a:rPr>
                        <a:t>Output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422443">
                <a:tc>
                  <a:txBody>
                    <a:bodyPr/>
                    <a:lstStyle/>
                    <a:p>
                      <a:pPr marL="0" marR="0" algn="ctr">
                        <a:lnSpc>
                          <a:spcPct val="115000"/>
                        </a:lnSpc>
                        <a:spcBef>
                          <a:spcPts val="0"/>
                        </a:spcBef>
                        <a:spcAft>
                          <a:spcPts val="0"/>
                        </a:spcAft>
                      </a:pPr>
                      <a:r>
                        <a:rPr lang="en-US" sz="2000" b="1">
                          <a:latin typeface="Book Antiqua"/>
                          <a:ea typeface="Calibri"/>
                          <a:cs typeface="Times New Roman"/>
                        </a:rPr>
                        <a:t>A</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B</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Difference (D)</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Borrow (B</a:t>
                      </a:r>
                      <a:r>
                        <a:rPr lang="en-US" sz="2000" b="1" baseline="-25000">
                          <a:latin typeface="Book Antiqua"/>
                          <a:ea typeface="Calibri"/>
                          <a:cs typeface="Times New Roman"/>
                        </a:rPr>
                        <a:t>out</a:t>
                      </a:r>
                      <a:r>
                        <a:rPr lang="en-US" sz="2000" b="1">
                          <a:latin typeface="Book Antiqua"/>
                          <a:ea typeface="Calibri"/>
                          <a:cs typeface="Times New Roman"/>
                        </a:rPr>
                        <a: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524575">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0092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0092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0092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0</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45</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473975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K-map simplification for half Subtractor:</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Boolean expressions for the DIFFERENCE and BORROW outputs are given by the equations,</a:t>
            </a:r>
          </a:p>
          <a:p>
            <a:r>
              <a:rPr lang="en-US" sz="2800" b="1" dirty="0" smtClean="0">
                <a:solidFill>
                  <a:srgbClr val="0070C0"/>
                </a:solidFill>
                <a:latin typeface="Narkisim" pitchFamily="34" charset="-79"/>
                <a:cs typeface="Narkisim" pitchFamily="34" charset="-79"/>
              </a:rPr>
              <a:t>		</a:t>
            </a:r>
            <a:r>
              <a:rPr lang="en-US" sz="2600" b="1" dirty="0" smtClean="0">
                <a:latin typeface="Narkisim" pitchFamily="34" charset="-79"/>
                <a:cs typeface="Narkisim" pitchFamily="34" charset="-79"/>
              </a:rPr>
              <a:t>Difference, D	= A’B+ AB’= A </a:t>
            </a:r>
            <a:r>
              <a:rPr lang="en-US" sz="2600" dirty="0" smtClean="0">
                <a:latin typeface="Narkisim" pitchFamily="34" charset="-79"/>
                <a:cs typeface="Narkisim" pitchFamily="34" charset="-79"/>
                <a:sym typeface="Symbol"/>
              </a:rPr>
              <a:t></a:t>
            </a:r>
            <a:r>
              <a:rPr lang="en-US" sz="2600" dirty="0" smtClean="0">
                <a:latin typeface="Narkisim" pitchFamily="34" charset="-79"/>
                <a:cs typeface="Narkisim" pitchFamily="34" charset="-79"/>
              </a:rPr>
              <a:t> </a:t>
            </a:r>
            <a:r>
              <a:rPr lang="en-US" sz="2600" b="1" dirty="0" smtClean="0">
                <a:latin typeface="Narkisim" pitchFamily="34" charset="-79"/>
                <a:cs typeface="Narkisim" pitchFamily="34" charset="-79"/>
              </a:rPr>
              <a:t>B</a:t>
            </a:r>
            <a:endParaRPr lang="en-US" sz="2600" dirty="0" smtClean="0">
              <a:latin typeface="Narkisim" pitchFamily="34" charset="-79"/>
              <a:cs typeface="Narkisim" pitchFamily="34" charset="-79"/>
            </a:endParaRPr>
          </a:p>
          <a:p>
            <a:r>
              <a:rPr lang="en-US" sz="2600" b="1" dirty="0" smtClean="0">
                <a:latin typeface="Narkisim" pitchFamily="34" charset="-79"/>
                <a:cs typeface="Narkisim" pitchFamily="34" charset="-79"/>
              </a:rPr>
              <a:t>		Borrow, B</a:t>
            </a:r>
            <a:r>
              <a:rPr lang="en-US" sz="2600" b="1" baseline="-25000" dirty="0" smtClean="0">
                <a:latin typeface="Narkisim" pitchFamily="34" charset="-79"/>
                <a:cs typeface="Narkisim" pitchFamily="34" charset="-79"/>
              </a:rPr>
              <a:t>out</a:t>
            </a:r>
            <a:r>
              <a:rPr lang="en-US" sz="2600" b="1" dirty="0" smtClean="0">
                <a:latin typeface="Narkisim" pitchFamily="34" charset="-79"/>
                <a:cs typeface="Narkisim" pitchFamily="34" charset="-79"/>
              </a:rPr>
              <a:t> 	= A’ . B</a:t>
            </a:r>
            <a:endParaRPr lang="en-US" sz="2600" dirty="0" smtClean="0">
              <a:latin typeface="Narkisim" pitchFamily="34" charset="-79"/>
              <a:cs typeface="Narkisim" pitchFamily="34" charset="-79"/>
            </a:endParaRP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4" cstate="print"/>
          <a:srcRect/>
          <a:stretch>
            <a:fillRect/>
          </a:stretch>
        </p:blipFill>
        <p:spPr bwMode="auto">
          <a:xfrm>
            <a:off x="1828800" y="2057400"/>
            <a:ext cx="4876800" cy="2370826"/>
          </a:xfrm>
          <a:prstGeom prst="rect">
            <a:avLst/>
          </a:prstGeom>
          <a:noFill/>
          <a:ln w="9525">
            <a:noFill/>
            <a:miter lim="800000"/>
            <a:headEnd/>
            <a:tailEnd/>
          </a:ln>
        </p:spPr>
      </p:pic>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Effect transition="in" filter="fade">
                                      <p:cBhvr>
                                        <p:cTn id="17" dur="500"/>
                                        <p:tgtEl>
                                          <p:spTgt spid="11">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8" end="8"/>
                                            </p:txEl>
                                          </p:spTgt>
                                        </p:tgtEl>
                                        <p:attrNameLst>
                                          <p:attrName>style.visibility</p:attrName>
                                        </p:attrNameLst>
                                      </p:cBhvr>
                                      <p:to>
                                        <p:strVal val="visible"/>
                                      </p:to>
                                    </p:set>
                                    <p:animEffect transition="in" filter="fade">
                                      <p:cBhvr>
                                        <p:cTn id="20" dur="500"/>
                                        <p:tgtEl>
                                          <p:spTgt spid="11">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p:nvPr/>
        </p:nvPicPr>
        <p:blipFill>
          <a:blip r:embed="rId4" cstate="print"/>
          <a:srcRect/>
          <a:stretch>
            <a:fillRect/>
          </a:stretch>
        </p:blipFill>
        <p:spPr bwMode="auto">
          <a:xfrm>
            <a:off x="1905000" y="2133600"/>
            <a:ext cx="5444946" cy="2675626"/>
          </a:xfrm>
          <a:prstGeom prst="rect">
            <a:avLst/>
          </a:prstGeom>
          <a:noFill/>
          <a:ln w="9525">
            <a:noFill/>
            <a:miter lim="800000"/>
            <a:headEnd/>
            <a:tailEnd/>
          </a:ln>
        </p:spPr>
      </p:pic>
      <p:sp>
        <p:nvSpPr>
          <p:cNvPr id="14" name="Rectangle 13"/>
          <p:cNvSpPr/>
          <p:nvPr/>
        </p:nvSpPr>
        <p:spPr>
          <a:xfrm>
            <a:off x="2209800" y="5334000"/>
            <a:ext cx="5001690" cy="461665"/>
          </a:xfrm>
          <a:prstGeom prst="rect">
            <a:avLst/>
          </a:prstGeom>
        </p:spPr>
        <p:txBody>
          <a:bodyPr wrap="none">
            <a:spAutoFit/>
          </a:bodyPr>
          <a:lstStyle/>
          <a:p>
            <a:r>
              <a:rPr lang="en-US" sz="2400" b="1" dirty="0" smtClean="0">
                <a:latin typeface="Narkisim" pitchFamily="34" charset="-79"/>
                <a:cs typeface="Narkisim" pitchFamily="34" charset="-79"/>
              </a:rPr>
              <a:t>Logic Implementation of Half-Subtractor</a:t>
            </a:r>
            <a:endParaRPr lang="en-US" sz="2400" b="1" dirty="0">
              <a:latin typeface="Narkisim" pitchFamily="34" charset="-79"/>
              <a:cs typeface="Narkisim" pitchFamily="34" charset="-79"/>
            </a:endParaRPr>
          </a:p>
        </p:txBody>
      </p:sp>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47</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latin typeface="Eras Bold ITC" pitchFamily="34" charset="0"/>
              </a:rPr>
              <a:t>INTRODUCTION TO COMBINATIONAL LOGIC CIRCUITS</a:t>
            </a:r>
            <a:endParaRPr lang="en-US" sz="4800" dirty="0">
              <a:latin typeface="Eras Bold ITC" pitchFamily="34" charset="0"/>
            </a:endParaRP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a:t>
            </a:r>
            <a:endParaRPr lang="en-US" sz="1400" b="1" dirty="0">
              <a:solidFill>
                <a:schemeClr val="bg1"/>
              </a:solidFill>
            </a:endParaRPr>
          </a:p>
        </p:txBody>
      </p:sp>
      <p:sp>
        <p:nvSpPr>
          <p:cNvPr id="13" name="TextBox 12"/>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483209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Comparing a half Subtractor with a half-adder, we find that the expressions for the </a:t>
            </a:r>
            <a:r>
              <a:rPr lang="en-US" sz="2800" dirty="0" smtClean="0">
                <a:latin typeface="Narkisim" pitchFamily="34" charset="-79"/>
                <a:cs typeface="Narkisim" pitchFamily="34" charset="-79"/>
              </a:rPr>
              <a:t>SUM and DIFFERENCE outputs are just the same.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expression for BORROW in the case of the half-Subtractor is also </a:t>
            </a:r>
            <a:r>
              <a:rPr lang="en-US" sz="2800" dirty="0" smtClean="0">
                <a:latin typeface="Narkisim" pitchFamily="34" charset="-79"/>
                <a:cs typeface="Narkisim" pitchFamily="34" charset="-79"/>
              </a:rPr>
              <a:t>similar to what we have for CARRY </a:t>
            </a:r>
            <a:r>
              <a:rPr lang="en-US" sz="2800" dirty="0" smtClean="0">
                <a:solidFill>
                  <a:srgbClr val="0070C0"/>
                </a:solidFill>
                <a:latin typeface="Narkisim" pitchFamily="34" charset="-79"/>
                <a:cs typeface="Narkisim" pitchFamily="34" charset="-79"/>
              </a:rPr>
              <a:t>in the case of the half-adder.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If the </a:t>
            </a:r>
            <a:r>
              <a:rPr lang="en-US" sz="2800" dirty="0" smtClean="0">
                <a:latin typeface="Narkisim" pitchFamily="34" charset="-79"/>
                <a:cs typeface="Narkisim" pitchFamily="34" charset="-79"/>
              </a:rPr>
              <a:t>input A i.e. the minuend is complemented</a:t>
            </a:r>
            <a:r>
              <a:rPr lang="en-US" sz="2800" dirty="0" smtClean="0">
                <a:solidFill>
                  <a:srgbClr val="0070C0"/>
                </a:solidFill>
                <a:latin typeface="Narkisim" pitchFamily="34" charset="-79"/>
                <a:cs typeface="Narkisim" pitchFamily="34" charset="-79"/>
              </a:rPr>
              <a:t>, an AND gate can be used to implement the BORROW output.</a:t>
            </a: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48</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full Subtractor performs subtraction operation on two bits, a minuend and a subtrahend, and </a:t>
            </a:r>
            <a:r>
              <a:rPr lang="en-US" sz="2800" dirty="0" smtClean="0">
                <a:latin typeface="Narkisim" pitchFamily="34" charset="-79"/>
                <a:cs typeface="Narkisim" pitchFamily="34" charset="-79"/>
              </a:rPr>
              <a:t>also takes into consideration whether a ‘1’ has already been borrowed </a:t>
            </a:r>
            <a:r>
              <a:rPr lang="en-US" sz="2800" dirty="0" smtClean="0">
                <a:solidFill>
                  <a:srgbClr val="0070C0"/>
                </a:solidFill>
                <a:latin typeface="Narkisim" pitchFamily="34" charset="-79"/>
                <a:cs typeface="Narkisim" pitchFamily="34" charset="-79"/>
              </a:rPr>
              <a:t>by the previous adjacent lower minuend bit or not. </a:t>
            </a:r>
          </a:p>
          <a:p>
            <a:pPr algn="just">
              <a:buClr>
                <a:schemeClr val="accent6">
                  <a:lumMod val="75000"/>
                </a:schemeClr>
              </a:buClr>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As a result, there are three bits to be handled at the input of a full Subtractor, namely the two bits to be subtracted and a </a:t>
            </a:r>
            <a:r>
              <a:rPr lang="en-US" sz="2800" dirty="0" smtClean="0">
                <a:latin typeface="Narkisim" pitchFamily="34" charset="-79"/>
                <a:cs typeface="Narkisim" pitchFamily="34" charset="-79"/>
              </a:rPr>
              <a:t>borrow bit designated as B</a:t>
            </a:r>
            <a:r>
              <a:rPr lang="en-US" sz="2800" baseline="-25000" dirty="0" smtClean="0">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49</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228600" y="1600200"/>
            <a:ext cx="8534400" cy="181588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There are two outputs, namely the </a:t>
            </a:r>
            <a:r>
              <a:rPr lang="en-US" sz="2800" dirty="0" smtClean="0">
                <a:latin typeface="Narkisim" pitchFamily="34" charset="-79"/>
                <a:cs typeface="Narkisim" pitchFamily="34" charset="-79"/>
              </a:rPr>
              <a:t>DIFFERENCE output D and the BORROW output B</a:t>
            </a:r>
            <a:r>
              <a:rPr lang="en-US" sz="2800" baseline="-25000" dirty="0" smtClean="0">
                <a:latin typeface="Narkisim" pitchFamily="34" charset="-79"/>
                <a:cs typeface="Narkisim" pitchFamily="34" charset="-79"/>
              </a:rPr>
              <a:t>o</a:t>
            </a:r>
            <a:r>
              <a:rPr lang="en-US" sz="2800" dirty="0" smtClean="0">
                <a:solidFill>
                  <a:srgbClr val="0070C0"/>
                </a:solidFill>
                <a:latin typeface="Narkisim" pitchFamily="34" charset="-79"/>
                <a:cs typeface="Narkisim" pitchFamily="34" charset="-79"/>
              </a:rPr>
              <a:t>. The BORROW output bit tells whether the minuend bit needs to borrow a ‘1’ from the next possible higher minuend bit.</a:t>
            </a: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4" cstate="print"/>
          <a:srcRect/>
          <a:stretch>
            <a:fillRect/>
          </a:stretch>
        </p:blipFill>
        <p:spPr bwMode="auto">
          <a:xfrm>
            <a:off x="2590800" y="3657600"/>
            <a:ext cx="4485975" cy="1664898"/>
          </a:xfrm>
          <a:prstGeom prst="rect">
            <a:avLst/>
          </a:prstGeom>
          <a:noFill/>
          <a:ln w="9525">
            <a:noFill/>
            <a:miter lim="800000"/>
            <a:headEnd/>
            <a:tailEnd/>
          </a:ln>
        </p:spPr>
      </p:pic>
      <p:sp>
        <p:nvSpPr>
          <p:cNvPr id="13" name="Rectangle 12"/>
          <p:cNvSpPr/>
          <p:nvPr/>
        </p:nvSpPr>
        <p:spPr>
          <a:xfrm>
            <a:off x="2667000" y="5562600"/>
            <a:ext cx="4261103" cy="461665"/>
          </a:xfrm>
          <a:prstGeom prst="rect">
            <a:avLst/>
          </a:prstGeom>
        </p:spPr>
        <p:txBody>
          <a:bodyPr wrap="none">
            <a:spAutoFit/>
          </a:bodyPr>
          <a:lstStyle/>
          <a:p>
            <a:r>
              <a:rPr lang="en-US" sz="2400" dirty="0" smtClean="0">
                <a:latin typeface="Narkisim" pitchFamily="34" charset="-79"/>
                <a:cs typeface="Narkisim" pitchFamily="34" charset="-79"/>
              </a:rPr>
              <a:t>Block schematic of full Subtractor</a:t>
            </a:r>
            <a:endParaRPr lang="en-US" sz="2400" dirty="0">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nvGraphicFramePr>
        <p:xfrm>
          <a:off x="1219200" y="1752600"/>
          <a:ext cx="6857998" cy="4114799"/>
        </p:xfrm>
        <a:graphic>
          <a:graphicData uri="http://schemas.openxmlformats.org/drawingml/2006/table">
            <a:tbl>
              <a:tblPr/>
              <a:tblGrid>
                <a:gridCol w="1105192">
                  <a:extLst>
                    <a:ext uri="{9D8B030D-6E8A-4147-A177-3AD203B41FA5}">
                      <a16:colId xmlns="" xmlns:a16="http://schemas.microsoft.com/office/drawing/2014/main" val="20000"/>
                    </a:ext>
                  </a:extLst>
                </a:gridCol>
                <a:gridCol w="1183674">
                  <a:extLst>
                    <a:ext uri="{9D8B030D-6E8A-4147-A177-3AD203B41FA5}">
                      <a16:colId xmlns="" xmlns:a16="http://schemas.microsoft.com/office/drawing/2014/main" val="20001"/>
                    </a:ext>
                  </a:extLst>
                </a:gridCol>
                <a:gridCol w="1183674">
                  <a:extLst>
                    <a:ext uri="{9D8B030D-6E8A-4147-A177-3AD203B41FA5}">
                      <a16:colId xmlns="" xmlns:a16="http://schemas.microsoft.com/office/drawing/2014/main" val="20002"/>
                    </a:ext>
                  </a:extLst>
                </a:gridCol>
                <a:gridCol w="1778198">
                  <a:extLst>
                    <a:ext uri="{9D8B030D-6E8A-4147-A177-3AD203B41FA5}">
                      <a16:colId xmlns="" xmlns:a16="http://schemas.microsoft.com/office/drawing/2014/main" val="20003"/>
                    </a:ext>
                  </a:extLst>
                </a:gridCol>
                <a:gridCol w="1607260">
                  <a:extLst>
                    <a:ext uri="{9D8B030D-6E8A-4147-A177-3AD203B41FA5}">
                      <a16:colId xmlns="" xmlns:a16="http://schemas.microsoft.com/office/drawing/2014/main" val="20004"/>
                    </a:ext>
                  </a:extLst>
                </a:gridCol>
              </a:tblGrid>
              <a:tr h="371236">
                <a:tc gridSpan="3">
                  <a:txBody>
                    <a:bodyPr/>
                    <a:lstStyle/>
                    <a:p>
                      <a:pPr marL="0" marR="0" algn="ctr">
                        <a:lnSpc>
                          <a:spcPct val="115000"/>
                        </a:lnSpc>
                        <a:spcBef>
                          <a:spcPts val="0"/>
                        </a:spcBef>
                        <a:spcAft>
                          <a:spcPts val="0"/>
                        </a:spcAft>
                      </a:pPr>
                      <a:r>
                        <a:rPr lang="en-US" sz="1800" b="1" dirty="0">
                          <a:latin typeface="Book Antiqua"/>
                          <a:ea typeface="Calibri"/>
                          <a:cs typeface="Times New Roman"/>
                        </a:rPr>
                        <a:t>Inputs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latin typeface="Book Antiqua"/>
                          <a:ea typeface="Calibri"/>
                          <a:cs typeface="Times New Roman"/>
                        </a:rPr>
                        <a:t>Outputs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764811">
                <a:tc>
                  <a:txBody>
                    <a:bodyPr/>
                    <a:lstStyle/>
                    <a:p>
                      <a:pPr marL="0" marR="0" algn="ctr">
                        <a:lnSpc>
                          <a:spcPct val="115000"/>
                        </a:lnSpc>
                        <a:spcBef>
                          <a:spcPts val="0"/>
                        </a:spcBef>
                        <a:spcAft>
                          <a:spcPts val="0"/>
                        </a:spcAft>
                      </a:pPr>
                      <a:r>
                        <a:rPr lang="en-US" sz="1800" b="1">
                          <a:latin typeface="Book Antiqua"/>
                          <a:ea typeface="Calibri"/>
                          <a:cs typeface="Times New Roman"/>
                        </a:rPr>
                        <a:t>A</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a:t>
                      </a:r>
                      <a:r>
                        <a:rPr lang="en-US" sz="1800" b="1" baseline="-25000">
                          <a:latin typeface="Book Antiqua"/>
                          <a:ea typeface="Calibri"/>
                          <a:cs typeface="Times New Roman"/>
                        </a:rPr>
                        <a:t>in</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Difference(D)</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Borrow(B</a:t>
                      </a:r>
                      <a:r>
                        <a:rPr lang="en-US" sz="1800" b="1" baseline="-25000">
                          <a:latin typeface="Book Antiqua"/>
                          <a:ea typeface="Calibri"/>
                          <a:cs typeface="Times New Roman"/>
                        </a:rPr>
                        <a:t>out</a:t>
                      </a:r>
                      <a:r>
                        <a:rPr lang="en-US" sz="1800" b="1">
                          <a:latin typeface="Book Antiqua"/>
                          <a:ea typeface="Calibri"/>
                          <a:cs typeface="Times New Roman"/>
                        </a:rPr>
                        <a:t>)</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4" name="Rectangle 13"/>
          <p:cNvSpPr/>
          <p:nvPr/>
        </p:nvSpPr>
        <p:spPr>
          <a:xfrm>
            <a:off x="3733800" y="5943600"/>
            <a:ext cx="1675459" cy="461665"/>
          </a:xfrm>
          <a:prstGeom prst="rect">
            <a:avLst/>
          </a:prstGeom>
        </p:spPr>
        <p:txBody>
          <a:bodyPr wrap="none">
            <a:spAutoFit/>
          </a:bodyPr>
          <a:lstStyle/>
          <a:p>
            <a:r>
              <a:rPr lang="en-US" sz="2400" b="1" dirty="0" smtClean="0">
                <a:latin typeface="Narkisim" pitchFamily="34" charset="-79"/>
                <a:cs typeface="Narkisim" pitchFamily="34" charset="-79"/>
              </a:rPr>
              <a:t>Truth Table </a:t>
            </a:r>
            <a:endParaRPr lang="en-US" sz="2400" b="1" dirty="0">
              <a:latin typeface="Narkisim" pitchFamily="34" charset="-79"/>
              <a:cs typeface="Narkisim" pitchFamily="34" charset="-79"/>
            </a:endParaRPr>
          </a:p>
        </p:txBody>
      </p:sp>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51</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371600"/>
            <a:ext cx="8534400" cy="4955203"/>
          </a:xfrm>
          <a:prstGeom prst="rect">
            <a:avLst/>
          </a:prstGeom>
        </p:spPr>
        <p:txBody>
          <a:bodyPr wrap="square">
            <a:spAutoFit/>
          </a:bodyPr>
          <a:lstStyle/>
          <a:p>
            <a:pPr marL="465138" indent="-465138">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K-map simplification for full Subtractor:</a:t>
            </a:r>
          </a:p>
          <a:p>
            <a:pPr marL="465138" indent="-465138">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buClr>
                <a:schemeClr val="accent6"/>
              </a:buClr>
            </a:pPr>
            <a:r>
              <a:rPr lang="en-US" sz="2800" dirty="0" smtClean="0">
                <a:solidFill>
                  <a:srgbClr val="0070C0"/>
                </a:solidFill>
                <a:latin typeface="Narkisim" pitchFamily="34" charset="-79"/>
                <a:cs typeface="Narkisim" pitchFamily="34" charset="-79"/>
              </a:rPr>
              <a:t> </a:t>
            </a: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buFont typeface="Wingdings" pitchFamily="2" charset="2"/>
              <a:buChar char="q"/>
            </a:pPr>
            <a:r>
              <a:rPr lang="en-US" sz="2400" dirty="0" smtClean="0">
                <a:solidFill>
                  <a:srgbClr val="0070C0"/>
                </a:solidFill>
                <a:latin typeface="Narkisim" pitchFamily="34" charset="-79"/>
                <a:cs typeface="Narkisim" pitchFamily="34" charset="-79"/>
              </a:rPr>
              <a:t>The Boolean expressions for the DIFFERENCE and BORROW outputs are given by the equations,</a:t>
            </a:r>
          </a:p>
          <a:p>
            <a:pPr marL="465138" indent="-465138">
              <a:buClr>
                <a:schemeClr val="accent6"/>
              </a:buClr>
            </a:pPr>
            <a:r>
              <a:rPr lang="en-US" sz="2400" b="1" dirty="0" smtClean="0">
                <a:solidFill>
                  <a:srgbClr val="0070C0"/>
                </a:solidFill>
                <a:latin typeface="Narkisim" pitchFamily="34" charset="-79"/>
                <a:cs typeface="Narkisim" pitchFamily="34" charset="-79"/>
              </a:rPr>
              <a:t>		</a:t>
            </a:r>
            <a:r>
              <a:rPr lang="en-US" sz="2400" b="1" dirty="0" smtClean="0">
                <a:latin typeface="Narkisim" pitchFamily="34" charset="-79"/>
                <a:cs typeface="Narkisim" pitchFamily="34" charset="-79"/>
              </a:rPr>
              <a:t>Difference, D	=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dirty="0" smtClean="0">
                <a:latin typeface="Narkisim" pitchFamily="34" charset="-79"/>
                <a:cs typeface="Narkisim" pitchFamily="34" charset="-79"/>
              </a:rPr>
              <a:t>+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baseline="-25000" dirty="0" smtClean="0">
                <a:latin typeface="Narkisim" pitchFamily="34" charset="-79"/>
                <a:cs typeface="Narkisim" pitchFamily="34" charset="-79"/>
              </a:rPr>
              <a:t> </a:t>
            </a:r>
            <a:r>
              <a:rPr lang="en-US" sz="2400" b="1" dirty="0" smtClean="0">
                <a:latin typeface="Narkisim" pitchFamily="34" charset="-79"/>
                <a:cs typeface="Narkisim" pitchFamily="34" charset="-79"/>
              </a:rPr>
              <a:t>+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dirty="0" smtClean="0">
                <a:latin typeface="Narkisim" pitchFamily="34" charset="-79"/>
                <a:cs typeface="Narkisim" pitchFamily="34" charset="-79"/>
              </a:rPr>
              <a:t> +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baseline="-25000" dirty="0" smtClean="0">
                <a:latin typeface="Narkisim" pitchFamily="34" charset="-79"/>
                <a:cs typeface="Narkisim" pitchFamily="34" charset="-79"/>
              </a:rPr>
              <a:t> </a:t>
            </a:r>
            <a:endParaRPr lang="en-US" sz="2400" dirty="0" smtClean="0">
              <a:latin typeface="Narkisim" pitchFamily="34" charset="-79"/>
              <a:cs typeface="Narkisim" pitchFamily="34" charset="-79"/>
            </a:endParaRPr>
          </a:p>
          <a:p>
            <a:pPr marL="465138" indent="-465138">
              <a:buClr>
                <a:schemeClr val="accent6"/>
              </a:buClr>
            </a:pPr>
            <a:r>
              <a:rPr lang="en-US" sz="2400" b="1" dirty="0" smtClean="0">
                <a:latin typeface="Narkisim" pitchFamily="34" charset="-79"/>
                <a:cs typeface="Narkisim" pitchFamily="34" charset="-79"/>
              </a:rPr>
              <a:t>		Borrow, B</a:t>
            </a:r>
            <a:r>
              <a:rPr lang="en-US" sz="2400" b="1" baseline="-25000" dirty="0" smtClean="0">
                <a:latin typeface="Narkisim" pitchFamily="34" charset="-79"/>
                <a:cs typeface="Narkisim" pitchFamily="34" charset="-79"/>
              </a:rPr>
              <a:t>out	</a:t>
            </a:r>
            <a:r>
              <a:rPr lang="en-US" sz="2400" b="1" dirty="0" smtClean="0">
                <a:latin typeface="Narkisim" pitchFamily="34" charset="-79"/>
                <a:cs typeface="Narkisim" pitchFamily="34" charset="-79"/>
              </a:rPr>
              <a:t>= A’B+ </a:t>
            </a:r>
            <a:r>
              <a:rPr lang="en-US" sz="2400" b="1" dirty="0" err="1" smtClean="0">
                <a:latin typeface="Narkisim" pitchFamily="34" charset="-79"/>
                <a:cs typeface="Narkisim" pitchFamily="34" charset="-79"/>
              </a:rPr>
              <a:t>A’C</a:t>
            </a:r>
            <a:r>
              <a:rPr lang="en-US" sz="2400" b="1" baseline="-25000" dirty="0" err="1" smtClean="0">
                <a:latin typeface="Narkisim" pitchFamily="34" charset="-79"/>
                <a:cs typeface="Narkisim" pitchFamily="34" charset="-79"/>
              </a:rPr>
              <a:t>in</a:t>
            </a:r>
            <a:r>
              <a:rPr lang="en-US" sz="2400" b="1" dirty="0" smtClean="0">
                <a:latin typeface="Narkisim" pitchFamily="34" charset="-79"/>
                <a:cs typeface="Narkisim" pitchFamily="34" charset="-79"/>
              </a:rPr>
              <a:t> + </a:t>
            </a:r>
            <a:r>
              <a:rPr lang="en-US" sz="2400" b="1" dirty="0" err="1" smtClean="0">
                <a:latin typeface="Narkisim" pitchFamily="34" charset="-79"/>
                <a:cs typeface="Narkisim" pitchFamily="34" charset="-79"/>
              </a:rPr>
              <a:t>BB</a:t>
            </a:r>
            <a:r>
              <a:rPr lang="en-US" sz="2400" b="1" baseline="-25000" dirty="0" err="1" smtClean="0">
                <a:latin typeface="Narkisim" pitchFamily="34" charset="-79"/>
                <a:cs typeface="Narkisim" pitchFamily="34" charset="-79"/>
              </a:rPr>
              <a:t>in</a:t>
            </a:r>
            <a:r>
              <a:rPr lang="en-US" sz="2400" b="1" baseline="-25000" dirty="0" smtClean="0">
                <a:latin typeface="Narkisim" pitchFamily="34" charset="-79"/>
                <a:cs typeface="Narkisim" pitchFamily="34" charset="-79"/>
              </a:rPr>
              <a:t> .</a:t>
            </a:r>
            <a:endParaRPr lang="en-US" sz="2400" dirty="0">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4" cstate="print"/>
          <a:srcRect/>
          <a:stretch>
            <a:fillRect/>
          </a:stretch>
        </p:blipFill>
        <p:spPr bwMode="auto">
          <a:xfrm>
            <a:off x="762000" y="1828800"/>
            <a:ext cx="7576291" cy="2560607"/>
          </a:xfrm>
          <a:prstGeom prst="rect">
            <a:avLst/>
          </a:prstGeom>
          <a:noFill/>
          <a:ln w="9525">
            <a:noFill/>
            <a:miter lim="800000"/>
            <a:headEnd/>
            <a:tailEnd/>
          </a:ln>
        </p:spPr>
      </p:pic>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52</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Effect transition="in" filter="fade">
                                      <p:cBhvr>
                                        <p:cTn id="17" dur="500"/>
                                        <p:tgtEl>
                                          <p:spTgt spid="11">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8" end="8"/>
                                            </p:txEl>
                                          </p:spTgt>
                                        </p:tgtEl>
                                        <p:attrNameLst>
                                          <p:attrName>style.visibility</p:attrName>
                                        </p:attrNameLst>
                                      </p:cBhvr>
                                      <p:to>
                                        <p:strVal val="visible"/>
                                      </p:to>
                                    </p:set>
                                    <p:animEffect transition="in" filter="fade">
                                      <p:cBhvr>
                                        <p:cTn id="20" dur="500"/>
                                        <p:tgtEl>
                                          <p:spTgt spid="11">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p:nvPr/>
        </p:nvPicPr>
        <p:blipFill>
          <a:blip r:embed="rId4" cstate="print"/>
          <a:srcRect/>
          <a:stretch>
            <a:fillRect/>
          </a:stretch>
        </p:blipFill>
        <p:spPr bwMode="auto">
          <a:xfrm>
            <a:off x="990600" y="1981200"/>
            <a:ext cx="7090015" cy="3393056"/>
          </a:xfrm>
          <a:prstGeom prst="rect">
            <a:avLst/>
          </a:prstGeom>
          <a:noFill/>
          <a:ln w="9525">
            <a:noFill/>
            <a:miter lim="800000"/>
            <a:headEnd/>
            <a:tailEnd/>
          </a:ln>
        </p:spPr>
      </p:pic>
      <p:sp>
        <p:nvSpPr>
          <p:cNvPr id="119809" name="Rectangle 1"/>
          <p:cNvSpPr>
            <a:spLocks noChangeArrowheads="1"/>
          </p:cNvSpPr>
          <p:nvPr/>
        </p:nvSpPr>
        <p:spPr bwMode="auto">
          <a:xfrm>
            <a:off x="2286000" y="5715000"/>
            <a:ext cx="496482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00200" algn="l"/>
              </a:tabLst>
            </a:pPr>
            <a:r>
              <a:rPr kumimoji="0" lang="en-US" sz="24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Implementation of full</a:t>
            </a:r>
            <a:r>
              <a:rPr kumimoji="0" lang="en-US" sz="2400" b="1" i="0" strike="noStrike" cap="none" normalizeH="0" dirty="0" smtClean="0">
                <a:ln>
                  <a:noFill/>
                </a:ln>
                <a:solidFill>
                  <a:schemeClr val="tx1"/>
                </a:solidFill>
                <a:effectLst/>
                <a:latin typeface="Book Antiqua" pitchFamily="18" charset="0"/>
                <a:ea typeface="Calibri" pitchFamily="34" charset="0"/>
                <a:cs typeface="Times New Roman" pitchFamily="18" charset="0"/>
              </a:rPr>
              <a:t> </a:t>
            </a:r>
            <a:r>
              <a:rPr lang="en-US" sz="2400" b="1" dirty="0" smtClean="0">
                <a:latin typeface="Book Antiqua" pitchFamily="18" charset="0"/>
                <a:ea typeface="Calibri" pitchFamily="34" charset="0"/>
                <a:cs typeface="Times New Roman" pitchFamily="18" charset="0"/>
              </a:rPr>
              <a:t>S</a:t>
            </a:r>
            <a:r>
              <a:rPr kumimoji="0" lang="en-US" sz="24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ubtractor</a:t>
            </a:r>
            <a:endParaRPr kumimoji="0" lang="en-US" sz="2400" b="0" i="0"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809"/>
                                        </p:tgtEl>
                                        <p:attrNameLst>
                                          <p:attrName>style.visibility</p:attrName>
                                        </p:attrNameLst>
                                      </p:cBhvr>
                                      <p:to>
                                        <p:strVal val="visible"/>
                                      </p:to>
                                    </p:set>
                                    <p:animEffect transition="in" filter="fade">
                                      <p:cBhvr>
                                        <p:cTn id="10" dur="500"/>
                                        <p:tgtEl>
                                          <p:spTgt spid="119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1797"/>
            <a:ext cx="8534400" cy="4585871"/>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logic diagram of the full Subtractor can also be implemented with </a:t>
            </a:r>
            <a:r>
              <a:rPr lang="en-US" sz="2800" dirty="0" smtClean="0">
                <a:latin typeface="Narkisim" pitchFamily="34" charset="-79"/>
                <a:cs typeface="Narkisim" pitchFamily="34" charset="-79"/>
              </a:rPr>
              <a:t>two half Subtractor and one OR gate.</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difference, D output from the second half Subtractor is the exclusive-OR of B</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and the output of the first half Subtractor, giving</a:t>
            </a:r>
          </a:p>
          <a:p>
            <a:pPr marL="465138" indent="-465138" algn="just">
              <a:buClr>
                <a:schemeClr val="accent6"/>
              </a:buClr>
            </a:pPr>
            <a:r>
              <a:rPr lang="en-US" sz="2800" b="1" dirty="0" smtClean="0">
                <a:solidFill>
                  <a:srgbClr val="0070C0"/>
                </a:solidFill>
                <a:latin typeface="Narkisim" pitchFamily="34" charset="-79"/>
                <a:cs typeface="Narkisim" pitchFamily="34" charset="-79"/>
              </a:rPr>
              <a:t> 	</a:t>
            </a:r>
            <a:r>
              <a:rPr lang="en-US" sz="2400" b="1" dirty="0" smtClean="0">
                <a:latin typeface="Narkisim" pitchFamily="34" charset="-79"/>
                <a:cs typeface="Narkisim" pitchFamily="34" charset="-79"/>
              </a:rPr>
              <a:t>Difference, D </a:t>
            </a:r>
            <a:r>
              <a:rPr lang="en-US" sz="2400" dirty="0" smtClean="0">
                <a:latin typeface="Narkisim" pitchFamily="34" charset="-79"/>
                <a:cs typeface="Narkisim" pitchFamily="34" charset="-79"/>
              </a:rPr>
              <a:t>=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dirty="0" smtClean="0">
                <a:latin typeface="Narkisim" pitchFamily="34" charset="-79"/>
                <a:cs typeface="Narkisim" pitchFamily="34" charset="-79"/>
              </a:rPr>
              <a:t> +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dirty="0" smtClean="0">
                <a:latin typeface="Narkisim" pitchFamily="34" charset="-79"/>
                <a:cs typeface="Narkisim" pitchFamily="34" charset="-79"/>
              </a:rPr>
              <a:t> +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dirty="0" smtClean="0">
                <a:latin typeface="Narkisim" pitchFamily="34" charset="-79"/>
                <a:cs typeface="Narkisim" pitchFamily="34" charset="-79"/>
              </a:rPr>
              <a:t> +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baseline="-25000" dirty="0" smtClean="0">
                <a:latin typeface="Narkisim" pitchFamily="34" charset="-79"/>
                <a:cs typeface="Narkisim" pitchFamily="34" charset="-79"/>
              </a:rPr>
              <a:t> .</a:t>
            </a:r>
          </a:p>
          <a:p>
            <a:pPr marL="465138" indent="-465138" algn="just">
              <a:buClr>
                <a:schemeClr val="accent6"/>
              </a:buClr>
            </a:pPr>
            <a:r>
              <a:rPr lang="en-US" sz="2400" dirty="0" smtClean="0">
                <a:latin typeface="Narkisim" pitchFamily="34" charset="-79"/>
                <a:cs typeface="Narkisim" pitchFamily="34" charset="-79"/>
              </a:rPr>
              <a:t>		   = </a:t>
            </a:r>
            <a:r>
              <a:rPr lang="en-US" sz="2400" dirty="0" err="1">
                <a:latin typeface="Narkisim" pitchFamily="34" charset="-79"/>
                <a:cs typeface="Narkisim" pitchFamily="34" charset="-79"/>
              </a:rPr>
              <a:t>B’</a:t>
            </a:r>
            <a:r>
              <a:rPr lang="en-US" sz="2400" baseline="-25000" dirty="0" err="1">
                <a:latin typeface="Narkisim" pitchFamily="34" charset="-79"/>
                <a:cs typeface="Narkisim" pitchFamily="34" charset="-79"/>
              </a:rPr>
              <a:t>in</a:t>
            </a:r>
            <a:r>
              <a:rPr lang="en-US" sz="2400" dirty="0">
                <a:latin typeface="Narkisim" pitchFamily="34" charset="-79"/>
                <a:cs typeface="Narkisim" pitchFamily="34" charset="-79"/>
              </a:rPr>
              <a:t> (A’B+AB’) + B</a:t>
            </a:r>
            <a:r>
              <a:rPr lang="en-US" sz="2400" baseline="-25000" dirty="0">
                <a:latin typeface="Narkisim" pitchFamily="34" charset="-79"/>
                <a:cs typeface="Narkisim" pitchFamily="34" charset="-79"/>
              </a:rPr>
              <a:t>in</a:t>
            </a:r>
            <a:r>
              <a:rPr lang="en-US" sz="2400" dirty="0">
                <a:latin typeface="Narkisim" pitchFamily="34" charset="-79"/>
                <a:cs typeface="Narkisim" pitchFamily="34" charset="-79"/>
              </a:rPr>
              <a:t> (AB+A’B’)</a:t>
            </a:r>
          </a:p>
          <a:p>
            <a:pPr marL="465138" indent="-465138" algn="just">
              <a:buClr>
                <a:schemeClr val="accent6"/>
              </a:buClr>
            </a:pPr>
            <a:r>
              <a:rPr lang="en-US" sz="2400" dirty="0" smtClean="0">
                <a:latin typeface="Narkisim" pitchFamily="34" charset="-79"/>
                <a:cs typeface="Narkisim" pitchFamily="34" charset="-79"/>
              </a:rPr>
              <a:t>		   = </a:t>
            </a:r>
            <a:r>
              <a:rPr lang="en-US" sz="2400" dirty="0" err="1">
                <a:latin typeface="Narkisim" pitchFamily="34" charset="-79"/>
                <a:cs typeface="Narkisim" pitchFamily="34" charset="-79"/>
              </a:rPr>
              <a:t>B’</a:t>
            </a:r>
            <a:r>
              <a:rPr lang="en-US" sz="2400" baseline="-25000" dirty="0" err="1">
                <a:latin typeface="Narkisim" pitchFamily="34" charset="-79"/>
                <a:cs typeface="Narkisim" pitchFamily="34" charset="-79"/>
              </a:rPr>
              <a:t>in</a:t>
            </a:r>
            <a:r>
              <a:rPr lang="en-US" sz="2400" dirty="0">
                <a:latin typeface="Narkisim" pitchFamily="34" charset="-79"/>
                <a:cs typeface="Narkisim" pitchFamily="34" charset="-79"/>
              </a:rPr>
              <a:t> (A’B+AB’) + B</a:t>
            </a:r>
            <a:r>
              <a:rPr lang="en-US" sz="2400" baseline="-25000" dirty="0">
                <a:latin typeface="Narkisim" pitchFamily="34" charset="-79"/>
                <a:cs typeface="Narkisim" pitchFamily="34" charset="-79"/>
              </a:rPr>
              <a:t>in</a:t>
            </a:r>
            <a:r>
              <a:rPr lang="en-US" sz="2400" dirty="0">
                <a:latin typeface="Narkisim" pitchFamily="34" charset="-79"/>
                <a:cs typeface="Narkisim" pitchFamily="34" charset="-79"/>
              </a:rPr>
              <a:t> (A’B+AB’)’	</a:t>
            </a:r>
            <a:r>
              <a:rPr lang="en-US" sz="2400" dirty="0" smtClean="0">
                <a:latin typeface="Narkisim" pitchFamily="34" charset="-79"/>
                <a:cs typeface="Narkisim" pitchFamily="34" charset="-79"/>
              </a:rPr>
              <a:t> </a:t>
            </a:r>
            <a:r>
              <a:rPr lang="en-US" sz="2400" dirty="0">
                <a:latin typeface="Narkisim" pitchFamily="34" charset="-79"/>
                <a:cs typeface="Narkisim" pitchFamily="34" charset="-79"/>
              </a:rPr>
              <a:t>[(x’y+xy’)’= (xy+x’y</a:t>
            </a:r>
            <a:r>
              <a:rPr lang="en-US" sz="2400" dirty="0" smtClean="0">
                <a:latin typeface="Narkisim" pitchFamily="34" charset="-79"/>
                <a:cs typeface="Narkisim" pitchFamily="34" charset="-79"/>
              </a:rPr>
              <a:t>’)]</a:t>
            </a:r>
          </a:p>
          <a:p>
            <a:pPr marL="465138" indent="-465138" algn="just">
              <a:buClr>
                <a:schemeClr val="accent6"/>
              </a:buClr>
            </a:pPr>
            <a:r>
              <a:rPr lang="en-US" sz="2400" dirty="0" smtClean="0">
                <a:latin typeface="Narkisim" pitchFamily="34" charset="-79"/>
                <a:cs typeface="Narkisim" pitchFamily="34" charset="-79"/>
              </a:rPr>
              <a:t>		   =</a:t>
            </a:r>
            <a:r>
              <a:rPr lang="en-US" sz="2400" b="1" dirty="0" smtClean="0">
                <a:latin typeface="Narkisim" pitchFamily="34" charset="-79"/>
                <a:cs typeface="Narkisim" pitchFamily="34" charset="-79"/>
              </a:rPr>
              <a:t> </a:t>
            </a:r>
            <a:r>
              <a:rPr lang="en-US" sz="2400" b="1" dirty="0">
                <a:latin typeface="Narkisim" pitchFamily="34" charset="-79"/>
                <a:cs typeface="Narkisim" pitchFamily="34" charset="-79"/>
              </a:rPr>
              <a:t>B</a:t>
            </a:r>
            <a:r>
              <a:rPr lang="en-US" sz="2400" baseline="-25000" dirty="0">
                <a:latin typeface="Narkisim" pitchFamily="34" charset="-79"/>
                <a:cs typeface="Narkisim" pitchFamily="34" charset="-79"/>
              </a:rPr>
              <a:t>in</a:t>
            </a:r>
            <a:r>
              <a:rPr lang="en-US" sz="2400" dirty="0">
                <a:latin typeface="Narkisim" pitchFamily="34" charset="-79"/>
                <a:cs typeface="Narkisim" pitchFamily="34" charset="-79"/>
              </a:rPr>
              <a:t>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(A’B+AB’)</a:t>
            </a:r>
          </a:p>
          <a:p>
            <a:pPr marL="465138" indent="-465138" algn="just">
              <a:buClr>
                <a:schemeClr val="accent6"/>
              </a:buClr>
            </a:pPr>
            <a:r>
              <a:rPr lang="en-US" sz="2400" dirty="0" smtClean="0">
                <a:latin typeface="Narkisim" pitchFamily="34" charset="-79"/>
                <a:cs typeface="Narkisim" pitchFamily="34" charset="-79"/>
              </a:rPr>
              <a:t>		    =</a:t>
            </a:r>
            <a:r>
              <a:rPr lang="en-US" sz="2400" b="1" dirty="0" smtClean="0">
                <a:latin typeface="Narkisim" pitchFamily="34" charset="-79"/>
                <a:cs typeface="Narkisim" pitchFamily="34" charset="-79"/>
              </a:rPr>
              <a:t> </a:t>
            </a:r>
            <a:r>
              <a:rPr lang="en-US" sz="2400" b="1" dirty="0">
                <a:latin typeface="Narkisim" pitchFamily="34" charset="-79"/>
                <a:cs typeface="Narkisim" pitchFamily="34" charset="-79"/>
              </a:rPr>
              <a:t>B</a:t>
            </a:r>
            <a:r>
              <a:rPr lang="en-US" sz="2400" b="1" baseline="-25000" dirty="0">
                <a:latin typeface="Narkisim" pitchFamily="34" charset="-79"/>
                <a:cs typeface="Narkisim" pitchFamily="34" charset="-79"/>
              </a:rPr>
              <a:t>in</a:t>
            </a:r>
            <a:r>
              <a:rPr lang="en-US" sz="2400" b="1" dirty="0">
                <a:latin typeface="Narkisim" pitchFamily="34" charset="-79"/>
                <a:cs typeface="Narkisim" pitchFamily="34" charset="-79"/>
              </a:rPr>
              <a:t>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a:t>
            </a:r>
            <a:r>
              <a:rPr lang="en-US" sz="2400" b="1" dirty="0">
                <a:latin typeface="Narkisim" pitchFamily="34" charset="-79"/>
                <a:cs typeface="Narkisim" pitchFamily="34" charset="-79"/>
              </a:rPr>
              <a:t>(A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a:t>
            </a:r>
            <a:r>
              <a:rPr lang="en-US" sz="2400" b="1" dirty="0">
                <a:latin typeface="Narkisim" pitchFamily="34" charset="-79"/>
                <a:cs typeface="Narkisim" pitchFamily="34" charset="-79"/>
              </a:rPr>
              <a:t>B)	</a:t>
            </a:r>
            <a:r>
              <a:rPr lang="en-US" sz="2400" b="1" dirty="0" smtClean="0">
                <a:latin typeface="Narkisim" pitchFamily="34" charset="-79"/>
                <a:cs typeface="Narkisim" pitchFamily="34" charset="-79"/>
              </a:rPr>
              <a:t>		</a:t>
            </a:r>
            <a:r>
              <a:rPr lang="en-US" sz="2400" dirty="0" smtClean="0">
                <a:latin typeface="Narkisim" pitchFamily="34" charset="-79"/>
                <a:cs typeface="Narkisim" pitchFamily="34" charset="-79"/>
              </a:rPr>
              <a:t>[</a:t>
            </a:r>
            <a:r>
              <a:rPr lang="en-US" sz="2400" dirty="0">
                <a:latin typeface="Narkisim" pitchFamily="34" charset="-79"/>
                <a:cs typeface="Narkisim" pitchFamily="34" charset="-79"/>
              </a:rPr>
              <a:t>x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y = x’y+ xy</a:t>
            </a:r>
            <a:r>
              <a:rPr lang="en-US" sz="2400" dirty="0" smtClean="0">
                <a:latin typeface="Narkisim" pitchFamily="34" charset="-79"/>
                <a:cs typeface="Narkisim" pitchFamily="34" charset="-79"/>
              </a:rPr>
              <a:t>’]</a:t>
            </a:r>
            <a:endParaRPr lang="en-US" sz="2400" dirty="0">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54</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500"/>
                                        <p:tgtEl>
                                          <p:spTgt spid="11">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fade">
                                      <p:cBhvr>
                                        <p:cTn id="26" dur="500"/>
                                        <p:tgtEl>
                                          <p:spTgt spid="1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447800"/>
            <a:ext cx="8732546" cy="5262979"/>
          </a:xfrm>
          <a:prstGeom prst="rect">
            <a:avLst/>
          </a:prstGeom>
        </p:spPr>
        <p:txBody>
          <a:bodyPr wrap="square">
            <a:spAutoFit/>
          </a:bodyPr>
          <a:lstStyle/>
          <a:p>
            <a:r>
              <a:rPr lang="en-US" sz="2800" b="1" dirty="0" smtClean="0">
                <a:solidFill>
                  <a:srgbClr val="0070C0"/>
                </a:solidFill>
                <a:latin typeface="Narkisim" pitchFamily="34" charset="-79"/>
                <a:cs typeface="Narkisim" pitchFamily="34" charset="-79"/>
              </a:rPr>
              <a:t>Borrow, B</a:t>
            </a:r>
            <a:r>
              <a:rPr lang="en-US" sz="2800" b="1" baseline="-25000" dirty="0" smtClean="0">
                <a:solidFill>
                  <a:srgbClr val="0070C0"/>
                </a:solidFill>
                <a:latin typeface="Narkisim" pitchFamily="34" charset="-79"/>
                <a:cs typeface="Narkisim" pitchFamily="34" charset="-79"/>
              </a:rPr>
              <a:t>out</a:t>
            </a:r>
            <a:r>
              <a:rPr lang="en-US" sz="2800" baseline="-25000" dirty="0" smtClean="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	= A’B+ </a:t>
            </a:r>
            <a:r>
              <a:rPr lang="en-US" sz="2800" dirty="0" err="1" smtClean="0">
                <a:solidFill>
                  <a:srgbClr val="0070C0"/>
                </a:solidFill>
                <a:latin typeface="Narkisim" pitchFamily="34" charset="-79"/>
                <a:cs typeface="Narkisim" pitchFamily="34" charset="-79"/>
              </a:rPr>
              <a:t>BB</a:t>
            </a:r>
            <a:r>
              <a:rPr lang="en-US" sz="2800" baseline="-25000" dirty="0" err="1"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t>
            </a:r>
            <a:r>
              <a:rPr lang="en-US" sz="2800" dirty="0" err="1" smtClean="0">
                <a:solidFill>
                  <a:srgbClr val="0070C0"/>
                </a:solidFill>
                <a:latin typeface="Narkisim" pitchFamily="34" charset="-79"/>
                <a:cs typeface="Narkisim" pitchFamily="34" charset="-79"/>
              </a:rPr>
              <a:t>A’B</a:t>
            </a:r>
            <a:r>
              <a:rPr lang="en-US" sz="2800" baseline="-25000" dirty="0" err="1" smtClean="0">
                <a:solidFill>
                  <a:srgbClr val="0070C0"/>
                </a:solidFill>
                <a:latin typeface="Narkisim" pitchFamily="34" charset="-79"/>
                <a:cs typeface="Narkisim" pitchFamily="34" charset="-79"/>
              </a:rPr>
              <a:t>in</a:t>
            </a:r>
            <a:r>
              <a:rPr lang="en-US" sz="2800" baseline="-25000" dirty="0" smtClean="0">
                <a:solidFill>
                  <a:srgbClr val="0070C0"/>
                </a:solidFill>
                <a:latin typeface="Narkisim" pitchFamily="34" charset="-79"/>
                <a:cs typeface="Narkisim" pitchFamily="34" charset="-79"/>
              </a:rPr>
              <a:t>.</a:t>
            </a:r>
          </a:p>
          <a:p>
            <a:r>
              <a:rPr lang="en-US" sz="28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(B +B’)</a:t>
            </a:r>
          </a:p>
          <a:p>
            <a:r>
              <a:rPr lang="en-US" sz="2800" dirty="0" smtClean="0">
                <a:solidFill>
                  <a:srgbClr val="0070C0"/>
                </a:solidFill>
                <a:latin typeface="Narkisim" pitchFamily="34" charset="-79"/>
                <a:cs typeface="Narkisim" pitchFamily="34" charset="-79"/>
              </a:rPr>
              <a:t>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(B</a:t>
            </a:r>
            <a:r>
              <a:rPr lang="en-US" sz="2800" baseline="-25000" dirty="0">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+1) +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baseline="-250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+1</a:t>
            </a:r>
            <a:r>
              <a:rPr lang="en-US" sz="2800" dirty="0">
                <a:solidFill>
                  <a:srgbClr val="0070C0"/>
                </a:solidFill>
                <a:latin typeface="Narkisim" pitchFamily="34" charset="-79"/>
                <a:cs typeface="Narkisim" pitchFamily="34" charset="-79"/>
              </a:rPr>
              <a:t>= 1]</a:t>
            </a: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(A+A’)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baseline="-250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a:t>
            </a:r>
            <a:r>
              <a:rPr lang="en-US" sz="2800" dirty="0">
                <a:solidFill>
                  <a:srgbClr val="0070C0"/>
                </a:solidFill>
                <a:latin typeface="Narkisim" pitchFamily="34" charset="-79"/>
                <a:cs typeface="Narkisim" pitchFamily="34" charset="-79"/>
              </a:rPr>
              <a:t>A+A’=</a:t>
            </a:r>
            <a:r>
              <a:rPr lang="en-US" sz="2800" baseline="-25000" dirty="0">
                <a:solidFill>
                  <a:srgbClr val="0070C0"/>
                </a:solidFill>
                <a:latin typeface="Narkisim" pitchFamily="34" charset="-79"/>
                <a:cs typeface="Narkisim" pitchFamily="34" charset="-79"/>
              </a:rPr>
              <a:t> </a:t>
            </a:r>
            <a:r>
              <a:rPr lang="en-US" sz="2800" dirty="0">
                <a:solidFill>
                  <a:srgbClr val="0070C0"/>
                </a:solidFill>
                <a:latin typeface="Narkisim" pitchFamily="34" charset="-79"/>
                <a:cs typeface="Narkisim" pitchFamily="34" charset="-79"/>
              </a:rPr>
              <a:t>1]</a:t>
            </a:r>
          </a:p>
          <a:p>
            <a:r>
              <a:rPr lang="en-US" sz="2800" dirty="0" smtClean="0">
                <a:solidFill>
                  <a:srgbClr val="0070C0"/>
                </a:solidFill>
                <a:latin typeface="Narkisim" pitchFamily="34" charset="-79"/>
                <a:cs typeface="Narkisim" pitchFamily="34" charset="-79"/>
              </a:rPr>
              <a:t>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A’B+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(B</a:t>
            </a:r>
            <a:r>
              <a:rPr lang="en-US" sz="2800" baseline="-25000" dirty="0">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+1)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baseline="-25000" dirty="0">
                <a:solidFill>
                  <a:srgbClr val="0070C0"/>
                </a:solidFill>
                <a:latin typeface="Narkisim" pitchFamily="34" charset="-79"/>
                <a:cs typeface="Narkisim" pitchFamily="34" charset="-79"/>
              </a:rPr>
              <a:t>	</a:t>
            </a:r>
            <a:r>
              <a:rPr lang="en-US" sz="2800" baseline="-25000" dirty="0" smtClean="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+1</a:t>
            </a:r>
            <a:r>
              <a:rPr lang="en-US" sz="2800" dirty="0">
                <a:solidFill>
                  <a:srgbClr val="0070C0"/>
                </a:solidFill>
                <a:latin typeface="Narkisim" pitchFamily="34" charset="-79"/>
                <a:cs typeface="Narkisim" pitchFamily="34" charset="-79"/>
              </a:rPr>
              <a:t>= 1]</a:t>
            </a: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B</a:t>
            </a:r>
            <a:r>
              <a:rPr lang="en-US" sz="2800" baseline="-25000" dirty="0">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(AB+A’B’)</a:t>
            </a:r>
          </a:p>
          <a:p>
            <a:r>
              <a:rPr lang="en-US" sz="2800" dirty="0" smtClean="0">
                <a:solidFill>
                  <a:srgbClr val="0070C0"/>
                </a:solidFill>
                <a:latin typeface="Narkisim" pitchFamily="34" charset="-79"/>
                <a:cs typeface="Narkisim" pitchFamily="34" charset="-79"/>
              </a:rPr>
              <a:t>		= </a:t>
            </a:r>
            <a:r>
              <a:rPr lang="en-US" sz="2800" b="1" dirty="0">
                <a:solidFill>
                  <a:srgbClr val="0070C0"/>
                </a:solidFill>
                <a:latin typeface="Narkisim" pitchFamily="34" charset="-79"/>
                <a:cs typeface="Narkisim" pitchFamily="34" charset="-79"/>
              </a:rPr>
              <a:t>A’B+ B</a:t>
            </a:r>
            <a:r>
              <a:rPr lang="en-US" sz="2800" b="1" baseline="-25000" dirty="0">
                <a:solidFill>
                  <a:srgbClr val="0070C0"/>
                </a:solidFill>
                <a:latin typeface="Narkisim" pitchFamily="34" charset="-79"/>
                <a:cs typeface="Narkisim" pitchFamily="34" charset="-79"/>
              </a:rPr>
              <a:t>in</a:t>
            </a:r>
            <a:r>
              <a:rPr lang="en-US" sz="2800" b="1" dirty="0">
                <a:solidFill>
                  <a:srgbClr val="0070C0"/>
                </a:solidFill>
                <a:latin typeface="Narkisim" pitchFamily="34" charset="-79"/>
                <a:cs typeface="Narkisim" pitchFamily="34" charset="-79"/>
              </a:rPr>
              <a:t> (A’B+AB’)’   </a:t>
            </a:r>
            <a:r>
              <a:rPr lang="en-US" sz="2600" dirty="0">
                <a:solidFill>
                  <a:srgbClr val="0070C0"/>
                </a:solidFill>
                <a:latin typeface="Narkisim" pitchFamily="34" charset="-79"/>
                <a:cs typeface="Narkisim" pitchFamily="34" charset="-79"/>
              </a:rPr>
              <a:t>[(x’y+xy</a:t>
            </a:r>
            <a:r>
              <a:rPr lang="en-US" sz="2600" dirty="0" smtClean="0">
                <a:solidFill>
                  <a:srgbClr val="0070C0"/>
                </a:solidFill>
                <a:latin typeface="Narkisim" pitchFamily="34" charset="-79"/>
                <a:cs typeface="Narkisim" pitchFamily="34" charset="-79"/>
              </a:rPr>
              <a:t>’)’=(</a:t>
            </a:r>
            <a:r>
              <a:rPr lang="en-US" sz="2600" dirty="0">
                <a:solidFill>
                  <a:srgbClr val="0070C0"/>
                </a:solidFill>
                <a:latin typeface="Narkisim" pitchFamily="34" charset="-79"/>
                <a:cs typeface="Narkisim" pitchFamily="34" charset="-79"/>
              </a:rPr>
              <a:t>xy+x’y’)]</a:t>
            </a:r>
          </a:p>
          <a:p>
            <a:endParaRPr lang="en-US" sz="2800" dirty="0">
              <a:solidFill>
                <a:srgbClr val="0070C0"/>
              </a:solidFill>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55</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954107"/>
          </a:xfrm>
          <a:prstGeom prst="rect">
            <a:avLst/>
          </a:prstGeom>
        </p:spPr>
        <p:txBody>
          <a:bodyPr wrap="square">
            <a:spAutoFit/>
          </a:bodyPr>
          <a:lstStyle/>
          <a:p>
            <a:pPr marL="465138" indent="-465138">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Therefore, we can implement full Subtractor using two half Subtractor and OR gate as,</a:t>
            </a:r>
            <a:endParaRPr lang="en-US" sz="2800" dirty="0">
              <a:solidFill>
                <a:srgbClr val="0070C0"/>
              </a:solidFill>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3905" name="Rectangle 1"/>
          <p:cNvSpPr>
            <a:spLocks noChangeArrowheads="1"/>
          </p:cNvSpPr>
          <p:nvPr/>
        </p:nvSpPr>
        <p:spPr bwMode="auto">
          <a:xfrm>
            <a:off x="535747" y="5821977"/>
            <a:ext cx="82638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Narkisim" pitchFamily="34" charset="-79"/>
                <a:ea typeface="Calibri" pitchFamily="34" charset="0"/>
                <a:cs typeface="Narkisim" pitchFamily="34" charset="-79"/>
              </a:rPr>
              <a:t>Implementation of full</a:t>
            </a:r>
            <a:r>
              <a:rPr kumimoji="0" lang="en-US" b="1" i="0" strike="noStrike" cap="none" normalizeH="0" dirty="0" smtClean="0">
                <a:ln>
                  <a:noFill/>
                </a:ln>
                <a:solidFill>
                  <a:schemeClr val="tx1"/>
                </a:solidFill>
                <a:effectLst/>
                <a:latin typeface="Narkisim" pitchFamily="34" charset="-79"/>
                <a:ea typeface="Calibri" pitchFamily="34" charset="0"/>
                <a:cs typeface="Narkisim" pitchFamily="34" charset="-79"/>
              </a:rPr>
              <a:t> S</a:t>
            </a:r>
            <a:r>
              <a:rPr kumimoji="0" lang="en-US" b="1" i="0" strike="noStrike" cap="none" normalizeH="0" baseline="0" dirty="0" smtClean="0">
                <a:ln>
                  <a:noFill/>
                </a:ln>
                <a:solidFill>
                  <a:schemeClr val="tx1"/>
                </a:solidFill>
                <a:effectLst/>
                <a:latin typeface="Narkisim" pitchFamily="34" charset="-79"/>
                <a:ea typeface="Calibri" pitchFamily="34" charset="0"/>
                <a:cs typeface="Narkisim" pitchFamily="34" charset="-79"/>
              </a:rPr>
              <a:t>ubtractor with two half</a:t>
            </a:r>
            <a:r>
              <a:rPr kumimoji="0" lang="en-US" b="1" i="0" strike="noStrike" cap="none" normalizeH="0" dirty="0" smtClean="0">
                <a:ln>
                  <a:noFill/>
                </a:ln>
                <a:solidFill>
                  <a:schemeClr val="tx1"/>
                </a:solidFill>
                <a:effectLst/>
                <a:latin typeface="Narkisim" pitchFamily="34" charset="-79"/>
                <a:ea typeface="Calibri" pitchFamily="34" charset="0"/>
                <a:cs typeface="Narkisim" pitchFamily="34" charset="-79"/>
              </a:rPr>
              <a:t> S</a:t>
            </a:r>
            <a:r>
              <a:rPr kumimoji="0" lang="en-US" b="1" i="0" strike="noStrike" cap="none" normalizeH="0" baseline="0" dirty="0" smtClean="0">
                <a:ln>
                  <a:noFill/>
                </a:ln>
                <a:solidFill>
                  <a:schemeClr val="tx1"/>
                </a:solidFill>
                <a:effectLst/>
                <a:latin typeface="Narkisim" pitchFamily="34" charset="-79"/>
                <a:ea typeface="Calibri" pitchFamily="34" charset="0"/>
                <a:cs typeface="Narkisim" pitchFamily="34" charset="-79"/>
              </a:rPr>
              <a:t>ubtractor and an OR gate</a:t>
            </a:r>
            <a:endParaRPr kumimoji="0" lang="en-US" b="0" i="0" strike="noStrike" cap="none" normalizeH="0" baseline="0" dirty="0" smtClean="0">
              <a:ln>
                <a:noFill/>
              </a:ln>
              <a:solidFill>
                <a:schemeClr val="tx1"/>
              </a:solidFill>
              <a:effectLst/>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6" name="Picture 15"/>
          <p:cNvPicPr/>
          <p:nvPr/>
        </p:nvPicPr>
        <p:blipFill>
          <a:blip r:embed="rId4" cstate="print"/>
          <a:srcRect/>
          <a:stretch>
            <a:fillRect/>
          </a:stretch>
        </p:blipFill>
        <p:spPr bwMode="auto">
          <a:xfrm>
            <a:off x="1066800" y="2667000"/>
            <a:ext cx="6840855"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 &amp; SUBTRACTOR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401205"/>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Adders &amp; Subtractors are wildly used in in </a:t>
            </a:r>
            <a:r>
              <a:rPr lang="en-US" sz="2800" dirty="0">
                <a:latin typeface="Narkisim" pitchFamily="34" charset="-79"/>
                <a:cs typeface="Narkisim" pitchFamily="34" charset="-79"/>
              </a:rPr>
              <a:t>computer’s ALU </a:t>
            </a:r>
            <a:r>
              <a:rPr lang="en-US" sz="2800" dirty="0">
                <a:solidFill>
                  <a:srgbClr val="0070C0"/>
                </a:solidFill>
                <a:latin typeface="Narkisim" pitchFamily="34" charset="-79"/>
                <a:cs typeface="Narkisim" pitchFamily="34" charset="-79"/>
              </a:rPr>
              <a:t>(Arithmetic logic unit) to compute addition as well as </a:t>
            </a:r>
            <a:r>
              <a:rPr lang="en-US" sz="2800" dirty="0">
                <a:latin typeface="Narkisim" pitchFamily="34" charset="-79"/>
                <a:cs typeface="Narkisim" pitchFamily="34" charset="-79"/>
              </a:rPr>
              <a:t>CPU</a:t>
            </a:r>
            <a:r>
              <a:rPr lang="en-US" sz="2800" dirty="0">
                <a:solidFill>
                  <a:srgbClr val="0070C0"/>
                </a:solidFill>
                <a:latin typeface="Narkisim" pitchFamily="34" charset="-79"/>
                <a:cs typeface="Narkisim" pitchFamily="34" charset="-79"/>
              </a:rPr>
              <a:t> (Central Processing unit) and </a:t>
            </a:r>
            <a:r>
              <a:rPr lang="en-US" sz="2800" dirty="0">
                <a:latin typeface="Narkisim" pitchFamily="34" charset="-79"/>
                <a:cs typeface="Narkisim" pitchFamily="34" charset="-79"/>
              </a:rPr>
              <a:t>GPU</a:t>
            </a:r>
            <a:r>
              <a:rPr lang="en-US" sz="2800" dirty="0">
                <a:solidFill>
                  <a:srgbClr val="0070C0"/>
                </a:solidFill>
                <a:latin typeface="Narkisim" pitchFamily="34" charset="-79"/>
                <a:cs typeface="Narkisim" pitchFamily="34" charset="-79"/>
              </a:rPr>
              <a:t> (Graphics Processing unit) for graphics applications to reduce the circuit complexity.</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Adder </a:t>
            </a:r>
            <a:r>
              <a:rPr lang="en-US" sz="2800" dirty="0">
                <a:solidFill>
                  <a:srgbClr val="0070C0"/>
                </a:solidFill>
                <a:latin typeface="Narkisim" pitchFamily="34" charset="-79"/>
                <a:cs typeface="Narkisim" pitchFamily="34" charset="-79"/>
              </a:rPr>
              <a:t>and subtractor are basically used for performing arithmetical functions like addition, subtraction, multiplication and division in </a:t>
            </a:r>
            <a:r>
              <a:rPr lang="en-US" sz="2800" dirty="0">
                <a:latin typeface="Narkisim" pitchFamily="34" charset="-79"/>
                <a:cs typeface="Narkisim" pitchFamily="34" charset="-79"/>
              </a:rPr>
              <a:t>electronic calculators </a:t>
            </a:r>
            <a:r>
              <a:rPr lang="en-US" sz="2800" dirty="0">
                <a:solidFill>
                  <a:srgbClr val="0070C0"/>
                </a:solidFill>
                <a:latin typeface="Narkisim" pitchFamily="34" charset="-79"/>
                <a:cs typeface="Narkisim" pitchFamily="34" charset="-79"/>
              </a:rPr>
              <a:t>and </a:t>
            </a:r>
            <a:r>
              <a:rPr lang="en-US" sz="2800" dirty="0">
                <a:latin typeface="Narkisim" pitchFamily="34" charset="-79"/>
                <a:cs typeface="Narkisim" pitchFamily="34" charset="-79"/>
              </a:rPr>
              <a:t>digital instruments</a:t>
            </a:r>
            <a:r>
              <a:rPr lang="en-US" sz="2800" dirty="0" smtClean="0">
                <a:latin typeface="Narkisim" pitchFamily="34" charset="-79"/>
                <a:cs typeface="Narkisim" pitchFamily="34" charset="-79"/>
              </a:rPr>
              <a:t>.</a:t>
            </a:r>
          </a:p>
        </p:txBody>
      </p:sp>
      <p:sp>
        <p:nvSpPr>
          <p:cNvPr id="12" name="TextBox 11"/>
          <p:cNvSpPr txBox="1"/>
          <p:nvPr/>
        </p:nvSpPr>
        <p:spPr>
          <a:xfrm>
            <a:off x="3613342" y="1123890"/>
            <a:ext cx="1874231"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APPLICATIONS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798263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sp>
        <p:nvSpPr>
          <p:cNvPr id="11" name="Rectangle 10"/>
          <p:cNvSpPr/>
          <p:nvPr/>
        </p:nvSpPr>
        <p:spPr>
          <a:xfrm>
            <a:off x="304800" y="1066800"/>
            <a:ext cx="8534400" cy="5693866"/>
          </a:xfrm>
          <a:prstGeom prst="rect">
            <a:avLst/>
          </a:prstGeom>
        </p:spPr>
        <p:txBody>
          <a:bodyPr wrap="square">
            <a:spAutoFit/>
          </a:bodyPr>
          <a:lstStyle/>
          <a:p>
            <a:pPr lvl="0" algn="just">
              <a:buClr>
                <a:schemeClr val="accent6"/>
              </a:buClr>
            </a:pPr>
            <a:r>
              <a:rPr lang="en-US" sz="2800" dirty="0" smtClean="0">
                <a:solidFill>
                  <a:srgbClr val="0070C0"/>
                </a:solidFill>
                <a:latin typeface="Narkisim" pitchFamily="34" charset="-79"/>
                <a:cs typeface="Narkisim" pitchFamily="34" charset="-79"/>
              </a:rPr>
              <a:t>The digital system consists of two types of circuits, </a:t>
            </a:r>
          </a:p>
          <a:p>
            <a:pPr marL="457200" lvl="0" indent="-457200" algn="just">
              <a:buClr>
                <a:schemeClr val="accent6"/>
              </a:buClr>
              <a:buFont typeface="Wingdings" pitchFamily="2" charset="2"/>
              <a:buChar char="q"/>
            </a:pPr>
            <a:endParaRPr lang="en-US" sz="1400" dirty="0" smtClean="0">
              <a:latin typeface="Narkisim" pitchFamily="34" charset="-79"/>
              <a:cs typeface="Narkisim" pitchFamily="34" charset="-79"/>
            </a:endParaRPr>
          </a:p>
          <a:p>
            <a:pPr marL="457200" lvl="0" indent="-457200" algn="just">
              <a:buClr>
                <a:schemeClr val="accent6"/>
              </a:buClr>
              <a:buFont typeface="Wingdings" pitchFamily="2" charset="2"/>
              <a:buChar char="q"/>
            </a:pPr>
            <a:r>
              <a:rPr lang="en-US" sz="2800" dirty="0" smtClean="0">
                <a:latin typeface="Narkisim" pitchFamily="34" charset="-79"/>
                <a:cs typeface="Narkisim" pitchFamily="34" charset="-79"/>
              </a:rPr>
              <a:t>Combinational circuit:</a:t>
            </a:r>
            <a:r>
              <a:rPr lang="en-US" sz="2800" dirty="0" smtClean="0">
                <a:solidFill>
                  <a:srgbClr val="0070C0"/>
                </a:solidFill>
                <a:latin typeface="Narkisim" pitchFamily="34" charset="-79"/>
                <a:cs typeface="Narkisim" pitchFamily="34" charset="-79"/>
              </a:rPr>
              <a:t>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consists of </a:t>
            </a:r>
            <a:r>
              <a:rPr lang="en-US" sz="2800" dirty="0" smtClean="0">
                <a:solidFill>
                  <a:srgbClr val="C00000"/>
                </a:solidFill>
                <a:latin typeface="Narkisim" pitchFamily="34" charset="-79"/>
                <a:cs typeface="Narkisim" pitchFamily="34" charset="-79"/>
              </a:rPr>
              <a:t>logic gates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output at any time is determined from the </a:t>
            </a:r>
            <a:r>
              <a:rPr lang="en-US" sz="2800" dirty="0" smtClean="0">
                <a:solidFill>
                  <a:srgbClr val="C00000"/>
                </a:solidFill>
                <a:latin typeface="Narkisim" pitchFamily="34" charset="-79"/>
                <a:cs typeface="Narkisim" pitchFamily="34" charset="-79"/>
              </a:rPr>
              <a:t>present combination of inputs. </a:t>
            </a:r>
          </a:p>
          <a:p>
            <a:pPr marL="457200" lvl="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800" dirty="0">
                <a:latin typeface="Narkisim" pitchFamily="34" charset="-79"/>
                <a:cs typeface="Narkisim" pitchFamily="34" charset="-79"/>
              </a:rPr>
              <a:t>Sequential </a:t>
            </a:r>
            <a:r>
              <a:rPr lang="en-US" sz="2800" dirty="0" smtClean="0">
                <a:latin typeface="Narkisim" pitchFamily="34" charset="-79"/>
                <a:cs typeface="Narkisim" pitchFamily="34" charset="-79"/>
              </a:rPr>
              <a:t>circuit: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comprises </a:t>
            </a:r>
            <a:r>
              <a:rPr lang="en-US" sz="2800" dirty="0">
                <a:solidFill>
                  <a:srgbClr val="0070C0"/>
                </a:solidFill>
                <a:latin typeface="Narkisim" pitchFamily="34" charset="-79"/>
                <a:cs typeface="Narkisim" pitchFamily="34" charset="-79"/>
              </a:rPr>
              <a:t>both </a:t>
            </a:r>
            <a:r>
              <a:rPr lang="en-US" sz="2800" dirty="0">
                <a:solidFill>
                  <a:srgbClr val="C00000"/>
                </a:solidFill>
                <a:latin typeface="Narkisim" pitchFamily="34" charset="-79"/>
                <a:cs typeface="Narkisim" pitchFamily="34" charset="-79"/>
              </a:rPr>
              <a:t>logic gates </a:t>
            </a:r>
            <a:r>
              <a:rPr lang="en-US" sz="2800" dirty="0">
                <a:solidFill>
                  <a:srgbClr val="0070C0"/>
                </a:solidFill>
                <a:latin typeface="Narkisim" pitchFamily="34" charset="-79"/>
                <a:cs typeface="Narkisim" pitchFamily="34" charset="-79"/>
              </a:rPr>
              <a:t>and the state of storage elements such as </a:t>
            </a:r>
            <a:r>
              <a:rPr lang="en-US" sz="2800" dirty="0" smtClean="0">
                <a:solidFill>
                  <a:srgbClr val="C00000"/>
                </a:solidFill>
                <a:latin typeface="Narkisim" pitchFamily="34" charset="-79"/>
                <a:cs typeface="Narkisim" pitchFamily="34" charset="-79"/>
              </a:rPr>
              <a:t>flip-flops.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The </a:t>
            </a:r>
            <a:r>
              <a:rPr lang="en-US" sz="2800" dirty="0">
                <a:solidFill>
                  <a:srgbClr val="0070C0"/>
                </a:solidFill>
                <a:latin typeface="Narkisim" pitchFamily="34" charset="-79"/>
                <a:cs typeface="Narkisim" pitchFamily="34" charset="-79"/>
              </a:rPr>
              <a:t>output of a sequential circuit depends not only on </a:t>
            </a:r>
            <a:r>
              <a:rPr lang="en-US" sz="2800" dirty="0">
                <a:solidFill>
                  <a:srgbClr val="C00000"/>
                </a:solidFill>
                <a:latin typeface="Narkisim" pitchFamily="34" charset="-79"/>
                <a:cs typeface="Narkisim" pitchFamily="34" charset="-79"/>
              </a:rPr>
              <a:t>present value </a:t>
            </a:r>
            <a:r>
              <a:rPr lang="en-US" sz="2800" dirty="0">
                <a:solidFill>
                  <a:srgbClr val="0070C0"/>
                </a:solidFill>
                <a:latin typeface="Narkisim" pitchFamily="34" charset="-79"/>
                <a:cs typeface="Narkisim" pitchFamily="34" charset="-79"/>
              </a:rPr>
              <a:t>of inputs but also on </a:t>
            </a:r>
            <a:r>
              <a:rPr lang="en-US" sz="2800" dirty="0" smtClean="0">
                <a:solidFill>
                  <a:srgbClr val="C00000"/>
                </a:solidFill>
                <a:latin typeface="Narkisim" pitchFamily="34" charset="-79"/>
                <a:cs typeface="Narkisim" pitchFamily="34" charset="-79"/>
              </a:rPr>
              <a:t>past </a:t>
            </a:r>
            <a:r>
              <a:rPr lang="en-US" sz="2800" dirty="0">
                <a:solidFill>
                  <a:srgbClr val="C00000"/>
                </a:solidFill>
                <a:latin typeface="Narkisim" pitchFamily="34" charset="-79"/>
                <a:cs typeface="Narkisim" pitchFamily="34" charset="-79"/>
              </a:rPr>
              <a:t>state of inputs.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 &amp; SUBTRACTOR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401205"/>
          </a:xfrm>
          <a:prstGeom prst="rect">
            <a:avLst/>
          </a:prstGeom>
        </p:spPr>
        <p:txBody>
          <a:bodyPr wrap="square">
            <a:spAutoFit/>
          </a:bodyPr>
          <a:lstStyle/>
          <a:p>
            <a:pPr marL="465138" indent="-465138"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latin typeface="Narkisim" pitchFamily="34" charset="-79"/>
                <a:cs typeface="Narkisim" pitchFamily="34" charset="-79"/>
              </a:rPr>
              <a:t>Microcontrollers</a:t>
            </a:r>
            <a:r>
              <a:rPr lang="en-US" sz="2800" dirty="0" smtClean="0">
                <a:solidFill>
                  <a:srgbClr val="0070C0"/>
                </a:solidFill>
                <a:latin typeface="Narkisim" pitchFamily="34" charset="-79"/>
                <a:cs typeface="Narkisim" pitchFamily="34" charset="-79"/>
              </a:rPr>
              <a:t> </a:t>
            </a:r>
            <a:r>
              <a:rPr lang="en-US" sz="2800" dirty="0">
                <a:solidFill>
                  <a:srgbClr val="0070C0"/>
                </a:solidFill>
                <a:latin typeface="Narkisim" pitchFamily="34" charset="-79"/>
                <a:cs typeface="Narkisim" pitchFamily="34" charset="-79"/>
              </a:rPr>
              <a:t>use adders </a:t>
            </a:r>
            <a:r>
              <a:rPr lang="en-US" sz="2800" dirty="0" smtClean="0">
                <a:solidFill>
                  <a:srgbClr val="0070C0"/>
                </a:solidFill>
                <a:latin typeface="Narkisim" pitchFamily="34" charset="-79"/>
                <a:cs typeface="Narkisim" pitchFamily="34" charset="-79"/>
              </a:rPr>
              <a:t>for </a:t>
            </a:r>
            <a:r>
              <a:rPr lang="en-US" sz="2800" dirty="0">
                <a:solidFill>
                  <a:srgbClr val="0070C0"/>
                </a:solidFill>
                <a:latin typeface="Narkisim" pitchFamily="34" charset="-79"/>
                <a:cs typeface="Narkisim" pitchFamily="34" charset="-79"/>
              </a:rPr>
              <a:t>arithmetic additions, PC (program counter) and timers</a:t>
            </a:r>
            <a:r>
              <a:rPr lang="en-US" sz="2800" dirty="0" smtClean="0">
                <a:solidFill>
                  <a:srgbClr val="0070C0"/>
                </a:solidFill>
                <a:latin typeface="Narkisim" pitchFamily="34" charset="-79"/>
                <a:cs typeface="Narkisim" pitchFamily="34" charset="-79"/>
              </a:rPr>
              <a:t>.</a:t>
            </a:r>
          </a:p>
          <a:p>
            <a:pPr marL="465138" indent="-465138"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It is also used in </a:t>
            </a:r>
            <a:r>
              <a:rPr lang="en-US" sz="2800" dirty="0" smtClean="0">
                <a:latin typeface="Narkisim" pitchFamily="34" charset="-79"/>
                <a:cs typeface="Narkisim" pitchFamily="34" charset="-79"/>
              </a:rPr>
              <a:t>microprocessors</a:t>
            </a:r>
            <a:r>
              <a:rPr lang="en-US" sz="2800" dirty="0" smtClean="0">
                <a:solidFill>
                  <a:srgbClr val="0070C0"/>
                </a:solidFill>
                <a:latin typeface="Narkisim" pitchFamily="34" charset="-79"/>
                <a:cs typeface="Narkisim" pitchFamily="34" charset="-79"/>
              </a:rPr>
              <a:t> </a:t>
            </a:r>
            <a:r>
              <a:rPr lang="en-US" sz="2800" dirty="0">
                <a:solidFill>
                  <a:srgbClr val="0070C0"/>
                </a:solidFill>
                <a:latin typeface="Narkisim" pitchFamily="34" charset="-79"/>
                <a:cs typeface="Narkisim" pitchFamily="34" charset="-79"/>
              </a:rPr>
              <a:t>to calculate address, table indices, increment and decrement operators </a:t>
            </a:r>
            <a:r>
              <a:rPr lang="en-US" sz="2800" dirty="0" smtClean="0">
                <a:solidFill>
                  <a:srgbClr val="0070C0"/>
                </a:solidFill>
                <a:latin typeface="Narkisim" pitchFamily="34" charset="-79"/>
                <a:cs typeface="Narkisim" pitchFamily="34" charset="-79"/>
              </a:rPr>
              <a:t>and </a:t>
            </a:r>
            <a:r>
              <a:rPr lang="en-US" sz="2800" dirty="0">
                <a:solidFill>
                  <a:srgbClr val="0070C0"/>
                </a:solidFill>
                <a:latin typeface="Narkisim" pitchFamily="34" charset="-79"/>
                <a:cs typeface="Narkisim" pitchFamily="34" charset="-79"/>
              </a:rPr>
              <a:t>slimier </a:t>
            </a:r>
            <a:r>
              <a:rPr lang="en-US" sz="2800" dirty="0" smtClean="0">
                <a:solidFill>
                  <a:srgbClr val="0070C0"/>
                </a:solidFill>
                <a:latin typeface="Narkisim" pitchFamily="34" charset="-79"/>
                <a:cs typeface="Narkisim" pitchFamily="34" charset="-79"/>
              </a:rPr>
              <a:t>operations</a:t>
            </a:r>
          </a:p>
          <a:p>
            <a:pPr marL="465138" indent="-465138"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It is also used in </a:t>
            </a:r>
            <a:r>
              <a:rPr lang="en-US" sz="2800" dirty="0">
                <a:latin typeface="Narkisim" pitchFamily="34" charset="-79"/>
                <a:cs typeface="Narkisim" pitchFamily="34" charset="-79"/>
              </a:rPr>
              <a:t>networking and DSP </a:t>
            </a:r>
            <a:r>
              <a:rPr lang="en-US" sz="2800" dirty="0">
                <a:solidFill>
                  <a:srgbClr val="0070C0"/>
                </a:solidFill>
                <a:latin typeface="Narkisim" pitchFamily="34" charset="-79"/>
                <a:cs typeface="Narkisim" pitchFamily="34" charset="-79"/>
              </a:rPr>
              <a:t>(Digital signal processor) oriented </a:t>
            </a:r>
            <a:r>
              <a:rPr lang="en-US" sz="2800" dirty="0" smtClean="0">
                <a:solidFill>
                  <a:srgbClr val="0070C0"/>
                </a:solidFill>
                <a:latin typeface="Narkisim" pitchFamily="34" charset="-79"/>
                <a:cs typeface="Narkisim" pitchFamily="34" charset="-79"/>
              </a:rPr>
              <a:t>system</a:t>
            </a:r>
          </a:p>
        </p:txBody>
      </p:sp>
      <p:sp>
        <p:nvSpPr>
          <p:cNvPr id="12" name="TextBox 11"/>
          <p:cNvSpPr txBox="1"/>
          <p:nvPr/>
        </p:nvSpPr>
        <p:spPr>
          <a:xfrm>
            <a:off x="3613342" y="1123890"/>
            <a:ext cx="1874231"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APPLICATIONS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4173536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PARALLEL ADDER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57</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954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A </a:t>
            </a:r>
            <a:r>
              <a:rPr lang="en-US" sz="2600" dirty="0" smtClean="0">
                <a:latin typeface="Narkisim" pitchFamily="34" charset="-79"/>
                <a:cs typeface="Narkisim" pitchFamily="34" charset="-79"/>
              </a:rPr>
              <a:t>single full adder is capable of adding two one bit numbers and an input carry</a:t>
            </a:r>
            <a:r>
              <a:rPr lang="en-US" sz="2600" dirty="0" smtClean="0">
                <a:solidFill>
                  <a:srgbClr val="0070C0"/>
                </a:solidFill>
                <a:latin typeface="Narkisim" pitchFamily="34" charset="-79"/>
                <a:cs typeface="Narkisim" pitchFamily="34" charset="-79"/>
              </a:rPr>
              <a:t>. In order to add a binary number with more than one bit an additional full adders must be employed.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n-bit parallel adder can be constructed using “n” number of full adder </a:t>
            </a:r>
            <a:r>
              <a:rPr lang="en-US" sz="2600" dirty="0" smtClean="0">
                <a:solidFill>
                  <a:srgbClr val="0070C0"/>
                </a:solidFill>
                <a:latin typeface="Narkisim" pitchFamily="34" charset="-79"/>
                <a:cs typeface="Narkisim" pitchFamily="34" charset="-79"/>
              </a:rPr>
              <a:t>circuits in parallel.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block diagram of n-bit parallel adder using number of full adder circuits </a:t>
            </a:r>
            <a:r>
              <a:rPr lang="en-US" sz="2600" dirty="0" smtClean="0">
                <a:latin typeface="Narkisim" pitchFamily="34" charset="-79"/>
                <a:cs typeface="Narkisim" pitchFamily="34" charset="-79"/>
              </a:rPr>
              <a:t>connected in cascade</a:t>
            </a:r>
            <a:r>
              <a:rPr lang="en-US" sz="2600" dirty="0" smtClean="0">
                <a:solidFill>
                  <a:srgbClr val="0070C0"/>
                </a:solidFill>
                <a:latin typeface="Narkisim" pitchFamily="34" charset="-79"/>
                <a:cs typeface="Narkisim" pitchFamily="34" charset="-79"/>
              </a:rPr>
              <a:t> i.e. the carry output of each adder is connected to the carry input of the next higher order adder is shown in figure.</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914400" y="2057400"/>
            <a:ext cx="7381875" cy="2560607"/>
          </a:xfrm>
          <a:prstGeom prst="rect">
            <a:avLst/>
          </a:prstGeom>
          <a:noFill/>
          <a:ln w="9525">
            <a:noFill/>
            <a:miter lim="800000"/>
            <a:headEnd/>
            <a:tailEnd/>
          </a:ln>
        </p:spPr>
      </p:pic>
      <p:sp>
        <p:nvSpPr>
          <p:cNvPr id="13" name="Rectangle 12"/>
          <p:cNvSpPr/>
          <p:nvPr/>
        </p:nvSpPr>
        <p:spPr>
          <a:xfrm>
            <a:off x="3352800" y="5257800"/>
            <a:ext cx="2510624" cy="461665"/>
          </a:xfrm>
          <a:prstGeom prst="rect">
            <a:avLst/>
          </a:prstGeom>
        </p:spPr>
        <p:txBody>
          <a:bodyPr wrap="none">
            <a:spAutoFit/>
          </a:bodyPr>
          <a:lstStyle/>
          <a:p>
            <a:r>
              <a:rPr lang="en-US" sz="2400" b="1" dirty="0" smtClean="0">
                <a:latin typeface="Narkisim" pitchFamily="34" charset="-79"/>
                <a:cs typeface="Narkisim" pitchFamily="34" charset="-79"/>
              </a:rPr>
              <a:t>n-bit parallel Adder</a:t>
            </a:r>
            <a:endParaRPr lang="en-US" sz="2400" b="1" dirty="0">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95400"/>
            <a:ext cx="8534400" cy="138499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4-bit binary adder </a:t>
            </a:r>
            <a:r>
              <a:rPr lang="en-US" sz="2800" dirty="0" smtClean="0">
                <a:solidFill>
                  <a:srgbClr val="0070C0"/>
                </a:solidFill>
                <a:latin typeface="Narkisim" pitchFamily="34" charset="-79"/>
                <a:cs typeface="Narkisim" pitchFamily="34" charset="-79"/>
              </a:rPr>
              <a:t>using full adder circuits is capable of </a:t>
            </a:r>
            <a:r>
              <a:rPr lang="en-US" sz="2800" dirty="0" smtClean="0">
                <a:latin typeface="Narkisim" pitchFamily="34" charset="-79"/>
                <a:cs typeface="Narkisim" pitchFamily="34" charset="-79"/>
              </a:rPr>
              <a:t>adding two 4-bit numbers </a:t>
            </a:r>
            <a:r>
              <a:rPr lang="en-US" sz="2800" dirty="0" smtClean="0">
                <a:solidFill>
                  <a:srgbClr val="0070C0"/>
                </a:solidFill>
                <a:latin typeface="Narkisim" pitchFamily="34" charset="-79"/>
                <a:cs typeface="Narkisim" pitchFamily="34" charset="-79"/>
              </a:rPr>
              <a:t>resulting in a 4-bit sum and a carry output as shown in figure below.</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381000" y="3048000"/>
            <a:ext cx="8345158" cy="2298940"/>
          </a:xfrm>
          <a:prstGeom prst="rect">
            <a:avLst/>
          </a:prstGeom>
          <a:noFill/>
          <a:ln w="9525">
            <a:noFill/>
            <a:miter lim="800000"/>
            <a:headEnd/>
            <a:tailEnd/>
          </a:ln>
        </p:spPr>
      </p:pic>
      <p:sp>
        <p:nvSpPr>
          <p:cNvPr id="13" name="Rectangle 12"/>
          <p:cNvSpPr/>
          <p:nvPr/>
        </p:nvSpPr>
        <p:spPr>
          <a:xfrm>
            <a:off x="3124200" y="5715000"/>
            <a:ext cx="3310522" cy="461665"/>
          </a:xfrm>
          <a:prstGeom prst="rect">
            <a:avLst/>
          </a:prstGeom>
        </p:spPr>
        <p:txBody>
          <a:bodyPr wrap="none">
            <a:spAutoFit/>
          </a:bodyPr>
          <a:lstStyle/>
          <a:p>
            <a:r>
              <a:rPr lang="en-US" sz="2400" b="1" dirty="0" smtClean="0">
                <a:latin typeface="Narkisim" pitchFamily="34" charset="-79"/>
                <a:cs typeface="Narkisim" pitchFamily="34" charset="-79"/>
              </a:rPr>
              <a:t>4-bit binary parallel Adder</a:t>
            </a:r>
            <a:endParaRPr lang="en-US" sz="2400" dirty="0">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95400"/>
            <a:ext cx="8534400" cy="332398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Since all the bits of </a:t>
            </a:r>
            <a:r>
              <a:rPr lang="en-US" sz="2800" dirty="0" err="1" smtClean="0">
                <a:solidFill>
                  <a:srgbClr val="0070C0"/>
                </a:solidFill>
                <a:latin typeface="Narkisim" pitchFamily="34" charset="-79"/>
                <a:cs typeface="Narkisim" pitchFamily="34" charset="-79"/>
              </a:rPr>
              <a:t>augend</a:t>
            </a:r>
            <a:r>
              <a:rPr lang="en-US" sz="2800" dirty="0" smtClean="0">
                <a:solidFill>
                  <a:srgbClr val="0070C0"/>
                </a:solidFill>
                <a:latin typeface="Narkisim" pitchFamily="34" charset="-79"/>
                <a:cs typeface="Narkisim" pitchFamily="34" charset="-79"/>
              </a:rPr>
              <a:t> and addend are fed into the adder circuits simultaneously and the </a:t>
            </a:r>
            <a:r>
              <a:rPr lang="en-US" sz="2800" dirty="0" smtClean="0">
                <a:latin typeface="Narkisim" pitchFamily="34" charset="-79"/>
                <a:cs typeface="Narkisim" pitchFamily="34" charset="-79"/>
              </a:rPr>
              <a:t>additions in each position are taking place at the same time</a:t>
            </a:r>
            <a:r>
              <a:rPr lang="en-US" sz="2800" dirty="0" smtClean="0">
                <a:solidFill>
                  <a:srgbClr val="0070C0"/>
                </a:solidFill>
                <a:latin typeface="Narkisim" pitchFamily="34" charset="-79"/>
                <a:cs typeface="Narkisim" pitchFamily="34" charset="-79"/>
              </a:rPr>
              <a:t>, this circuit is known as parallel adder. </a:t>
            </a:r>
          </a:p>
          <a:p>
            <a:pPr marL="465138" indent="-465138" algn="just">
              <a:buClr>
                <a:schemeClr val="accent6">
                  <a:lumMod val="75000"/>
                </a:schemeClr>
              </a:buClr>
              <a:buFont typeface="Wingdings" pitchFamily="2" charset="2"/>
              <a:buChar char="q"/>
            </a:pPr>
            <a:endParaRPr lang="en-US" sz="1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Let the 4-bit words to be added be represented by, A</a:t>
            </a:r>
            <a:r>
              <a:rPr lang="en-US" sz="2800" baseline="-25000" dirty="0" smtClean="0">
                <a:solidFill>
                  <a:srgbClr val="0070C0"/>
                </a:solidFill>
                <a:latin typeface="Narkisim" pitchFamily="34" charset="-79"/>
                <a:cs typeface="Narkisim" pitchFamily="34" charset="-79"/>
              </a:rPr>
              <a:t>3 </a:t>
            </a:r>
            <a:r>
              <a:rPr lang="en-US" sz="2800" dirty="0" smtClean="0">
                <a:solidFill>
                  <a:srgbClr val="0070C0"/>
                </a:solidFill>
                <a:latin typeface="Narkisim" pitchFamily="34" charset="-79"/>
                <a:cs typeface="Narkisim" pitchFamily="34" charset="-79"/>
              </a:rPr>
              <a:t>A</a:t>
            </a:r>
            <a:r>
              <a:rPr lang="en-US" sz="2800" baseline="-25000" dirty="0" smtClean="0">
                <a:solidFill>
                  <a:srgbClr val="0070C0"/>
                </a:solidFill>
                <a:latin typeface="Narkisim" pitchFamily="34" charset="-79"/>
                <a:cs typeface="Narkisim" pitchFamily="34" charset="-79"/>
              </a:rPr>
              <a:t>2 </a:t>
            </a:r>
            <a:r>
              <a:rPr lang="en-US" sz="2800" dirty="0" smtClean="0">
                <a:solidFill>
                  <a:srgbClr val="0070C0"/>
                </a:solidFill>
                <a:latin typeface="Narkisim" pitchFamily="34" charset="-79"/>
                <a:cs typeface="Narkisim" pitchFamily="34" charset="-79"/>
              </a:rPr>
              <a:t>A</a:t>
            </a:r>
            <a:r>
              <a:rPr lang="en-US" sz="2800" baseline="-25000" dirty="0" smtClean="0">
                <a:solidFill>
                  <a:srgbClr val="0070C0"/>
                </a:solidFill>
                <a:latin typeface="Narkisim" pitchFamily="34" charset="-79"/>
                <a:cs typeface="Narkisim" pitchFamily="34" charset="-79"/>
              </a:rPr>
              <a:t>1 </a:t>
            </a:r>
            <a:r>
              <a:rPr lang="en-US" sz="2800" dirty="0" smtClean="0">
                <a:solidFill>
                  <a:srgbClr val="0070C0"/>
                </a:solidFill>
                <a:latin typeface="Narkisim" pitchFamily="34" charset="-79"/>
                <a:cs typeface="Narkisim" pitchFamily="34" charset="-79"/>
              </a:rPr>
              <a:t>A</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1 1 1 1 and B</a:t>
            </a:r>
            <a:r>
              <a:rPr lang="en-US" sz="2800" baseline="-25000" dirty="0" smtClean="0">
                <a:solidFill>
                  <a:srgbClr val="0070C0"/>
                </a:solidFill>
                <a:latin typeface="Narkisim" pitchFamily="34" charset="-79"/>
                <a:cs typeface="Narkisim" pitchFamily="34" charset="-79"/>
              </a:rPr>
              <a:t>3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2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1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0 0 1 1.</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7" name="Picture 16"/>
          <p:cNvPicPr/>
          <p:nvPr/>
        </p:nvPicPr>
        <p:blipFill>
          <a:blip r:embed="rId4" cstate="print"/>
          <a:srcRect/>
          <a:stretch>
            <a:fillRect/>
          </a:stretch>
        </p:blipFill>
        <p:spPr bwMode="auto">
          <a:xfrm>
            <a:off x="2819400" y="4343400"/>
            <a:ext cx="3729355" cy="22012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4097" name="Rectangle 1"/>
          <p:cNvSpPr>
            <a:spLocks noChangeArrowheads="1"/>
          </p:cNvSpPr>
          <p:nvPr/>
        </p:nvSpPr>
        <p:spPr bwMode="auto">
          <a:xfrm>
            <a:off x="1430594" y="6016440"/>
            <a:ext cx="578555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effectLst/>
                <a:latin typeface="Book Antiqua" pitchFamily="18" charset="0"/>
                <a:ea typeface="Calibri" pitchFamily="34" charset="0"/>
                <a:cs typeface="Times New Roman" pitchFamily="18" charset="0"/>
              </a:rPr>
              <a:t>Logic diagram of 4-bit parallel adder</a:t>
            </a:r>
            <a:endParaRPr kumimoji="0" lang="en-US" sz="2400" b="0" i="0" strike="noStrike" cap="none" normalizeH="0" baseline="0" dirty="0" smtClean="0">
              <a:ln>
                <a:noFill/>
              </a:ln>
              <a:effectLst/>
              <a:latin typeface="Arial" pitchFamily="34" charset="0"/>
              <a:cs typeface="Arial" pitchFamily="34" charset="0"/>
            </a:endParaRPr>
          </a:p>
        </p:txBody>
      </p:sp>
      <p:pic>
        <p:nvPicPr>
          <p:cNvPr id="1026" name="Picture 2" descr="Image result for 4-bit parallel ad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447800"/>
            <a:ext cx="6934200" cy="4085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fade">
                                      <p:cBhvr>
                                        <p:cTn id="10"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618595"/>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bits are added with full adders, </a:t>
            </a:r>
            <a:r>
              <a:rPr lang="en-US" sz="2800" dirty="0" smtClean="0">
                <a:latin typeface="Narkisim" pitchFamily="34" charset="-79"/>
                <a:cs typeface="Narkisim" pitchFamily="34" charset="-79"/>
              </a:rPr>
              <a:t>starting from the least significant position</a:t>
            </a:r>
            <a:r>
              <a:rPr lang="en-US" sz="2800" dirty="0" smtClean="0">
                <a:solidFill>
                  <a:srgbClr val="0070C0"/>
                </a:solidFill>
                <a:latin typeface="Narkisim" pitchFamily="34" charset="-79"/>
                <a:cs typeface="Narkisim" pitchFamily="34" charset="-79"/>
              </a:rPr>
              <a:t>, to form the sum bit and carry bit.</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input carry </a:t>
            </a:r>
            <a:r>
              <a:rPr lang="en-US" sz="2800" dirty="0" smtClean="0">
                <a:latin typeface="Narkisim" pitchFamily="34" charset="-79"/>
                <a:cs typeface="Narkisim" pitchFamily="34" charset="-79"/>
              </a:rPr>
              <a:t>C</a:t>
            </a:r>
            <a:r>
              <a:rPr lang="en-US" sz="2800" baseline="-25000" dirty="0" smtClean="0">
                <a:latin typeface="Narkisim" pitchFamily="34" charset="-79"/>
                <a:cs typeface="Narkisim" pitchFamily="34" charset="-79"/>
              </a:rPr>
              <a:t>0</a:t>
            </a:r>
            <a:r>
              <a:rPr lang="en-US" sz="2800" dirty="0" smtClean="0">
                <a:latin typeface="Narkisim" pitchFamily="34" charset="-79"/>
                <a:cs typeface="Narkisim" pitchFamily="34" charset="-79"/>
              </a:rPr>
              <a:t> in the least significant position must be 0. </a:t>
            </a:r>
            <a:r>
              <a:rPr lang="en-US" sz="2800" dirty="0" smtClean="0">
                <a:solidFill>
                  <a:srgbClr val="0070C0"/>
                </a:solidFill>
                <a:latin typeface="Narkisim" pitchFamily="34" charset="-79"/>
                <a:cs typeface="Narkisim" pitchFamily="34" charset="-79"/>
              </a:rPr>
              <a:t>The carry output of the lower order stage is connected to the carry input of the next higher order stage.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Hence this type of adder is </a:t>
            </a:r>
            <a:r>
              <a:rPr lang="en-US" sz="2800" dirty="0" smtClean="0">
                <a:latin typeface="Narkisim" pitchFamily="34" charset="-79"/>
                <a:cs typeface="Narkisim" pitchFamily="34" charset="-79"/>
              </a:rPr>
              <a:t>called ripple-carry adder.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192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In the least significant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(which is 0) are added resulting in sum S</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and carry C</a:t>
            </a:r>
            <a:r>
              <a:rPr lang="en-US" sz="2600" baseline="-25000" dirty="0" smtClean="0">
                <a:latin typeface="Narkisim" pitchFamily="34" charset="-79"/>
                <a:cs typeface="Narkisim" pitchFamily="34" charset="-79"/>
              </a:rPr>
              <a:t>1</a:t>
            </a:r>
            <a:r>
              <a:rPr lang="en-US" sz="2600" dirty="0" smtClean="0">
                <a:solidFill>
                  <a:srgbClr val="0070C0"/>
                </a:solidFill>
                <a:latin typeface="Narkisim" pitchFamily="34" charset="-79"/>
                <a:cs typeface="Narkisim" pitchFamily="34" charset="-79"/>
              </a:rPr>
              <a:t>. This carry C</a:t>
            </a:r>
            <a:r>
              <a:rPr lang="en-US" sz="2600" baseline="-25000" dirty="0" smtClean="0">
                <a:solidFill>
                  <a:srgbClr val="0070C0"/>
                </a:solidFill>
                <a:latin typeface="Narkisim" pitchFamily="34" charset="-79"/>
                <a:cs typeface="Narkisim" pitchFamily="34" charset="-79"/>
              </a:rPr>
              <a:t>1</a:t>
            </a:r>
            <a:r>
              <a:rPr lang="en-US" sz="2600" dirty="0" smtClean="0">
                <a:solidFill>
                  <a:srgbClr val="0070C0"/>
                </a:solidFill>
                <a:latin typeface="Narkisim" pitchFamily="34" charset="-79"/>
                <a:cs typeface="Narkisim" pitchFamily="34" charset="-79"/>
              </a:rPr>
              <a:t> becomes the carry input to the second stage.</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Similarly in the second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are added resulting in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1 </a:t>
            </a:r>
            <a:r>
              <a:rPr lang="en-US" sz="2600" dirty="0" smtClean="0">
                <a:latin typeface="Narkisim" pitchFamily="34" charset="-79"/>
                <a:cs typeface="Narkisim" pitchFamily="34" charset="-79"/>
              </a:rPr>
              <a:t>and carry C</a:t>
            </a:r>
            <a:r>
              <a:rPr lang="en-US" sz="2600" baseline="-25000" dirty="0" smtClean="0">
                <a:latin typeface="Narkisim" pitchFamily="34" charset="-79"/>
                <a:cs typeface="Narkisim" pitchFamily="34" charset="-79"/>
              </a:rPr>
              <a:t>2</a:t>
            </a:r>
            <a:r>
              <a:rPr lang="en-US" sz="2600" baseline="-25000" dirty="0" smtClean="0">
                <a:solidFill>
                  <a:srgbClr val="0070C0"/>
                </a:solidFill>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in the third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are added resulting in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and carry C</a:t>
            </a:r>
            <a:r>
              <a:rPr lang="en-US" sz="2600" baseline="-25000" dirty="0" smtClean="0">
                <a:latin typeface="Narkisim" pitchFamily="34" charset="-79"/>
                <a:cs typeface="Narkisim" pitchFamily="34" charset="-79"/>
              </a:rPr>
              <a:t>3</a:t>
            </a:r>
            <a:r>
              <a:rPr lang="en-US" sz="2600" baseline="-25000" dirty="0" smtClean="0">
                <a:solidFill>
                  <a:srgbClr val="0070C0"/>
                </a:solidFill>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in the third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are added resulting in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4,</a:t>
            </a:r>
            <a:r>
              <a:rPr lang="en-US" sz="2600" baseline="-25000" dirty="0" smtClean="0">
                <a:solidFill>
                  <a:srgbClr val="0070C0"/>
                </a:solidFill>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which is the output carry.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Thus the circuit results in a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3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2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1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a:t>
            </a:r>
            <a:r>
              <a:rPr lang="en-US" sz="2600" dirty="0" smtClean="0">
                <a:solidFill>
                  <a:srgbClr val="0070C0"/>
                </a:solidFill>
                <a:latin typeface="Narkisim" pitchFamily="34" charset="-79"/>
                <a:cs typeface="Narkisim" pitchFamily="34" charset="-79"/>
              </a:rPr>
              <a:t> and a carry output </a:t>
            </a:r>
            <a:r>
              <a:rPr lang="en-US" sz="2600" dirty="0" smtClean="0">
                <a:latin typeface="Narkisim" pitchFamily="34" charset="-79"/>
                <a:cs typeface="Narkisim" pitchFamily="34" charset="-79"/>
              </a:rPr>
              <a:t>(C</a:t>
            </a:r>
            <a:r>
              <a:rPr lang="en-US" sz="2600" baseline="-25000" dirty="0" smtClean="0">
                <a:latin typeface="Narkisim" pitchFamily="34" charset="-79"/>
                <a:cs typeface="Narkisim" pitchFamily="34" charset="-79"/>
              </a:rPr>
              <a:t>out</a:t>
            </a:r>
            <a:r>
              <a:rPr lang="en-US" sz="2600" dirty="0" smtClean="0">
                <a:latin typeface="Narkisim" pitchFamily="34" charset="-79"/>
                <a:cs typeface="Narkisim" pitchFamily="34" charset="-79"/>
              </a:rPr>
              <a: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BINARY </a:t>
            </a:r>
          </a:p>
          <a:p>
            <a:pPr algn="ctr"/>
            <a:r>
              <a:rPr lang="en-US" sz="6000" dirty="0" smtClean="0">
                <a:latin typeface="Eras Bold ITC" pitchFamily="34" charset="0"/>
              </a:rPr>
              <a:t>MULTIPLIER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79</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sp>
        <p:nvSpPr>
          <p:cNvPr id="11" name="Rectangle 10"/>
          <p:cNvSpPr/>
          <p:nvPr/>
        </p:nvSpPr>
        <p:spPr>
          <a:xfrm>
            <a:off x="304800" y="1214021"/>
            <a:ext cx="8534400" cy="5262979"/>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 combinational circuit consists of </a:t>
            </a:r>
            <a:r>
              <a:rPr lang="en-US" sz="2800" dirty="0" smtClean="0">
                <a:solidFill>
                  <a:srgbClr val="C00000"/>
                </a:solidFill>
                <a:latin typeface="Narkisim" pitchFamily="34" charset="-79"/>
                <a:cs typeface="Narkisim" pitchFamily="34" charset="-79"/>
              </a:rPr>
              <a:t>input variables, logic gates, and output variables</a:t>
            </a:r>
            <a:r>
              <a:rPr lang="en-US" sz="2800" dirty="0" smtClean="0">
                <a:solidFill>
                  <a:srgbClr val="0070C0"/>
                </a:solidFill>
                <a:latin typeface="Narkisim" pitchFamily="34" charset="-79"/>
                <a:cs typeface="Narkisim" pitchFamily="34" charset="-79"/>
              </a:rPr>
              <a:t>.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logic gates accept signals from inputs and output signals are generated according to the </a:t>
            </a:r>
            <a:r>
              <a:rPr lang="en-US" sz="2800" dirty="0" smtClean="0">
                <a:solidFill>
                  <a:srgbClr val="C00000"/>
                </a:solidFill>
                <a:latin typeface="Narkisim" pitchFamily="34" charset="-79"/>
                <a:cs typeface="Narkisim" pitchFamily="34" charset="-79"/>
              </a:rPr>
              <a:t>logic circuits employed</a:t>
            </a:r>
            <a:r>
              <a:rPr lang="en-US" sz="2800" dirty="0" smtClean="0">
                <a:solidFill>
                  <a:srgbClr val="0070C0"/>
                </a:solidFill>
                <a:latin typeface="Narkisim" pitchFamily="34" charset="-79"/>
                <a:cs typeface="Narkisim" pitchFamily="34" charset="-79"/>
              </a:rPr>
              <a:t> in it.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Binary information from the given data transforms to </a:t>
            </a:r>
            <a:r>
              <a:rPr lang="en-US" sz="2800" dirty="0" smtClean="0">
                <a:solidFill>
                  <a:srgbClr val="C00000"/>
                </a:solidFill>
                <a:latin typeface="Narkisim" pitchFamily="34" charset="-79"/>
                <a:cs typeface="Narkisim" pitchFamily="34" charset="-79"/>
              </a:rPr>
              <a:t>desired output data</a:t>
            </a:r>
            <a:r>
              <a:rPr lang="en-US" sz="2800" dirty="0" smtClean="0">
                <a:solidFill>
                  <a:srgbClr val="0070C0"/>
                </a:solidFill>
                <a:latin typeface="Narkisim" pitchFamily="34" charset="-79"/>
                <a:cs typeface="Narkisim" pitchFamily="34" charset="-79"/>
              </a:rPr>
              <a:t> in this process.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Both input and </a:t>
            </a:r>
            <a:r>
              <a:rPr lang="en-US" sz="2800" dirty="0" smtClean="0">
                <a:solidFill>
                  <a:srgbClr val="C00000"/>
                </a:solidFill>
                <a:latin typeface="Narkisim" pitchFamily="34" charset="-79"/>
                <a:cs typeface="Narkisim" pitchFamily="34" charset="-79"/>
              </a:rPr>
              <a:t>output </a:t>
            </a:r>
            <a:r>
              <a:rPr lang="en-US" sz="2800" dirty="0" smtClean="0">
                <a:solidFill>
                  <a:srgbClr val="0070C0"/>
                </a:solidFill>
                <a:latin typeface="Narkisim" pitchFamily="34" charset="-79"/>
                <a:cs typeface="Narkisim" pitchFamily="34" charset="-79"/>
              </a:rPr>
              <a:t>are obviously the binary signals, </a:t>
            </a:r>
            <a:r>
              <a:rPr lang="en-US" sz="2800" i="1" dirty="0" smtClean="0">
                <a:solidFill>
                  <a:srgbClr val="0070C0"/>
                </a:solidFill>
                <a:latin typeface="Narkisim" pitchFamily="34" charset="-79"/>
                <a:cs typeface="Narkisim" pitchFamily="34" charset="-79"/>
              </a:rPr>
              <a:t>i.e.</a:t>
            </a:r>
            <a:r>
              <a:rPr lang="en-US" sz="2800" dirty="0" smtClean="0">
                <a:solidFill>
                  <a:srgbClr val="0070C0"/>
                </a:solidFill>
                <a:latin typeface="Narkisim" pitchFamily="34" charset="-79"/>
                <a:cs typeface="Narkisim" pitchFamily="34" charset="-79"/>
              </a:rPr>
              <a:t>, either </a:t>
            </a:r>
            <a:r>
              <a:rPr lang="en-US" sz="2800" dirty="0" smtClean="0">
                <a:solidFill>
                  <a:srgbClr val="C00000"/>
                </a:solidFill>
                <a:latin typeface="Narkisim" pitchFamily="34" charset="-79"/>
                <a:cs typeface="Narkisim" pitchFamily="34" charset="-79"/>
              </a:rPr>
              <a:t>logic 1 or logic 0</a:t>
            </a:r>
            <a:r>
              <a:rPr lang="en-US" sz="2800" dirty="0" smtClean="0">
                <a:solidFill>
                  <a:srgbClr val="0070C0"/>
                </a:solidFill>
                <a:latin typeface="Narkisim" pitchFamily="34" charset="-79"/>
                <a:cs typeface="Narkisim" pitchFamily="34" charset="-79"/>
              </a:rPr>
              <a:t>.</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228600" y="12954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Multiplication of binary numbers is performed in the same way </a:t>
            </a:r>
            <a:r>
              <a:rPr lang="en-US" sz="2800" dirty="0" smtClean="0">
                <a:latin typeface="Narkisim" pitchFamily="34" charset="-79"/>
                <a:cs typeface="Narkisim" pitchFamily="34" charset="-79"/>
              </a:rPr>
              <a:t>as in decimal numbers.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multiplicand is multiplied by each bit of the multiplier </a:t>
            </a:r>
            <a:r>
              <a:rPr lang="en-US" sz="2800" dirty="0" smtClean="0">
                <a:latin typeface="Narkisim" pitchFamily="34" charset="-79"/>
                <a:cs typeface="Narkisim" pitchFamily="34" charset="-79"/>
              </a:rPr>
              <a:t>starting from the least significant bit</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Each such multiplication forms a </a:t>
            </a:r>
            <a:r>
              <a:rPr lang="en-US" sz="2800" dirty="0" smtClean="0">
                <a:latin typeface="Narkisim" pitchFamily="34" charset="-79"/>
                <a:cs typeface="Narkisim" pitchFamily="34" charset="-79"/>
              </a:rPr>
              <a:t>partial product</a:t>
            </a:r>
            <a:r>
              <a:rPr lang="en-US" sz="2800" dirty="0" smtClean="0">
                <a:solidFill>
                  <a:srgbClr val="0070C0"/>
                </a:solidFill>
                <a:latin typeface="Narkisim" pitchFamily="34" charset="-79"/>
                <a:cs typeface="Narkisim" pitchFamily="34" charset="-79"/>
              </a:rPr>
              <a:t>. Such partial products are shifted one position to left.</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final product </a:t>
            </a:r>
            <a:r>
              <a:rPr lang="en-US" sz="2800" dirty="0" smtClean="0">
                <a:solidFill>
                  <a:srgbClr val="0070C0"/>
                </a:solidFill>
                <a:latin typeface="Narkisim" pitchFamily="34" charset="-79"/>
                <a:cs typeface="Narkisim" pitchFamily="34" charset="-79"/>
              </a:rPr>
              <a:t>is obtained from the sum of partial products.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600200"/>
            <a:ext cx="8534400" cy="489364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Consider the </a:t>
            </a:r>
            <a:r>
              <a:rPr lang="en-US" sz="2600" dirty="0" smtClean="0">
                <a:latin typeface="Narkisim" pitchFamily="34" charset="-79"/>
                <a:cs typeface="Narkisim" pitchFamily="34" charset="-79"/>
              </a:rPr>
              <a:t>multiplication of two 2-bit numbers</a:t>
            </a:r>
            <a:r>
              <a:rPr lang="en-US" sz="2600" dirty="0" smtClean="0">
                <a:solidFill>
                  <a:srgbClr val="0070C0"/>
                </a:solidFill>
                <a:latin typeface="Narkisim" pitchFamily="34" charset="-79"/>
                <a:cs typeface="Narkisim" pitchFamily="34" charset="-79"/>
              </a:rPr>
              <a:t>. The multiplicand bits are </a:t>
            </a:r>
            <a:r>
              <a:rPr lang="en-US" sz="2600" dirty="0" smtClean="0">
                <a:latin typeface="Narkisim" pitchFamily="34" charset="-79"/>
                <a:cs typeface="Narkisim" pitchFamily="34" charset="-79"/>
              </a:rPr>
              <a:t>B</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the multiplier bits are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A</a:t>
            </a:r>
            <a:r>
              <a:rPr lang="en-US" sz="2600" baseline="-25000" dirty="0" smtClean="0">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and the product is </a:t>
            </a:r>
            <a:r>
              <a:rPr lang="en-US" sz="2600" dirty="0" smtClean="0">
                <a:latin typeface="Narkisim" pitchFamily="34" charset="-79"/>
                <a:cs typeface="Narkisim" pitchFamily="34" charset="-79"/>
              </a:rPr>
              <a:t>P</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P</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P</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P</a:t>
            </a:r>
            <a:r>
              <a:rPr lang="en-US" sz="2600" baseline="-25000" dirty="0" smtClean="0">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first partial product is formed by multiplying </a:t>
            </a:r>
            <a:r>
              <a:rPr lang="en-US" sz="2600" dirty="0" smtClean="0">
                <a:latin typeface="Narkisim" pitchFamily="34" charset="-79"/>
                <a:cs typeface="Narkisim" pitchFamily="34" charset="-79"/>
              </a:rPr>
              <a:t>B</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by A</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The multiplication of two bits such as A</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and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produces a </a:t>
            </a:r>
            <a:r>
              <a:rPr lang="en-US" sz="2600" dirty="0" smtClean="0">
                <a:latin typeface="Narkisim" pitchFamily="34" charset="-79"/>
                <a:cs typeface="Narkisim" pitchFamily="34" charset="-79"/>
              </a:rPr>
              <a:t>1 if both bits are 1; otherwise, it produces a 0.</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This is identical to an </a:t>
            </a:r>
            <a:r>
              <a:rPr lang="en-US" sz="2600" dirty="0" smtClean="0">
                <a:latin typeface="Narkisim" pitchFamily="34" charset="-79"/>
                <a:cs typeface="Narkisim" pitchFamily="34" charset="-79"/>
              </a:rPr>
              <a:t>AND operation</a:t>
            </a:r>
            <a:r>
              <a:rPr lang="en-US" sz="2600" dirty="0" smtClean="0">
                <a:solidFill>
                  <a:srgbClr val="0070C0"/>
                </a:solidFill>
                <a:latin typeface="Narkisim" pitchFamily="34" charset="-79"/>
                <a:cs typeface="Narkisim" pitchFamily="34" charset="-79"/>
              </a:rPr>
              <a:t>. Therefore the partial product can be implemented with AND gates as shown in the diagram.</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181588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second partial product is formed by </a:t>
            </a:r>
            <a:r>
              <a:rPr lang="en-US" sz="2800" dirty="0" smtClean="0">
                <a:latin typeface="Narkisim" pitchFamily="34" charset="-79"/>
                <a:cs typeface="Narkisim" pitchFamily="34" charset="-79"/>
              </a:rPr>
              <a:t>multiplying A</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by B</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B</a:t>
            </a:r>
            <a:r>
              <a:rPr lang="en-US" sz="2800" baseline="-25000" dirty="0" smtClean="0">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and shifted one position to the left. The two partial products are added with </a:t>
            </a:r>
            <a:r>
              <a:rPr lang="en-US" sz="2800" dirty="0" smtClean="0">
                <a:latin typeface="Narkisim" pitchFamily="34" charset="-79"/>
                <a:cs typeface="Narkisim" pitchFamily="34" charset="-79"/>
              </a:rPr>
              <a:t>two half adder </a:t>
            </a:r>
            <a:r>
              <a:rPr lang="en-US" sz="2800" dirty="0" smtClean="0">
                <a:solidFill>
                  <a:srgbClr val="0070C0"/>
                </a:solidFill>
                <a:latin typeface="Narkisim" pitchFamily="34" charset="-79"/>
                <a:cs typeface="Narkisim" pitchFamily="34" charset="-79"/>
              </a:rPr>
              <a:t>(HA) circuits.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4267200" y="3290263"/>
            <a:ext cx="4474259" cy="3048000"/>
          </a:xfrm>
          <a:prstGeom prst="rect">
            <a:avLst/>
          </a:prstGeom>
          <a:noFill/>
          <a:ln w="9525">
            <a:noFill/>
            <a:miter lim="800000"/>
            <a:headEnd/>
            <a:tailEnd/>
          </a:ln>
        </p:spPr>
      </p:pic>
      <p:sp>
        <p:nvSpPr>
          <p:cNvPr id="17" name="TextBox 16"/>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3" name="Picture 12"/>
          <p:cNvPicPr/>
          <p:nvPr/>
        </p:nvPicPr>
        <p:blipFill>
          <a:blip r:embed="rId4" cstate="print"/>
          <a:srcRect/>
          <a:stretch>
            <a:fillRect/>
          </a:stretch>
        </p:blipFill>
        <p:spPr bwMode="auto">
          <a:xfrm>
            <a:off x="1752600" y="1743973"/>
            <a:ext cx="5209248" cy="4199627"/>
          </a:xfrm>
          <a:prstGeom prst="rect">
            <a:avLst/>
          </a:prstGeom>
          <a:noFill/>
          <a:ln w="9525">
            <a:noFill/>
            <a:miter lim="800000"/>
            <a:headEnd/>
            <a:tailEnd/>
          </a:ln>
        </p:spPr>
      </p:pic>
      <p:sp>
        <p:nvSpPr>
          <p:cNvPr id="17" name="TextBox 16"/>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4893647"/>
          </a:xfrm>
          <a:prstGeom prst="rect">
            <a:avLst/>
          </a:prstGeom>
        </p:spPr>
        <p:txBody>
          <a:bodyPr wrap="square">
            <a:spAutoFit/>
          </a:bodyPr>
          <a:lstStyle/>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Usually there are more bits in the partial products and it is necessary to </a:t>
            </a:r>
            <a:r>
              <a:rPr lang="en-US" sz="2600" dirty="0" smtClean="0">
                <a:latin typeface="Narkisim" pitchFamily="34" charset="-79"/>
                <a:cs typeface="Narkisim" pitchFamily="34" charset="-79"/>
              </a:rPr>
              <a:t>use full adders to produce the sum of the partial products</a:t>
            </a:r>
            <a:r>
              <a:rPr lang="en-US" sz="26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least significant bit of the product </a:t>
            </a:r>
            <a:r>
              <a:rPr lang="en-US" sz="2600" dirty="0" smtClean="0">
                <a:latin typeface="Narkisim" pitchFamily="34" charset="-79"/>
                <a:cs typeface="Narkisim" pitchFamily="34" charset="-79"/>
              </a:rPr>
              <a:t>does not have to go through an adder</a:t>
            </a:r>
            <a:r>
              <a:rPr lang="en-US" sz="2600" dirty="0" smtClean="0">
                <a:solidFill>
                  <a:srgbClr val="0070C0"/>
                </a:solidFill>
                <a:latin typeface="Narkisim" pitchFamily="34" charset="-79"/>
                <a:cs typeface="Narkisim" pitchFamily="34" charset="-79"/>
              </a:rPr>
              <a:t> since it is formed by the output of the first AND gate.</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A combinational circuit binary multiplier with more bits can be constructed in a similar fashion. A </a:t>
            </a:r>
            <a:r>
              <a:rPr lang="en-US" sz="2600" dirty="0" smtClean="0">
                <a:latin typeface="Narkisim" pitchFamily="34" charset="-79"/>
                <a:cs typeface="Narkisim" pitchFamily="34" charset="-79"/>
              </a:rPr>
              <a:t>bit of the multiplier is ANDed with each bit </a:t>
            </a:r>
            <a:r>
              <a:rPr lang="en-US" sz="2600" dirty="0" smtClean="0">
                <a:solidFill>
                  <a:srgbClr val="0070C0"/>
                </a:solidFill>
                <a:latin typeface="Narkisim" pitchFamily="34" charset="-79"/>
                <a:cs typeface="Narkisim" pitchFamily="34" charset="-79"/>
              </a:rPr>
              <a:t>of the multiplicand in as many levels as there are bits in the multiplier.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228600" y="1676400"/>
            <a:ext cx="8534400" cy="4832092"/>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binary output in each level of AND gates are </a:t>
            </a:r>
            <a:r>
              <a:rPr lang="en-US" sz="2800" dirty="0" smtClean="0">
                <a:latin typeface="Narkisim" pitchFamily="34" charset="-79"/>
                <a:cs typeface="Narkisim" pitchFamily="34" charset="-79"/>
              </a:rPr>
              <a:t>added with the partial product </a:t>
            </a:r>
            <a:r>
              <a:rPr lang="en-US" sz="2800" dirty="0" smtClean="0">
                <a:solidFill>
                  <a:srgbClr val="0070C0"/>
                </a:solidFill>
                <a:latin typeface="Narkisim" pitchFamily="34" charset="-79"/>
                <a:cs typeface="Narkisim" pitchFamily="34" charset="-79"/>
              </a:rPr>
              <a:t>of the previous level to form a new partial product. The last level produces the </a:t>
            </a:r>
            <a:r>
              <a:rPr lang="en-US" sz="2800" dirty="0" smtClean="0">
                <a:latin typeface="Narkisim" pitchFamily="34" charset="-79"/>
                <a:cs typeface="Narkisim" pitchFamily="34" charset="-79"/>
              </a:rPr>
              <a:t>final product result</a:t>
            </a:r>
            <a:r>
              <a:rPr lang="en-US" sz="28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Consider a multiplier circuit that multiplies a binary number of </a:t>
            </a:r>
            <a:r>
              <a:rPr lang="en-US" sz="2800" dirty="0" smtClean="0">
                <a:latin typeface="Narkisim" pitchFamily="34" charset="-79"/>
                <a:cs typeface="Narkisim" pitchFamily="34" charset="-79"/>
              </a:rPr>
              <a:t>four bits by a number of four bits.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Let the multiplicand be represented by </a:t>
            </a:r>
            <a:r>
              <a:rPr lang="en-US" sz="2800" dirty="0" smtClean="0">
                <a:latin typeface="Narkisim" pitchFamily="34" charset="-79"/>
                <a:cs typeface="Narkisim" pitchFamily="34" charset="-79"/>
              </a:rPr>
              <a:t>B</a:t>
            </a:r>
            <a:r>
              <a:rPr lang="en-US" sz="2800" baseline="-25000" dirty="0" smtClean="0">
                <a:latin typeface="Narkisim" pitchFamily="34" charset="-79"/>
                <a:cs typeface="Narkisim" pitchFamily="34" charset="-79"/>
              </a:rPr>
              <a:t>3</a:t>
            </a:r>
            <a:r>
              <a:rPr lang="en-US" sz="2800" dirty="0" smtClean="0">
                <a:latin typeface="Narkisim" pitchFamily="34" charset="-79"/>
                <a:cs typeface="Narkisim" pitchFamily="34" charset="-79"/>
              </a:rPr>
              <a:t>, B</a:t>
            </a:r>
            <a:r>
              <a:rPr lang="en-US" sz="2800" baseline="-25000" dirty="0" smtClean="0">
                <a:latin typeface="Narkisim" pitchFamily="34" charset="-79"/>
                <a:cs typeface="Narkisim" pitchFamily="34" charset="-79"/>
              </a:rPr>
              <a:t>2</a:t>
            </a:r>
            <a:r>
              <a:rPr lang="en-US" sz="2800" dirty="0" smtClean="0">
                <a:latin typeface="Narkisim" pitchFamily="34" charset="-79"/>
                <a:cs typeface="Narkisim" pitchFamily="34" charset="-79"/>
              </a:rPr>
              <a:t>, B</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B</a:t>
            </a:r>
            <a:r>
              <a:rPr lang="en-US" sz="2800" baseline="-25000" dirty="0" smtClean="0">
                <a:latin typeface="Narkisim" pitchFamily="34" charset="-79"/>
                <a:cs typeface="Narkisim" pitchFamily="34" charset="-79"/>
              </a:rPr>
              <a:t>0 </a:t>
            </a:r>
            <a:r>
              <a:rPr lang="en-US" sz="2800" dirty="0" smtClean="0">
                <a:solidFill>
                  <a:srgbClr val="0070C0"/>
                </a:solidFill>
                <a:latin typeface="Narkisim" pitchFamily="34" charset="-79"/>
                <a:cs typeface="Narkisim" pitchFamily="34" charset="-79"/>
              </a:rPr>
              <a:t>and the multiplier by </a:t>
            </a:r>
            <a:r>
              <a:rPr lang="en-US" sz="2800" dirty="0" smtClean="0">
                <a:latin typeface="Narkisim" pitchFamily="34" charset="-79"/>
                <a:cs typeface="Narkisim" pitchFamily="34" charset="-79"/>
              </a:rPr>
              <a:t>A</a:t>
            </a:r>
            <a:r>
              <a:rPr lang="en-US" sz="2800" baseline="-25000" dirty="0" smtClean="0">
                <a:latin typeface="Narkisim" pitchFamily="34" charset="-79"/>
                <a:cs typeface="Narkisim" pitchFamily="34" charset="-79"/>
              </a:rPr>
              <a:t>3</a:t>
            </a:r>
            <a:r>
              <a:rPr lang="en-US" sz="2800" dirty="0" smtClean="0">
                <a:latin typeface="Narkisim" pitchFamily="34" charset="-79"/>
                <a:cs typeface="Narkisim" pitchFamily="34" charset="-79"/>
              </a:rPr>
              <a:t>, A</a:t>
            </a:r>
            <a:r>
              <a:rPr lang="en-US" sz="2800" baseline="-25000" dirty="0" smtClean="0">
                <a:latin typeface="Narkisim" pitchFamily="34" charset="-79"/>
                <a:cs typeface="Narkisim" pitchFamily="34" charset="-79"/>
              </a:rPr>
              <a:t>2</a:t>
            </a:r>
            <a:r>
              <a:rPr lang="en-US" sz="2800" dirty="0" smtClean="0">
                <a:latin typeface="Narkisim" pitchFamily="34" charset="-79"/>
                <a:cs typeface="Narkisim" pitchFamily="34" charset="-79"/>
              </a:rPr>
              <a:t>, A</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and A</a:t>
            </a:r>
            <a:r>
              <a:rPr lang="en-US" sz="2800" baseline="-25000" dirty="0" smtClean="0">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2" name="TextBox 11"/>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644908"/>
            <a:ext cx="8534400" cy="4832092"/>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Since 4x4 multiplication process we need </a:t>
            </a:r>
            <a:r>
              <a:rPr lang="en-US" sz="2800" dirty="0" smtClean="0">
                <a:latin typeface="Narkisim" pitchFamily="34" charset="-79"/>
                <a:cs typeface="Narkisim" pitchFamily="34" charset="-79"/>
              </a:rPr>
              <a:t>16 AND gates </a:t>
            </a:r>
            <a:r>
              <a:rPr lang="en-US" sz="2800" dirty="0" smtClean="0">
                <a:solidFill>
                  <a:srgbClr val="0070C0"/>
                </a:solidFill>
                <a:latin typeface="Narkisim" pitchFamily="34" charset="-79"/>
                <a:cs typeface="Narkisim" pitchFamily="34" charset="-79"/>
              </a:rPr>
              <a:t>and </a:t>
            </a:r>
            <a:r>
              <a:rPr lang="en-US" sz="2800" dirty="0" smtClean="0">
                <a:latin typeface="Narkisim" pitchFamily="34" charset="-79"/>
                <a:cs typeface="Narkisim" pitchFamily="34" charset="-79"/>
              </a:rPr>
              <a:t>three 4-bit parallel adders </a:t>
            </a:r>
            <a:r>
              <a:rPr lang="en-US" sz="2800" dirty="0" smtClean="0">
                <a:solidFill>
                  <a:srgbClr val="0070C0"/>
                </a:solidFill>
                <a:latin typeface="Narkisim" pitchFamily="34" charset="-79"/>
                <a:cs typeface="Narkisim" pitchFamily="34" charset="-79"/>
              </a:rPr>
              <a:t>to produce a product of eight bits.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As shown in figure each shifted multiplicand which is multiplied by either 0 or 1 depending on the corresponding, </a:t>
            </a:r>
            <a:r>
              <a:rPr lang="en-US" sz="2800" dirty="0" smtClean="0">
                <a:latin typeface="Narkisim" pitchFamily="34" charset="-79"/>
                <a:cs typeface="Narkisim" pitchFamily="34" charset="-79"/>
              </a:rPr>
              <a:t>multiplier bit is called partial product</a:t>
            </a:r>
            <a:r>
              <a:rPr lang="en-US" sz="28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final 8-bit product </a:t>
            </a:r>
            <a:r>
              <a:rPr lang="en-US" sz="2800" dirty="0" smtClean="0">
                <a:solidFill>
                  <a:srgbClr val="0070C0"/>
                </a:solidFill>
                <a:latin typeface="Narkisim" pitchFamily="34" charset="-79"/>
                <a:cs typeface="Narkisim" pitchFamily="34" charset="-79"/>
              </a:rPr>
              <a:t>is obtained by adding all partial products.</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2" name="TextBox 11"/>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pic>
        <p:nvPicPr>
          <p:cNvPr id="2050" name="Picture 2"/>
          <p:cNvPicPr>
            <a:picLocks noChangeAspect="1" noChangeArrowheads="1"/>
          </p:cNvPicPr>
          <p:nvPr/>
        </p:nvPicPr>
        <p:blipFill>
          <a:blip r:embed="rId4" cstate="print"/>
          <a:srcRect/>
          <a:stretch>
            <a:fillRect/>
          </a:stretch>
        </p:blipFill>
        <p:spPr bwMode="auto">
          <a:xfrm>
            <a:off x="657225" y="2133600"/>
            <a:ext cx="78295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4893647"/>
          </a:xfrm>
          <a:prstGeom prst="rect">
            <a:avLst/>
          </a:prstGeom>
        </p:spPr>
        <p:txBody>
          <a:bodyPr wrap="square">
            <a:spAutoFit/>
          </a:bodyPr>
          <a:lstStyle/>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multiplication of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and A</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produces a 1 if both bits are 1; otherwise it produces 0. This is identical to AND gates operation. Therefore the </a:t>
            </a:r>
            <a:r>
              <a:rPr lang="en-US" sz="2600" dirty="0" smtClean="0">
                <a:latin typeface="Narkisim" pitchFamily="34" charset="-79"/>
                <a:cs typeface="Narkisim" pitchFamily="34" charset="-79"/>
              </a:rPr>
              <a:t>partial products can be implemented with AND gates</a:t>
            </a:r>
            <a:r>
              <a:rPr lang="en-US" sz="2600" dirty="0" smtClean="0">
                <a:solidFill>
                  <a:srgbClr val="0070C0"/>
                </a:solidFill>
                <a:latin typeface="Narkisim" pitchFamily="34" charset="-79"/>
                <a:cs typeface="Narkisim" pitchFamily="34" charset="-79"/>
              </a:rPr>
              <a:t>.</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4-bit partial products are added using 4-bit parallel adder.</a:t>
            </a:r>
            <a:r>
              <a:rPr lang="en-US" sz="2600" dirty="0" smtClean="0">
                <a:solidFill>
                  <a:srgbClr val="0070C0"/>
                </a:solidFill>
                <a:latin typeface="Narkisim" pitchFamily="34" charset="-79"/>
                <a:cs typeface="Narkisim" pitchFamily="34" charset="-79"/>
              </a:rPr>
              <a:t> During addition of first partial product three most significant bits of it are added to the second partial product. </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As we take only three bits from the partial product, the </a:t>
            </a:r>
            <a:r>
              <a:rPr lang="en-US" sz="2600" dirty="0" smtClean="0">
                <a:latin typeface="Narkisim" pitchFamily="34" charset="-79"/>
                <a:cs typeface="Narkisim" pitchFamily="34" charset="-79"/>
              </a:rPr>
              <a:t>fourth bit (MSB) is considered as 0</a:t>
            </a:r>
            <a:r>
              <a:rPr lang="en-US" sz="2600" dirty="0" smtClean="0">
                <a:solidFill>
                  <a:srgbClr val="0070C0"/>
                </a:solidFill>
                <a:latin typeface="Narkisim" pitchFamily="34" charset="-79"/>
                <a:cs typeface="Narkisim" pitchFamily="34" charset="-79"/>
              </a:rPr>
              <a:t>.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493538"/>
          </a:xfrm>
          <a:prstGeom prst="rect">
            <a:avLst/>
          </a:prstGeom>
        </p:spPr>
        <p:txBody>
          <a:bodyPr wrap="square">
            <a:spAutoFit/>
          </a:bodyPr>
          <a:lstStyle/>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three most significant bits and carry </a:t>
            </a:r>
            <a:r>
              <a:rPr lang="en-US" sz="2600" dirty="0" smtClean="0">
                <a:solidFill>
                  <a:srgbClr val="0070C0"/>
                </a:solidFill>
                <a:latin typeface="Narkisim" pitchFamily="34" charset="-79"/>
                <a:cs typeface="Narkisim" pitchFamily="34" charset="-79"/>
              </a:rPr>
              <a:t>out of first partial sum are then added to the third partial product.</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Finally the three most significant bits and carry out of second partial sum are added to the fourth partial product the carryout and third sum represents the five most significant bits of the product.</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Least significant bits of first and second partial sum represent P</a:t>
            </a:r>
            <a:r>
              <a:rPr lang="en-US" sz="2600" baseline="-25000" dirty="0" smtClean="0">
                <a:solidFill>
                  <a:srgbClr val="0070C0"/>
                </a:solidFill>
                <a:latin typeface="Narkisim" pitchFamily="34" charset="-79"/>
                <a:cs typeface="Narkisim" pitchFamily="34" charset="-79"/>
              </a:rPr>
              <a:t>1</a:t>
            </a:r>
            <a:r>
              <a:rPr lang="en-US" sz="2600" dirty="0" smtClean="0">
                <a:solidFill>
                  <a:srgbClr val="0070C0"/>
                </a:solidFill>
                <a:latin typeface="Narkisim" pitchFamily="34" charset="-79"/>
                <a:cs typeface="Narkisim" pitchFamily="34" charset="-79"/>
              </a:rPr>
              <a:t> and P</a:t>
            </a:r>
            <a:r>
              <a:rPr lang="en-US" sz="2600" baseline="-25000" dirty="0" smtClean="0">
                <a:solidFill>
                  <a:srgbClr val="0070C0"/>
                </a:solidFill>
                <a:latin typeface="Narkisim" pitchFamily="34" charset="-79"/>
                <a:cs typeface="Narkisim" pitchFamily="34" charset="-79"/>
              </a:rPr>
              <a:t>2</a:t>
            </a:r>
            <a:r>
              <a:rPr lang="en-US" sz="2600" dirty="0" smtClean="0">
                <a:solidFill>
                  <a:srgbClr val="0070C0"/>
                </a:solidFill>
                <a:latin typeface="Narkisim" pitchFamily="34" charset="-79"/>
                <a:cs typeface="Narkisim" pitchFamily="34" charset="-79"/>
              </a:rPr>
              <a:t> respectively &amp; product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A</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represents P</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pic>
        <p:nvPicPr>
          <p:cNvPr id="13" name="Picture 12"/>
          <p:cNvPicPr/>
          <p:nvPr/>
        </p:nvPicPr>
        <p:blipFill>
          <a:blip r:embed="rId4" cstate="print"/>
          <a:srcRect/>
          <a:stretch>
            <a:fillRect/>
          </a:stretch>
        </p:blipFill>
        <p:spPr bwMode="auto">
          <a:xfrm>
            <a:off x="685800" y="1752600"/>
            <a:ext cx="7772400" cy="2861001"/>
          </a:xfrm>
          <a:prstGeom prst="rect">
            <a:avLst/>
          </a:prstGeom>
          <a:noFill/>
          <a:ln w="9525">
            <a:noFill/>
            <a:miter lim="800000"/>
            <a:headEnd/>
            <a:tailEnd/>
          </a:ln>
        </p:spPr>
      </p:pic>
      <p:sp>
        <p:nvSpPr>
          <p:cNvPr id="200705" name="Rectangle 1"/>
          <p:cNvSpPr>
            <a:spLocks noChangeArrowheads="1"/>
          </p:cNvSpPr>
          <p:nvPr/>
        </p:nvSpPr>
        <p:spPr bwMode="auto">
          <a:xfrm>
            <a:off x="1143000" y="5105400"/>
            <a:ext cx="7086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Maiandra GD" pitchFamily="34" charset="0"/>
                <a:ea typeface="Calibri" pitchFamily="34" charset="0"/>
                <a:cs typeface="Narkisim" pitchFamily="34" charset="-79"/>
              </a:rPr>
              <a:t>Block diagram of a combinational logic circuit</a:t>
            </a:r>
            <a:endParaRPr kumimoji="0" lang="en-US" sz="2400" b="1" i="0" strike="noStrike" cap="none" normalizeH="0" baseline="0" dirty="0" smtClean="0">
              <a:ln>
                <a:noFill/>
              </a:ln>
              <a:solidFill>
                <a:schemeClr val="tx1"/>
              </a:solidFill>
              <a:effectLst/>
              <a:latin typeface="Maiandra GD" pitchFamily="34" charset="0"/>
              <a:cs typeface="Narkisim" pitchFamily="34" charset="-79"/>
            </a:endParaRP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7</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309383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705"/>
                                        </p:tgtEl>
                                        <p:attrNameLst>
                                          <p:attrName>style.visibility</p:attrName>
                                        </p:attrNameLst>
                                      </p:cBhvr>
                                      <p:to>
                                        <p:strVal val="visible"/>
                                      </p:to>
                                    </p:set>
                                    <p:animEffect transition="in" filter="fade">
                                      <p:cBhvr>
                                        <p:cTn id="7" dur="500"/>
                                        <p:tgtEl>
                                          <p:spTgt spid="20070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90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pic>
        <p:nvPicPr>
          <p:cNvPr id="12" name="Picture 11"/>
          <p:cNvPicPr/>
          <p:nvPr/>
        </p:nvPicPr>
        <p:blipFill>
          <a:blip r:embed="rId4" cstate="print"/>
          <a:srcRect/>
          <a:stretch>
            <a:fillRect/>
          </a:stretch>
        </p:blipFill>
        <p:spPr bwMode="auto">
          <a:xfrm>
            <a:off x="2273060" y="1600200"/>
            <a:ext cx="4280139"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sp>
        <p:nvSpPr>
          <p:cNvPr id="11" name="Rectangle 10"/>
          <p:cNvSpPr/>
          <p:nvPr/>
        </p:nvSpPr>
        <p:spPr>
          <a:xfrm>
            <a:off x="304800" y="1600200"/>
            <a:ext cx="8534400" cy="4401205"/>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For </a:t>
            </a:r>
            <a:r>
              <a:rPr lang="en-US" sz="2800" i="1" dirty="0" smtClean="0">
                <a:solidFill>
                  <a:srgbClr val="C00000"/>
                </a:solidFill>
                <a:latin typeface="Narkisim" pitchFamily="34" charset="-79"/>
                <a:cs typeface="Narkisim" pitchFamily="34" charset="-79"/>
              </a:rPr>
              <a:t>n </a:t>
            </a:r>
            <a:r>
              <a:rPr lang="en-US" sz="2800" dirty="0" smtClean="0">
                <a:solidFill>
                  <a:srgbClr val="C00000"/>
                </a:solidFill>
                <a:latin typeface="Narkisim" pitchFamily="34" charset="-79"/>
                <a:cs typeface="Narkisim" pitchFamily="34" charset="-79"/>
              </a:rPr>
              <a:t>number of input</a:t>
            </a:r>
            <a:r>
              <a:rPr lang="en-US" sz="2800" dirty="0" smtClean="0">
                <a:solidFill>
                  <a:srgbClr val="0070C0"/>
                </a:solidFill>
                <a:latin typeface="Narkisim" pitchFamily="34" charset="-79"/>
                <a:cs typeface="Narkisim" pitchFamily="34" charset="-79"/>
              </a:rPr>
              <a:t> variables to a combinational circuit, </a:t>
            </a:r>
            <a:r>
              <a:rPr lang="en-US" sz="2800" dirty="0" smtClean="0">
                <a:solidFill>
                  <a:srgbClr val="C00000"/>
                </a:solidFill>
                <a:latin typeface="Narkisim" pitchFamily="34" charset="-79"/>
                <a:cs typeface="Narkisim" pitchFamily="34" charset="-79"/>
              </a:rPr>
              <a:t>2</a:t>
            </a:r>
            <a:r>
              <a:rPr lang="en-US" sz="2800" i="1" baseline="30000" dirty="0" smtClean="0">
                <a:solidFill>
                  <a:srgbClr val="C00000"/>
                </a:solidFill>
                <a:latin typeface="Narkisim" pitchFamily="34" charset="-79"/>
                <a:cs typeface="Narkisim" pitchFamily="34" charset="-79"/>
              </a:rPr>
              <a:t>n</a:t>
            </a:r>
            <a:r>
              <a:rPr lang="en-US" sz="2800" i="1" dirty="0" smtClean="0">
                <a:solidFill>
                  <a:srgbClr val="C00000"/>
                </a:solidFill>
                <a:latin typeface="Narkisim" pitchFamily="34" charset="-79"/>
                <a:cs typeface="Narkisim" pitchFamily="34" charset="-79"/>
              </a:rPr>
              <a:t> </a:t>
            </a:r>
            <a:r>
              <a:rPr lang="en-US" sz="2800" dirty="0" smtClean="0">
                <a:solidFill>
                  <a:srgbClr val="C00000"/>
                </a:solidFill>
                <a:latin typeface="Narkisim" pitchFamily="34" charset="-79"/>
                <a:cs typeface="Narkisim" pitchFamily="34" charset="-79"/>
              </a:rPr>
              <a:t>possible combinations </a:t>
            </a:r>
            <a:r>
              <a:rPr lang="en-US" sz="2800" dirty="0" smtClean="0">
                <a:solidFill>
                  <a:srgbClr val="0070C0"/>
                </a:solidFill>
                <a:latin typeface="Narkisim" pitchFamily="34" charset="-79"/>
                <a:cs typeface="Narkisim" pitchFamily="34" charset="-79"/>
              </a:rPr>
              <a:t>of binary input states are possible.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For each possible combination, there is </a:t>
            </a:r>
            <a:r>
              <a:rPr lang="en-US" sz="2800" dirty="0" smtClean="0">
                <a:solidFill>
                  <a:srgbClr val="C00000"/>
                </a:solidFill>
                <a:latin typeface="Narkisim" pitchFamily="34" charset="-79"/>
                <a:cs typeface="Narkisim" pitchFamily="34" charset="-79"/>
              </a:rPr>
              <a:t>one and only one possible output combination.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 combinational logic circuit can be described by </a:t>
            </a:r>
            <a:r>
              <a:rPr lang="en-US" sz="2800" i="1" dirty="0" smtClean="0">
                <a:solidFill>
                  <a:srgbClr val="C00000"/>
                </a:solidFill>
                <a:latin typeface="Narkisim" pitchFamily="34" charset="-79"/>
                <a:cs typeface="Narkisim" pitchFamily="34" charset="-79"/>
              </a:rPr>
              <a:t>m </a:t>
            </a:r>
            <a:r>
              <a:rPr lang="en-US" sz="2800" dirty="0" smtClean="0">
                <a:solidFill>
                  <a:srgbClr val="C00000"/>
                </a:solidFill>
                <a:latin typeface="Narkisim" pitchFamily="34" charset="-79"/>
                <a:cs typeface="Narkisim" pitchFamily="34" charset="-79"/>
              </a:rPr>
              <a:t>Boolean functions</a:t>
            </a:r>
            <a:r>
              <a:rPr lang="en-US" sz="2800" dirty="0" smtClean="0">
                <a:solidFill>
                  <a:srgbClr val="0070C0"/>
                </a:solidFill>
                <a:latin typeface="Narkisim" pitchFamily="34" charset="-79"/>
                <a:cs typeface="Narkisim" pitchFamily="34" charset="-79"/>
              </a:rPr>
              <a:t> and each output can be expressed in terms of </a:t>
            </a:r>
            <a:r>
              <a:rPr lang="en-US" sz="2800" i="1" dirty="0" smtClean="0">
                <a:solidFill>
                  <a:srgbClr val="C00000"/>
                </a:solidFill>
                <a:latin typeface="Narkisim" pitchFamily="34" charset="-79"/>
                <a:cs typeface="Narkisim" pitchFamily="34" charset="-79"/>
              </a:rPr>
              <a:t>n </a:t>
            </a:r>
            <a:r>
              <a:rPr lang="en-US" sz="2800" dirty="0" smtClean="0">
                <a:solidFill>
                  <a:srgbClr val="C00000"/>
                </a:solidFill>
                <a:latin typeface="Narkisim" pitchFamily="34" charset="-79"/>
                <a:cs typeface="Narkisim" pitchFamily="34" charset="-79"/>
              </a:rPr>
              <a:t>input variables.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40498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latin typeface="Eras Bold ITC" pitchFamily="34" charset="0"/>
              </a:rPr>
              <a:t>DESIGN</a:t>
            </a:r>
          </a:p>
          <a:p>
            <a:pPr algn="ctr"/>
            <a:r>
              <a:rPr lang="en-US" sz="4800" dirty="0" smtClean="0">
                <a:latin typeface="Eras Bold ITC" pitchFamily="34" charset="0"/>
              </a:rPr>
              <a:t>PROCEDURE</a:t>
            </a:r>
            <a:endParaRPr lang="en-US" sz="4800" dirty="0">
              <a:latin typeface="Eras Bold ITC" pitchFamily="34" charset="0"/>
            </a:endParaRP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23</a:t>
            </a:r>
            <a:endParaRPr lang="en-US" sz="1400" b="1" dirty="0">
              <a:solidFill>
                <a:schemeClr val="bg1"/>
              </a:solidFill>
            </a:endParaRPr>
          </a:p>
        </p:txBody>
      </p:sp>
      <p:sp>
        <p:nvSpPr>
          <p:cNvPr id="13" name="TextBox 12"/>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295400"/>
            <a:ext cx="8534400" cy="4801314"/>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Any combinational circuit can be designed by the following steps of design procedure.</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The problem statement.</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Identify the number of input and output variables.</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The input and output variables are assign with letter symbols.</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Construction of a truth table for the given logic.</a:t>
            </a:r>
          </a:p>
          <a:p>
            <a:pPr marL="914400" lvl="0" indent="-225425" algn="just">
              <a:lnSpc>
                <a:spcPct val="150000"/>
              </a:lnSpc>
              <a:buClr>
                <a:srgbClr val="C00000"/>
              </a:buClr>
              <a:buFont typeface="+mj-lt"/>
              <a:buAutoNum type="arabicPeriod"/>
            </a:pPr>
            <a:endParaRPr lang="en-US" sz="2000" dirty="0" smtClean="0">
              <a:latin typeface="Narkisim" pitchFamily="34" charset="-79"/>
              <a:cs typeface="Narkisim" pitchFamily="34" charset="-79"/>
            </a:endParaRPr>
          </a:p>
          <a:p>
            <a:pPr marL="914400" lvl="0" indent="-225425" algn="just">
              <a:buClr>
                <a:srgbClr val="C00000"/>
              </a:buClr>
              <a:buFont typeface="+mj-lt"/>
              <a:buAutoNum type="arabicPeriod"/>
            </a:pPr>
            <a:r>
              <a:rPr lang="en-US" sz="2000" dirty="0" smtClean="0">
                <a:latin typeface="Narkisim" pitchFamily="34" charset="-79"/>
                <a:cs typeface="Narkisim" pitchFamily="34" charset="-79"/>
              </a:rPr>
              <a:t>The simplified Boolean expression is obtained by any method of minimization—algebraic method, Karnaugh map method.</a:t>
            </a:r>
          </a:p>
          <a:p>
            <a:pPr marL="914400" lvl="0" indent="-225425" algn="just">
              <a:buClr>
                <a:srgbClr val="C00000"/>
              </a:buClr>
              <a:buFont typeface="+mj-lt"/>
              <a:buAutoNum type="arabicPeriod"/>
            </a:pPr>
            <a:endParaRPr lang="en-US" sz="2000" dirty="0" smtClean="0">
              <a:latin typeface="Narkisim" pitchFamily="34" charset="-79"/>
              <a:cs typeface="Narkisim" pitchFamily="34" charset="-79"/>
            </a:endParaRPr>
          </a:p>
          <a:p>
            <a:pPr marL="914400" lvl="0" indent="-225425" algn="just">
              <a:buClr>
                <a:srgbClr val="C00000"/>
              </a:buClr>
              <a:buFont typeface="+mj-lt"/>
              <a:buAutoNum type="arabicPeriod"/>
            </a:pPr>
            <a:r>
              <a:rPr lang="en-US" sz="2000" dirty="0" smtClean="0">
                <a:latin typeface="Narkisim" pitchFamily="34" charset="-79"/>
                <a:cs typeface="Narkisim" pitchFamily="34" charset="-79"/>
              </a:rPr>
              <a:t>A logic diagram is realized from the simplified Boolean expression using logic gates.</a:t>
            </a:r>
            <a:endParaRPr lang="en-US" sz="2000" dirty="0">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1&quot;&gt;&lt;property id=&quot;20148&quot; value=&quot;5&quot;/&gt;&lt;property id=&quot;20300&quot; value=&quot;Slide 13&quot;/&gt;&lt;property id=&quot;20307&quot; value=&quot;259&quot;/&gt;&lt;/object&gt;&lt;object type=&quot;3&quot; unique_id=&quot;10044&quot;&gt;&lt;property id=&quot;20148&quot; value=&quot;5&quot;/&gt;&lt;property id=&quot;20300&quot; value=&quot;Slide 12 - &amp;quot;THANK   YOU&amp;quot;&quot;/&gt;&lt;property id=&quot;20307&quot; value=&quot;260&quot;/&gt;&lt;/object&gt;&lt;object type=&quot;3&quot; unique_id=&quot;10094&quot;&gt;&lt;property id=&quot;20148&quot; value=&quot;5&quot;/&gt;&lt;property id=&quot;20300&quot; value=&quot;Slide 1 - &amp;quot; UNIT-I &amp;#x0D;&amp;#x0A;PROGRAMMABLE LOGIC DEVICES &amp;#x0D;&amp;#x0A;&amp;amp; FPGAs&amp;quot;&quot;/&gt;&lt;property id=&quot;20307&quot; value=&quot;262&quot;/&gt;&lt;/object&gt;&lt;object type=&quot;3&quot; unique_id=&quot;10095&quot;&gt;&lt;property id=&quot;20148&quot; value=&quot;5&quot;/&gt;&lt;property id=&quot;20300&quot; value=&quot;Slide 2&quot;/&gt;&lt;property id=&quot;20307&quot; value=&quot;263&quot;/&gt;&lt;/object&gt;&lt;object type=&quot;3&quot; unique_id=&quot;10100&quot;&gt;&lt;property id=&quot;20148&quot; value=&quot;5&quot;/&gt;&lt;property id=&quot;20300&quot; value=&quot;Slide 5&quot;/&gt;&lt;property id=&quot;20307&quot; value=&quot;261&quot;/&gt;&lt;/object&gt;&lt;object type=&quot;3&quot; unique_id=&quot;10199&quot;&gt;&lt;property id=&quot;20148&quot; value=&quot;5&quot;/&gt;&lt;property id=&quot;20300&quot; value=&quot;Slide 8&quot;/&gt;&lt;property id=&quot;20307&quot; value=&quot;268&quot;/&gt;&lt;/object&gt;&lt;object type=&quot;3&quot; unique_id=&quot;10331&quot;&gt;&lt;property id=&quot;20148&quot; value=&quot;5&quot;/&gt;&lt;property id=&quot;20300&quot; value=&quot;Slide 7&quot;/&gt;&lt;property id=&quot;20307&quot; value=&quot;269&quot;/&gt;&lt;/object&gt;&lt;object type=&quot;3&quot; unique_id=&quot;10359&quot;&gt;&lt;property id=&quot;20148&quot; value=&quot;5&quot;/&gt;&lt;property id=&quot;20300&quot; value=&quot;Slide 6&quot;/&gt;&lt;property id=&quot;20307&quot; value=&quot;271&quot;/&gt;&lt;/object&gt;&lt;object type=&quot;3&quot; unique_id=&quot;10360&quot;&gt;&lt;property id=&quot;20148&quot; value=&quot;5&quot;/&gt;&lt;property id=&quot;20300&quot; value=&quot;Slide 10&quot;/&gt;&lt;property id=&quot;20307&quot; value=&quot;272&quot;/&gt;&lt;/object&gt;&lt;object type=&quot;3&quot; unique_id=&quot;10361&quot;&gt;&lt;property id=&quot;20148&quot; value=&quot;5&quot;/&gt;&lt;property id=&quot;20300&quot; value=&quot;Slide 11&quot;/&gt;&lt;property id=&quot;20307&quot; value=&quot;270&quot;/&gt;&lt;/object&gt;&lt;object type=&quot;3&quot; unique_id=&quot;10374&quot;&gt;&lt;property id=&quot;20148&quot; value=&quot;5&quot;/&gt;&lt;property id=&quot;20300&quot; value=&quot;Slide 9&quot;/&gt;&lt;property id=&quot;20307&quot; value=&quot;273&quot;/&gt;&lt;/object&gt;&lt;object type=&quot;3&quot; unique_id=&quot;10388&quot;&gt;&lt;property id=&quot;20148&quot; value=&quot;5&quot;/&gt;&lt;property id=&quot;20300&quot; value=&quot;Slide 4&quot;/&gt;&lt;property id=&quot;20307&quot; value=&quot;274&quot;/&gt;&lt;/object&gt;&lt;object type=&quot;3&quot; unique_id=&quot;10403&quot;&gt;&lt;property id=&quot;20148&quot; value=&quot;5&quot;/&gt;&lt;property id=&quot;20300&quot; value=&quot;Slide 3&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8447</TotalTime>
  <Words>3142</Words>
  <Application>Microsoft Office PowerPoint</Application>
  <PresentationFormat>On-screen Show (4:3)</PresentationFormat>
  <Paragraphs>716</Paragraphs>
  <Slides>60</Slides>
  <Notes>53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 MODULE-2 DESIGN OF COMBINATIONAL  LOGIC CIRCUITS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PRAKASH</dc:creator>
  <cp:lastModifiedBy>Admin</cp:lastModifiedBy>
  <cp:revision>541</cp:revision>
  <dcterms:created xsi:type="dcterms:W3CDTF">2013-05-19T11:09:00Z</dcterms:created>
  <dcterms:modified xsi:type="dcterms:W3CDTF">2024-03-08T03:03:18Z</dcterms:modified>
</cp:coreProperties>
</file>