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3"/>
  </p:notesMasterIdLst>
  <p:sldIdLst>
    <p:sldId id="746" r:id="rId2"/>
    <p:sldId id="776" r:id="rId3"/>
    <p:sldId id="557" r:id="rId4"/>
    <p:sldId id="560" r:id="rId5"/>
    <p:sldId id="839" r:id="rId6"/>
    <p:sldId id="1066" r:id="rId7"/>
    <p:sldId id="1067" r:id="rId8"/>
    <p:sldId id="854" r:id="rId9"/>
    <p:sldId id="858" r:id="rId10"/>
    <p:sldId id="859" r:id="rId11"/>
    <p:sldId id="860" r:id="rId12"/>
    <p:sldId id="861" r:id="rId13"/>
    <p:sldId id="874" r:id="rId14"/>
    <p:sldId id="872" r:id="rId15"/>
    <p:sldId id="1068" r:id="rId16"/>
    <p:sldId id="863" r:id="rId17"/>
    <p:sldId id="864" r:id="rId18"/>
    <p:sldId id="865" r:id="rId19"/>
    <p:sldId id="866" r:id="rId20"/>
    <p:sldId id="867" r:id="rId21"/>
    <p:sldId id="868" r:id="rId22"/>
    <p:sldId id="869" r:id="rId23"/>
    <p:sldId id="870" r:id="rId24"/>
    <p:sldId id="871" r:id="rId25"/>
    <p:sldId id="878" r:id="rId26"/>
    <p:sldId id="877" r:id="rId27"/>
    <p:sldId id="879" r:id="rId28"/>
    <p:sldId id="880" r:id="rId29"/>
    <p:sldId id="882" r:id="rId30"/>
    <p:sldId id="881" r:id="rId31"/>
    <p:sldId id="883" r:id="rId32"/>
    <p:sldId id="886" r:id="rId33"/>
    <p:sldId id="884" r:id="rId34"/>
    <p:sldId id="885" r:id="rId35"/>
    <p:sldId id="887" r:id="rId36"/>
    <p:sldId id="888" r:id="rId37"/>
    <p:sldId id="889" r:id="rId38"/>
    <p:sldId id="890" r:id="rId39"/>
    <p:sldId id="1071" r:id="rId40"/>
    <p:sldId id="1070" r:id="rId41"/>
    <p:sldId id="891" r:id="rId42"/>
    <p:sldId id="892" r:id="rId43"/>
    <p:sldId id="893" r:id="rId44"/>
    <p:sldId id="894" r:id="rId45"/>
    <p:sldId id="895" r:id="rId46"/>
    <p:sldId id="896" r:id="rId47"/>
    <p:sldId id="897" r:id="rId48"/>
    <p:sldId id="898" r:id="rId49"/>
    <p:sldId id="913" r:id="rId50"/>
    <p:sldId id="914" r:id="rId51"/>
    <p:sldId id="915" r:id="rId52"/>
    <p:sldId id="916" r:id="rId53"/>
    <p:sldId id="917" r:id="rId54"/>
    <p:sldId id="918" r:id="rId55"/>
    <p:sldId id="919" r:id="rId56"/>
    <p:sldId id="920" r:id="rId57"/>
    <p:sldId id="962" r:id="rId58"/>
    <p:sldId id="963" r:id="rId59"/>
    <p:sldId id="923" r:id="rId60"/>
    <p:sldId id="924" r:id="rId61"/>
    <p:sldId id="964" r:id="rId62"/>
    <p:sldId id="965" r:id="rId63"/>
    <p:sldId id="966" r:id="rId64"/>
    <p:sldId id="968" r:id="rId65"/>
    <p:sldId id="969" r:id="rId66"/>
    <p:sldId id="967" r:id="rId67"/>
    <p:sldId id="971" r:id="rId68"/>
    <p:sldId id="972" r:id="rId69"/>
    <p:sldId id="973" r:id="rId70"/>
    <p:sldId id="1073" r:id="rId71"/>
    <p:sldId id="1078" r:id="rId72"/>
    <p:sldId id="974" r:id="rId73"/>
    <p:sldId id="970" r:id="rId74"/>
    <p:sldId id="1074" r:id="rId75"/>
    <p:sldId id="1075" r:id="rId76"/>
    <p:sldId id="1072" r:id="rId77"/>
    <p:sldId id="986" r:id="rId78"/>
    <p:sldId id="987" r:id="rId79"/>
    <p:sldId id="988" r:id="rId80"/>
    <p:sldId id="989" r:id="rId81"/>
    <p:sldId id="990" r:id="rId82"/>
    <p:sldId id="991" r:id="rId83"/>
    <p:sldId id="992" r:id="rId84"/>
    <p:sldId id="995" r:id="rId85"/>
    <p:sldId id="993" r:id="rId86"/>
    <p:sldId id="994" r:id="rId87"/>
    <p:sldId id="998" r:id="rId88"/>
    <p:sldId id="997" r:id="rId89"/>
    <p:sldId id="999" r:id="rId90"/>
    <p:sldId id="1000" r:id="rId91"/>
    <p:sldId id="1001" r:id="rId92"/>
    <p:sldId id="1002" r:id="rId93"/>
    <p:sldId id="1003" r:id="rId94"/>
    <p:sldId id="1005" r:id="rId95"/>
    <p:sldId id="1004" r:id="rId96"/>
    <p:sldId id="1008" r:id="rId97"/>
    <p:sldId id="1006" r:id="rId98"/>
    <p:sldId id="1009" r:id="rId99"/>
    <p:sldId id="1010" r:id="rId100"/>
    <p:sldId id="1080" r:id="rId101"/>
    <p:sldId id="1012" r:id="rId102"/>
    <p:sldId id="1013" r:id="rId103"/>
    <p:sldId id="1014" r:id="rId104"/>
    <p:sldId id="1015" r:id="rId105"/>
    <p:sldId id="1016" r:id="rId106"/>
    <p:sldId id="1018" r:id="rId107"/>
    <p:sldId id="1017" r:id="rId108"/>
    <p:sldId id="1019" r:id="rId109"/>
    <p:sldId id="1020" r:id="rId110"/>
    <p:sldId id="1021" r:id="rId111"/>
    <p:sldId id="1023" r:id="rId112"/>
    <p:sldId id="1082" r:id="rId113"/>
    <p:sldId id="1024" r:id="rId114"/>
    <p:sldId id="1026" r:id="rId115"/>
    <p:sldId id="1025" r:id="rId116"/>
    <p:sldId id="1027" r:id="rId117"/>
    <p:sldId id="1028" r:id="rId118"/>
    <p:sldId id="1029" r:id="rId119"/>
    <p:sldId id="1030" r:id="rId120"/>
    <p:sldId id="1031" r:id="rId121"/>
    <p:sldId id="1032" r:id="rId122"/>
    <p:sldId id="1034" r:id="rId123"/>
    <p:sldId id="1033" r:id="rId124"/>
    <p:sldId id="1035" r:id="rId125"/>
    <p:sldId id="1037" r:id="rId126"/>
    <p:sldId id="1036" r:id="rId127"/>
    <p:sldId id="1038" r:id="rId128"/>
    <p:sldId id="1040" r:id="rId129"/>
    <p:sldId id="1039" r:id="rId130"/>
    <p:sldId id="1042" r:id="rId131"/>
    <p:sldId id="1041" r:id="rId132"/>
    <p:sldId id="1043" r:id="rId133"/>
    <p:sldId id="1044" r:id="rId134"/>
    <p:sldId id="1045" r:id="rId135"/>
    <p:sldId id="1046" r:id="rId136"/>
    <p:sldId id="1047" r:id="rId137"/>
    <p:sldId id="1048" r:id="rId138"/>
    <p:sldId id="1049" r:id="rId139"/>
    <p:sldId id="1050" r:id="rId140"/>
    <p:sldId id="1052" r:id="rId141"/>
    <p:sldId id="1053" r:id="rId142"/>
    <p:sldId id="1054" r:id="rId143"/>
    <p:sldId id="1058" r:id="rId144"/>
    <p:sldId id="1059" r:id="rId145"/>
    <p:sldId id="1060" r:id="rId146"/>
    <p:sldId id="1062" r:id="rId147"/>
    <p:sldId id="1063" r:id="rId148"/>
    <p:sldId id="1061" r:id="rId149"/>
    <p:sldId id="1064" r:id="rId150"/>
    <p:sldId id="1065" r:id="rId151"/>
    <p:sldId id="260" r:id="rId152"/>
  </p:sldIdLst>
  <p:sldSz cx="9144000" cy="6858000" type="screen4x3"/>
  <p:notesSz cx="6858000" cy="9144000"/>
  <p:custDataLst>
    <p:tags r:id="rId1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000"/>
    <a:srgbClr val="1212AE"/>
    <a:srgbClr val="008000"/>
    <a:srgbClr val="00FF00"/>
    <a:srgbClr val="FBA3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456"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gs" Target="tags/tag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F4E1F-2A19-4333-BD7C-42AE22E61338}" type="doc">
      <dgm:prSet loTypeId="urn:microsoft.com/office/officeart/2005/8/layout/hProcess9" loCatId="process" qsTypeId="urn:microsoft.com/office/officeart/2005/8/quickstyle/simple1" qsCatId="simple" csTypeId="urn:microsoft.com/office/officeart/2005/8/colors/accent1_2" csCatId="accent1" phldr="1"/>
      <dgm:spPr/>
    </dgm:pt>
    <dgm:pt modelId="{5B20D021-D714-41CD-89C8-73D24E66C92D}" type="pres">
      <dgm:prSet presAssocID="{42BF4E1F-2A19-4333-BD7C-42AE22E61338}" presName="CompostProcess" presStyleCnt="0">
        <dgm:presLayoutVars>
          <dgm:dir/>
          <dgm:resizeHandles val="exact"/>
        </dgm:presLayoutVars>
      </dgm:prSet>
      <dgm:spPr/>
    </dgm:pt>
    <dgm:pt modelId="{572ABE5D-7D9B-413A-90E9-F45D2B067FBA}" type="pres">
      <dgm:prSet presAssocID="{42BF4E1F-2A19-4333-BD7C-42AE22E61338}" presName="arrow" presStyleLbl="bgShp" presStyleIdx="0" presStyleCnt="1" custScaleX="117647" custLinFactNeighborY="297"/>
      <dgm:spPr>
        <a:blipFill rotWithShape="0">
          <a:blip xmlns:r="http://schemas.openxmlformats.org/officeDocument/2006/relationships" r:embed="rId1"/>
          <a:stretch>
            <a:fillRect/>
          </a:stretch>
        </a:blipFill>
      </dgm:spPr>
    </dgm:pt>
    <dgm:pt modelId="{63A19F49-B31E-416A-A77B-FBE11A53EE93}" type="pres">
      <dgm:prSet presAssocID="{42BF4E1F-2A19-4333-BD7C-42AE22E61338}" presName="linearProcess" presStyleCnt="0"/>
      <dgm:spPr/>
    </dgm:pt>
  </dgm:ptLst>
  <dgm:cxnLst>
    <dgm:cxn modelId="{545945C9-D7F1-4A08-BB26-9DF75F222403}" type="presOf" srcId="{42BF4E1F-2A19-4333-BD7C-42AE22E61338}" destId="{5B20D021-D714-41CD-89C8-73D24E66C92D}" srcOrd="0" destOrd="0" presId="urn:microsoft.com/office/officeart/2005/8/layout/hProcess9"/>
    <dgm:cxn modelId="{B39E3F46-9E80-47EA-AF7E-D78C1D75A0EF}" type="presParOf" srcId="{5B20D021-D714-41CD-89C8-73D24E66C92D}" destId="{572ABE5D-7D9B-413A-90E9-F45D2B067FBA}" srcOrd="0" destOrd="0" presId="urn:microsoft.com/office/officeart/2005/8/layout/hProcess9"/>
    <dgm:cxn modelId="{FFFFC38C-416F-4B30-A835-2A5C7D836C43}" type="presParOf" srcId="{5B20D021-D714-41CD-89C8-73D24E66C92D}" destId="{63A19F49-B31E-416A-A77B-FBE11A53EE93}" srcOrd="1" destOrd="0" presId="urn:microsoft.com/office/officeart/2005/8/layout/hProcess9"/>
  </dgm:cxnLst>
  <dgm:bg>
    <a:blipFill>
      <a:blip xmlns:r="http://schemas.openxmlformats.org/officeDocument/2006/relationships" r:embed="rId2"/>
      <a:stretch>
        <a:fillRect/>
      </a:stretch>
    </a:blip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ABE5D-7D9B-413A-90E9-F45D2B067FBA}">
      <dsp:nvSpPr>
        <dsp:cNvPr id="0" name=""/>
        <dsp:cNvSpPr/>
      </dsp:nvSpPr>
      <dsp:spPr>
        <a:xfrm>
          <a:off x="2" y="0"/>
          <a:ext cx="8645231" cy="4670522"/>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91B51D-4BCC-4209-86A5-0B107AD4E5AC}" type="datetimeFigureOut">
              <a:rPr lang="en-US" smtClean="0"/>
              <a:pPr/>
              <a:t>4/9/2024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24329-FA0E-4827-ADA0-BC8304E9EFC5}" type="slidenum">
              <a:rPr lang="en-US" smtClean="0"/>
              <a:pPr/>
              <a:t>‹#›</a:t>
            </a:fld>
            <a:endParaRPr lang="en-US"/>
          </a:p>
        </p:txBody>
      </p:sp>
    </p:spTree>
    <p:extLst>
      <p:ext uri="{BB962C8B-B14F-4D97-AF65-F5344CB8AC3E}">
        <p14:creationId xmlns:p14="http://schemas.microsoft.com/office/powerpoint/2010/main" val="77728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118</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119</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15</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121</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122</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123</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124</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125</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126</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127</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128</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129</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16</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131</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133</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134</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135</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136</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137</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138</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139</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140</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17</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142</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143</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144</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145</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147</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148</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149</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150</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7A94D-C930-4A3D-B63E-2D7FAD7BF9A3}" type="slidenum">
              <a:rPr lang="en-US" smtClean="0">
                <a:latin typeface="Arial" pitchFamily="34" charset="0"/>
                <a:cs typeface="Arial" pitchFamily="34" charset="0"/>
              </a:rPr>
              <a:pPr/>
              <a:t>151</a:t>
            </a:fld>
            <a:endParaRPr lang="en-US" dirty="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48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51</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52</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53</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54</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57</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59</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60</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62</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69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79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83</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84</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85</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86</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87</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89</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90</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91</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92</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93</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94</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95</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96</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97</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12</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99</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AE24329-FA0E-4827-ADA0-BC8304E9EFC5}" type="slidenum">
              <a:rPr lang="en-US" smtClean="0"/>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E6084-C444-4EF8-93FC-7FBD9A096DC3}" type="datetime1">
              <a:rPr lang="en-US" smtClean="0"/>
              <a:pPr/>
              <a:t>4/9/2024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67AF71-7CC4-4E68-BCDE-CFF31AAF7630}" type="datetime1">
              <a:rPr lang="en-US" smtClean="0"/>
              <a:pPr/>
              <a:t>4/9/2024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39E046-895F-4C27-9069-5ED82DACD76D}" type="datetime1">
              <a:rPr lang="en-US" smtClean="0"/>
              <a:pPr/>
              <a:t>4/9/2024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CD3A10-748A-4393-9D9A-AEEFFBE19AD1}" type="datetime1">
              <a:rPr lang="en-US" smtClean="0"/>
              <a:pPr/>
              <a:t>4/9/2024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CB190D-C4A8-4A01-92F8-C012521D71A2}" type="datetime1">
              <a:rPr lang="en-US" smtClean="0"/>
              <a:pPr/>
              <a:t>4/9/2024</a:t>
            </a:fld>
            <a:endParaRPr lang="en-US"/>
          </a:p>
        </p:txBody>
      </p:sp>
      <p:sp>
        <p:nvSpPr>
          <p:cNvPr id="5" name="Footer Placeholder 4"/>
          <p:cNvSpPr>
            <a:spLocks noGrp="1"/>
          </p:cNvSpPr>
          <p:nvPr>
            <p:ph type="ftr" sz="quarter" idx="11"/>
          </p:nvPr>
        </p:nvSpPr>
        <p:spPr/>
        <p:txBody>
          <a:bodyPr/>
          <a:lstStyle/>
          <a:p>
            <a:r>
              <a:rPr lang="en-US" smtClean="0"/>
              <a:t>Electronic Hardware System Design</a:t>
            </a:r>
            <a:endParaRPr lang="en-US"/>
          </a:p>
        </p:txBody>
      </p:sp>
      <p:sp>
        <p:nvSpPr>
          <p:cNvPr id="6" name="Slide Number Placeholder 5"/>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C2317-C3CB-4B57-9B44-E9D8091CB163}" type="datetime1">
              <a:rPr lang="en-US" smtClean="0"/>
              <a:pPr/>
              <a:t>4/9/2024</a:t>
            </a:fld>
            <a:endParaRPr lang="en-US"/>
          </a:p>
        </p:txBody>
      </p:sp>
      <p:sp>
        <p:nvSpPr>
          <p:cNvPr id="6" name="Footer Placeholder 5"/>
          <p:cNvSpPr>
            <a:spLocks noGrp="1"/>
          </p:cNvSpPr>
          <p:nvPr>
            <p:ph type="ftr" sz="quarter" idx="11"/>
          </p:nvPr>
        </p:nvSpPr>
        <p:spPr/>
        <p:txBody>
          <a:bodyPr/>
          <a:lstStyle/>
          <a:p>
            <a:r>
              <a:rPr lang="en-US" smtClean="0"/>
              <a:t>Electronic Hardware System Design</a:t>
            </a:r>
            <a:endParaRPr lang="en-US"/>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666F45-6879-49E2-A1CA-EF3CF9406660}" type="datetime1">
              <a:rPr lang="en-US" smtClean="0"/>
              <a:pPr/>
              <a:t>4/9/2024</a:t>
            </a:fld>
            <a:endParaRPr lang="en-US"/>
          </a:p>
        </p:txBody>
      </p:sp>
      <p:sp>
        <p:nvSpPr>
          <p:cNvPr id="8" name="Footer Placeholder 7"/>
          <p:cNvSpPr>
            <a:spLocks noGrp="1"/>
          </p:cNvSpPr>
          <p:nvPr>
            <p:ph type="ftr" sz="quarter" idx="11"/>
          </p:nvPr>
        </p:nvSpPr>
        <p:spPr/>
        <p:txBody>
          <a:bodyPr/>
          <a:lstStyle/>
          <a:p>
            <a:r>
              <a:rPr lang="en-US" smtClean="0"/>
              <a:t>Electronic Hardware System Design</a:t>
            </a:r>
            <a:endParaRPr lang="en-US"/>
          </a:p>
        </p:txBody>
      </p:sp>
      <p:sp>
        <p:nvSpPr>
          <p:cNvPr id="9" name="Slide Number Placeholder 8"/>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F4A44D-24AE-44A1-B1C9-558314A67A79}" type="datetime1">
              <a:rPr lang="en-US" smtClean="0"/>
              <a:pPr/>
              <a:t>4/9/2024</a:t>
            </a:fld>
            <a:endParaRPr lang="en-US"/>
          </a:p>
        </p:txBody>
      </p:sp>
      <p:sp>
        <p:nvSpPr>
          <p:cNvPr id="4" name="Footer Placeholder 3"/>
          <p:cNvSpPr>
            <a:spLocks noGrp="1"/>
          </p:cNvSpPr>
          <p:nvPr>
            <p:ph type="ftr" sz="quarter" idx="11"/>
          </p:nvPr>
        </p:nvSpPr>
        <p:spPr/>
        <p:txBody>
          <a:bodyPr/>
          <a:lstStyle/>
          <a:p>
            <a:r>
              <a:rPr lang="en-US" smtClean="0"/>
              <a:t>Electronic Hardware System Design</a:t>
            </a:r>
            <a:endParaRPr lang="en-US"/>
          </a:p>
        </p:txBody>
      </p:sp>
      <p:sp>
        <p:nvSpPr>
          <p:cNvPr id="5" name="Slide Number Placeholder 4"/>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2D30B-9032-4559-9859-F4F2ED876EAE}" type="datetime1">
              <a:rPr lang="en-US" smtClean="0"/>
              <a:pPr/>
              <a:t>4/9/2024</a:t>
            </a:fld>
            <a:endParaRPr lang="en-US"/>
          </a:p>
        </p:txBody>
      </p:sp>
      <p:sp>
        <p:nvSpPr>
          <p:cNvPr id="3" name="Footer Placeholder 2"/>
          <p:cNvSpPr>
            <a:spLocks noGrp="1"/>
          </p:cNvSpPr>
          <p:nvPr>
            <p:ph type="ftr" sz="quarter" idx="11"/>
          </p:nvPr>
        </p:nvSpPr>
        <p:spPr/>
        <p:txBody>
          <a:bodyPr/>
          <a:lstStyle/>
          <a:p>
            <a:r>
              <a:rPr lang="en-US" smtClean="0"/>
              <a:t>Electronic Hardware System Design</a:t>
            </a:r>
            <a:endParaRPr lang="en-US"/>
          </a:p>
        </p:txBody>
      </p:sp>
      <p:sp>
        <p:nvSpPr>
          <p:cNvPr id="4" name="Slide Number Placeholder 3"/>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FE079-EB1F-48E6-92EB-49C6C20BD28D}" type="datetime1">
              <a:rPr lang="en-US" smtClean="0"/>
              <a:pPr/>
              <a:t>4/9/2024</a:t>
            </a:fld>
            <a:endParaRPr lang="en-US"/>
          </a:p>
        </p:txBody>
      </p:sp>
      <p:sp>
        <p:nvSpPr>
          <p:cNvPr id="6" name="Footer Placeholder 5"/>
          <p:cNvSpPr>
            <a:spLocks noGrp="1"/>
          </p:cNvSpPr>
          <p:nvPr>
            <p:ph type="ftr" sz="quarter" idx="11"/>
          </p:nvPr>
        </p:nvSpPr>
        <p:spPr/>
        <p:txBody>
          <a:bodyPr/>
          <a:lstStyle/>
          <a:p>
            <a:r>
              <a:rPr lang="en-US" smtClean="0"/>
              <a:t>Electronic Hardware System Design</a:t>
            </a:r>
            <a:endParaRPr lang="en-US"/>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CC6E53-0898-42DB-8EBF-A2A38F85CF64}" type="datetime1">
              <a:rPr lang="en-US" smtClean="0"/>
              <a:pPr/>
              <a:t>4/9/2024</a:t>
            </a:fld>
            <a:endParaRPr lang="en-US"/>
          </a:p>
        </p:txBody>
      </p:sp>
      <p:sp>
        <p:nvSpPr>
          <p:cNvPr id="6" name="Footer Placeholder 5"/>
          <p:cNvSpPr>
            <a:spLocks noGrp="1"/>
          </p:cNvSpPr>
          <p:nvPr>
            <p:ph type="ftr" sz="quarter" idx="11"/>
          </p:nvPr>
        </p:nvSpPr>
        <p:spPr/>
        <p:txBody>
          <a:bodyPr/>
          <a:lstStyle/>
          <a:p>
            <a:r>
              <a:rPr lang="en-US" smtClean="0"/>
              <a:t>Electronic Hardware System Design</a:t>
            </a:r>
            <a:endParaRPr lang="en-US"/>
          </a:p>
        </p:txBody>
      </p:sp>
      <p:sp>
        <p:nvSpPr>
          <p:cNvPr id="7" name="Slide Number Placeholder 6"/>
          <p:cNvSpPr>
            <a:spLocks noGrp="1"/>
          </p:cNvSpPr>
          <p:nvPr>
            <p:ph type="sldNum" sz="quarter" idx="12"/>
          </p:nvPr>
        </p:nvSpPr>
        <p:spPr/>
        <p:txBody>
          <a:bodyPr/>
          <a:lstStyle/>
          <a:p>
            <a:fld id="{7769914A-DE8A-4152-827C-D0849E27D48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25541-D9EC-4807-936A-63046315CC84}" type="datetime1">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Electronic Hardware System Design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9914A-DE8A-4152-827C-D0849E27D4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3.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gif"/></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5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80.gi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7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7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7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9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552300" y="5257800"/>
            <a:ext cx="4057850" cy="990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Eras Bold ITC" pitchFamily="34" charset="0"/>
                <a:ea typeface="+mj-ea"/>
                <a:cs typeface="+mj-cs"/>
              </a:rPr>
              <a:t>Bennett University</a:t>
            </a:r>
            <a:endParaRPr kumimoji="0" lang="en-US" sz="2000" b="1" i="0" u="none" strike="noStrike" kern="1200" spc="50" normalizeH="0" baseline="0" noProof="0" dirty="0" smtClean="0">
              <a:ln w="11430"/>
              <a:solidFill>
                <a:srgbClr val="00B050"/>
              </a:solidFill>
              <a:effectLst>
                <a:outerShdw blurRad="76200" dist="50800" dir="5400000" algn="tl" rotWithShape="0">
                  <a:srgbClr val="000000">
                    <a:alpha val="65000"/>
                  </a:srgbClr>
                </a:outerShdw>
              </a:effectLst>
              <a:uLnTx/>
              <a:uFillTx/>
              <a:latin typeface="+mj-lt"/>
              <a:ea typeface="+mj-ea"/>
              <a:cs typeface="+mj-cs"/>
            </a:endParaRPr>
          </a:p>
        </p:txBody>
      </p:sp>
      <p:grpSp>
        <p:nvGrpSpPr>
          <p:cNvPr id="2" name="Group 17"/>
          <p:cNvGrpSpPr/>
          <p:nvPr/>
        </p:nvGrpSpPr>
        <p:grpSpPr>
          <a:xfrm>
            <a:off x="762000" y="2666389"/>
            <a:ext cx="1795272" cy="3201011"/>
            <a:chOff x="762000" y="2666389"/>
            <a:chExt cx="1795272" cy="3201011"/>
          </a:xfrm>
        </p:grpSpPr>
        <p:sp>
          <p:nvSpPr>
            <p:cNvPr id="10" name="Rounded Rectangle 9"/>
            <p:cNvSpPr/>
            <p:nvPr/>
          </p:nvSpPr>
          <p:spPr>
            <a:xfrm>
              <a:off x="762000" y="2667000"/>
              <a:ext cx="533400" cy="762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12" name="Rounded Rectangle 11"/>
            <p:cNvSpPr/>
            <p:nvPr/>
          </p:nvSpPr>
          <p:spPr>
            <a:xfrm rot="-360000">
              <a:off x="929057" y="2666389"/>
              <a:ext cx="762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4" name="Rounded Rectangle 13"/>
            <p:cNvSpPr/>
            <p:nvPr/>
          </p:nvSpPr>
          <p:spPr>
            <a:xfrm>
              <a:off x="1094232" y="5791200"/>
              <a:ext cx="146304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16" name="Flowchart: Alternate Process 15"/>
          <p:cNvSpPr/>
          <p:nvPr/>
        </p:nvSpPr>
        <p:spPr>
          <a:xfrm>
            <a:off x="609600" y="1143000"/>
            <a:ext cx="7924800" cy="304800"/>
          </a:xfrm>
          <a:prstGeom prst="flowChartAlternate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19"/>
          <p:cNvGrpSpPr/>
          <p:nvPr/>
        </p:nvGrpSpPr>
        <p:grpSpPr>
          <a:xfrm>
            <a:off x="6629400" y="2667000"/>
            <a:ext cx="1792224" cy="3203168"/>
            <a:chOff x="6629400" y="2667000"/>
            <a:chExt cx="1792224" cy="3203168"/>
          </a:xfrm>
        </p:grpSpPr>
        <p:sp>
          <p:nvSpPr>
            <p:cNvPr id="11" name="Rounded Rectangle 10"/>
            <p:cNvSpPr/>
            <p:nvPr/>
          </p:nvSpPr>
          <p:spPr>
            <a:xfrm>
              <a:off x="7888224" y="2667000"/>
              <a:ext cx="53340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3" name="Rounded Rectangle 12"/>
            <p:cNvSpPr/>
            <p:nvPr/>
          </p:nvSpPr>
          <p:spPr>
            <a:xfrm rot="300000">
              <a:off x="8216522" y="2669768"/>
              <a:ext cx="76200" cy="3200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7" name="Rounded Rectangle 16"/>
            <p:cNvSpPr/>
            <p:nvPr/>
          </p:nvSpPr>
          <p:spPr>
            <a:xfrm>
              <a:off x="6629400" y="5791200"/>
              <a:ext cx="1463040" cy="76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grpSp>
      <p:sp>
        <p:nvSpPr>
          <p:cNvPr id="7" name="Title 1"/>
          <p:cNvSpPr>
            <a:spLocks noGrp="1"/>
          </p:cNvSpPr>
          <p:nvPr>
            <p:ph type="title"/>
          </p:nvPr>
        </p:nvSpPr>
        <p:spPr>
          <a:xfrm>
            <a:off x="1143000" y="1524000"/>
            <a:ext cx="6934200" cy="2819400"/>
          </a:xfrm>
          <a:effectLst>
            <a:glow rad="228600">
              <a:schemeClr val="accent5">
                <a:satMod val="175000"/>
                <a:alpha val="40000"/>
              </a:schemeClr>
            </a:glow>
          </a:effectLst>
          <a:scene3d>
            <a:camera prst="perspectiveAbove"/>
            <a:lightRig rig="threePt" dir="t"/>
          </a:scene3d>
          <a:sp3d>
            <a:bevelT w="114300" prst="artDeco"/>
          </a:sp3d>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threePt" dir="t"/>
            </a:scene3d>
            <a:sp3d extrusionH="57150">
              <a:bevelT w="57150" h="38100" prst="artDeco"/>
            </a:sp3d>
          </a:bodyPr>
          <a:lstStyle/>
          <a:p>
            <a:r>
              <a:rPr lang="en-US" sz="5400" dirty="0" smtClean="0">
                <a:solidFill>
                  <a:schemeClr val="bg1"/>
                </a:solidFill>
                <a:latin typeface="Stencil" pitchFamily="82" charset="0"/>
              </a:rPr>
              <a:t> MODULE-2</a:t>
            </a:r>
            <a:br>
              <a:rPr lang="en-US" sz="5400" dirty="0" smtClean="0">
                <a:solidFill>
                  <a:schemeClr val="bg1"/>
                </a:solidFill>
                <a:latin typeface="Stencil" pitchFamily="82" charset="0"/>
              </a:rPr>
            </a:br>
            <a:r>
              <a:rPr lang="en-US" b="1" dirty="0" smtClean="0">
                <a:solidFill>
                  <a:srgbClr val="E4B60C"/>
                </a:solidFill>
                <a:latin typeface="Eras Bold ITC" pitchFamily="34" charset="0"/>
              </a:rPr>
              <a:t>DESIGN OF COMBINATIONAL </a:t>
            </a:r>
            <a:br>
              <a:rPr lang="en-US" b="1" dirty="0" smtClean="0">
                <a:solidFill>
                  <a:srgbClr val="E4B60C"/>
                </a:solidFill>
                <a:latin typeface="Eras Bold ITC" pitchFamily="34" charset="0"/>
              </a:rPr>
            </a:br>
            <a:r>
              <a:rPr lang="en-US" b="1" dirty="0" smtClean="0">
                <a:solidFill>
                  <a:srgbClr val="E4B60C"/>
                </a:solidFill>
                <a:latin typeface="Eras Bold ITC" pitchFamily="34" charset="0"/>
              </a:rPr>
              <a:t>LOGIC CIRCUITS</a:t>
            </a:r>
          </a:p>
        </p:txBody>
      </p:sp>
      <p:sp>
        <p:nvSpPr>
          <p:cNvPr id="19" name="Rounded Rectangle 18"/>
          <p:cNvSpPr/>
          <p:nvPr/>
        </p:nvSpPr>
        <p:spPr>
          <a:xfrm>
            <a:off x="486768" y="609600"/>
            <a:ext cx="8153400" cy="762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rPr>
              <a:t>CSET105 – DIGITAL DESIGN</a:t>
            </a:r>
            <a:endPar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lgerian" pitchFamily="82" charset="0"/>
            </a:endParaRPr>
          </a:p>
        </p:txBody>
      </p:sp>
      <p:sp>
        <p:nvSpPr>
          <p:cNvPr id="15" name="Rounded Rectangle 14"/>
          <p:cNvSpPr/>
          <p:nvPr/>
        </p:nvSpPr>
        <p:spPr>
          <a:xfrm>
            <a:off x="152400" y="228600"/>
            <a:ext cx="8839200" cy="6400800"/>
          </a:xfrm>
          <a:prstGeom prst="roundRect">
            <a:avLst/>
          </a:prstGeom>
          <a:noFill/>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295400"/>
            <a:ext cx="8534400" cy="5139869"/>
          </a:xfrm>
          <a:prstGeom prst="rect">
            <a:avLst/>
          </a:prstGeom>
        </p:spPr>
        <p:txBody>
          <a:bodyPr wrap="square">
            <a:spAutoFit/>
          </a:bodyPr>
          <a:lstStyle/>
          <a:p>
            <a:pPr marL="465138" indent="-465138" algn="just">
              <a:buClr>
                <a:schemeClr val="accent6">
                  <a:lumMod val="75000"/>
                </a:schemeClr>
              </a:buClr>
            </a:pPr>
            <a:r>
              <a:rPr lang="en-US" sz="2400" dirty="0" smtClean="0">
                <a:latin typeface="Narkisim" pitchFamily="34" charset="-79"/>
                <a:cs typeface="Narkisim" pitchFamily="34" charset="-79"/>
              </a:rPr>
              <a:t>EXAMPLE-1:</a:t>
            </a:r>
          </a:p>
          <a:p>
            <a:pPr marL="465138" indent="-465138">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Design a combinational circuits with three input variables that will produce a logic-1 output when more than one input variables are HIGH state.</a:t>
            </a:r>
          </a:p>
          <a:p>
            <a:pPr marL="465138" indent="-465138">
              <a:buClr>
                <a:schemeClr val="accent6">
                  <a:lumMod val="75000"/>
                </a:schemeClr>
              </a:buClr>
            </a:pPr>
            <a:r>
              <a:rPr lang="en-US" sz="2400" u="sng" dirty="0" smtClean="0">
                <a:latin typeface="Narkisim" pitchFamily="34" charset="-79"/>
                <a:cs typeface="Narkisim" pitchFamily="34" charset="-79"/>
              </a:rPr>
              <a:t>Solution:</a:t>
            </a:r>
            <a:endParaRPr lang="en-US" sz="2400" dirty="0" smtClean="0">
              <a:latin typeface="Narkisim" pitchFamily="34" charset="-79"/>
              <a:cs typeface="Narkisim" pitchFamily="34" charset="-79"/>
            </a:endParaRPr>
          </a:p>
          <a:p>
            <a:pPr algn="just"/>
            <a:r>
              <a:rPr lang="en-US" sz="2400" dirty="0" smtClean="0">
                <a:latin typeface="Narkisim" pitchFamily="34" charset="-79"/>
                <a:cs typeface="Narkisim" pitchFamily="34" charset="-79"/>
              </a:rPr>
              <a:t>STEP1: The problem statement.</a:t>
            </a:r>
          </a:p>
          <a:p>
            <a:pPr algn="just"/>
            <a:r>
              <a:rPr lang="en-US" sz="2400" dirty="0" smtClean="0">
                <a:solidFill>
                  <a:srgbClr val="0070C0"/>
                </a:solidFill>
                <a:latin typeface="Narkisim" pitchFamily="34" charset="-79"/>
                <a:cs typeface="Narkisim" pitchFamily="34" charset="-79"/>
              </a:rPr>
              <a:t>Design a combinational circuits with three input variables that will produce a logic-1 Output when more than one input variables are HIGH.</a:t>
            </a:r>
            <a:endParaRPr lang="en-US" sz="1200" dirty="0" smtClean="0">
              <a:solidFill>
                <a:srgbClr val="0070C0"/>
              </a:solidFill>
              <a:latin typeface="Narkisim" pitchFamily="34" charset="-79"/>
              <a:cs typeface="Narkisim" pitchFamily="34" charset="-79"/>
            </a:endParaRPr>
          </a:p>
          <a:p>
            <a:pPr algn="just"/>
            <a:endParaRPr lang="en-US" sz="2800" dirty="0" smtClean="0">
              <a:latin typeface="Narkisim" pitchFamily="34" charset="-79"/>
              <a:cs typeface="Narkisim" pitchFamily="34" charset="-79"/>
            </a:endParaRPr>
          </a:p>
          <a:p>
            <a:pPr algn="just"/>
            <a:r>
              <a:rPr lang="en-US" sz="2400" dirty="0" smtClean="0">
                <a:latin typeface="Narkisim" pitchFamily="34" charset="-79"/>
                <a:cs typeface="Narkisim" pitchFamily="34" charset="-79"/>
              </a:rPr>
              <a:t>STEP2: Identify the input and output variables</a:t>
            </a:r>
          </a:p>
          <a:p>
            <a:pPr algn="just"/>
            <a:r>
              <a:rPr lang="en-US" sz="2400" b="1" dirty="0" smtClean="0">
                <a:latin typeface="Narkisim" pitchFamily="34" charset="-79"/>
                <a:cs typeface="Narkisim" pitchFamily="34" charset="-79"/>
              </a:rPr>
              <a:t>	</a:t>
            </a:r>
            <a:r>
              <a:rPr lang="en-US" sz="2400" dirty="0" smtClean="0">
                <a:solidFill>
                  <a:srgbClr val="0070C0"/>
                </a:solidFill>
                <a:latin typeface="Narkisim" pitchFamily="34" charset="-79"/>
                <a:cs typeface="Narkisim" pitchFamily="34" charset="-79"/>
              </a:rPr>
              <a:t>No. of inputs required: 3</a:t>
            </a:r>
          </a:p>
          <a:p>
            <a:pPr algn="just"/>
            <a:r>
              <a:rPr lang="en-US" sz="2400" dirty="0" smtClean="0">
                <a:solidFill>
                  <a:srgbClr val="0070C0"/>
                </a:solidFill>
                <a:latin typeface="Narkisim" pitchFamily="34" charset="-79"/>
                <a:cs typeface="Narkisim" pitchFamily="34" charset="-79"/>
              </a:rPr>
              <a:t>	No. of output required: 1</a:t>
            </a:r>
            <a:endParaRPr lang="en-US" sz="2800" dirty="0" smtClean="0">
              <a:solidFill>
                <a:srgbClr val="0070C0"/>
              </a:solidFill>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500"/>
                                        <p:tgtEl>
                                          <p:spTgt spid="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500"/>
                                        <p:tgtEl>
                                          <p:spTgt spid="1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500"/>
                                        <p:tgtEl>
                                          <p:spTgt spid="11">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smtClean="0">
                <a:latin typeface="Eras Bold ITC" pitchFamily="34" charset="0"/>
              </a:rPr>
              <a:t>DEMULTIPLEXERS</a:t>
            </a:r>
            <a:endParaRPr lang="en-US" sz="54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171</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292012763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219200"/>
            <a:ext cx="8534400" cy="3108543"/>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means one into many. Demultiplexing is the process of taking information from one input and transmitting the same over one of several outputs.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a:t>
            </a: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is a combinational logic circuit that receives information on a single input and transmits the same information over one of several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output lines.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3065292" y="4267200"/>
            <a:ext cx="3183108" cy="2300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618595"/>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block diagram of a </a:t>
            </a: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has one input signal, ‘n’ select signals and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output signals.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select inputs determine to which output the data input will be connected.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As the serial data is changed to parallel data, i.e., the input caused to appear on one of the n output lines, the </a:t>
            </a: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is also called a “</a:t>
            </a:r>
            <a:r>
              <a:rPr lang="en-US" sz="2800" b="1" i="1" dirty="0" smtClean="0">
                <a:solidFill>
                  <a:srgbClr val="0070C0"/>
                </a:solidFill>
                <a:latin typeface="Narkisim" pitchFamily="34" charset="-79"/>
                <a:cs typeface="Narkisim" pitchFamily="34" charset="-79"/>
              </a:rPr>
              <a:t>data distributer</a:t>
            </a:r>
            <a:r>
              <a:rPr lang="en-US" sz="2800" dirty="0" smtClean="0">
                <a:solidFill>
                  <a:srgbClr val="0070C0"/>
                </a:solidFill>
                <a:latin typeface="Narkisim" pitchFamily="34" charset="-79"/>
                <a:cs typeface="Narkisim" pitchFamily="34" charset="-79"/>
              </a:rPr>
              <a:t>” or a “</a:t>
            </a:r>
            <a:r>
              <a:rPr lang="en-US" sz="2800" b="1" i="1" dirty="0" smtClean="0">
                <a:solidFill>
                  <a:srgbClr val="0070C0"/>
                </a:solidFill>
                <a:latin typeface="Narkisim" pitchFamily="34" charset="-79"/>
                <a:cs typeface="Narkisim" pitchFamily="34" charset="-79"/>
              </a:rPr>
              <a:t>serial-to-parallel converter</a:t>
            </a:r>
            <a:r>
              <a:rPr lang="en-US" sz="2800" dirty="0" smtClean="0">
                <a:solidFill>
                  <a:srgbClr val="0070C0"/>
                </a:solidFill>
                <a:latin typeface="Narkisim" pitchFamily="34" charset="-79"/>
                <a:cs typeface="Narkisim" pitchFamily="34" charset="-79"/>
              </a:rPr>
              <a: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371600"/>
            <a:ext cx="8534400" cy="3108543"/>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1-to-4 </a:t>
            </a: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has a single input, </a:t>
            </a:r>
            <a:r>
              <a:rPr lang="en-US" sz="2800" b="1" dirty="0" smtClean="0">
                <a:solidFill>
                  <a:srgbClr val="0070C0"/>
                </a:solidFill>
                <a:latin typeface="Narkisim" pitchFamily="34" charset="-79"/>
                <a:cs typeface="Narkisim" pitchFamily="34" charset="-79"/>
              </a:rPr>
              <a:t>D</a:t>
            </a:r>
            <a:r>
              <a:rPr lang="en-US" sz="2800" b="1"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four outputs (</a:t>
            </a:r>
            <a:r>
              <a:rPr lang="en-US" sz="2800" b="1" dirty="0" smtClean="0">
                <a:solidFill>
                  <a:srgbClr val="0070C0"/>
                </a:solidFill>
                <a:latin typeface="Narkisim" pitchFamily="34" charset="-79"/>
                <a:cs typeface="Narkisim" pitchFamily="34" charset="-79"/>
              </a:rPr>
              <a:t>Y</a:t>
            </a:r>
            <a:r>
              <a:rPr lang="en-US" sz="2800" b="1" baseline="-25000" dirty="0" smtClean="0">
                <a:solidFill>
                  <a:srgbClr val="0070C0"/>
                </a:solidFill>
                <a:latin typeface="Narkisim" pitchFamily="34" charset="-79"/>
                <a:cs typeface="Narkisim" pitchFamily="34" charset="-79"/>
              </a:rPr>
              <a:t>0 </a:t>
            </a:r>
            <a:r>
              <a:rPr lang="en-US" sz="2800" b="1" dirty="0" smtClean="0">
                <a:solidFill>
                  <a:srgbClr val="0070C0"/>
                </a:solidFill>
                <a:latin typeface="Narkisim" pitchFamily="34" charset="-79"/>
                <a:cs typeface="Narkisim" pitchFamily="34" charset="-79"/>
              </a:rPr>
              <a:t>to Y</a:t>
            </a:r>
            <a:r>
              <a:rPr lang="en-US" sz="2800" b="1" baseline="-25000" dirty="0" smtClean="0">
                <a:solidFill>
                  <a:srgbClr val="0070C0"/>
                </a:solidFill>
                <a:latin typeface="Narkisim" pitchFamily="34" charset="-79"/>
                <a:cs typeface="Narkisim" pitchFamily="34" charset="-79"/>
              </a:rPr>
              <a:t>3</a:t>
            </a:r>
            <a:r>
              <a:rPr lang="en-US" sz="2800" dirty="0" smtClean="0">
                <a:solidFill>
                  <a:srgbClr val="0070C0"/>
                </a:solidFill>
                <a:latin typeface="Narkisim" pitchFamily="34" charset="-79"/>
                <a:cs typeface="Narkisim" pitchFamily="34" charset="-79"/>
              </a:rPr>
              <a:t>) and two select inputs (</a:t>
            </a:r>
            <a:r>
              <a:rPr lang="en-US" sz="2800" b="1" dirty="0" smtClean="0">
                <a:solidFill>
                  <a:srgbClr val="0070C0"/>
                </a:solidFill>
                <a:latin typeface="Narkisim" pitchFamily="34" charset="-79"/>
                <a:cs typeface="Narkisim" pitchFamily="34" charset="-79"/>
              </a:rPr>
              <a:t>S</a:t>
            </a:r>
            <a:r>
              <a:rPr lang="en-US" sz="2800" b="1" baseline="-25000" dirty="0" smtClean="0">
                <a:solidFill>
                  <a:srgbClr val="0070C0"/>
                </a:solidFill>
                <a:latin typeface="Narkisim" pitchFamily="34" charset="-79"/>
                <a:cs typeface="Narkisim" pitchFamily="34" charset="-79"/>
              </a:rPr>
              <a:t>1</a:t>
            </a:r>
            <a:r>
              <a:rPr lang="en-US" sz="2800" b="1" dirty="0" smtClean="0">
                <a:solidFill>
                  <a:srgbClr val="0070C0"/>
                </a:solidFill>
                <a:latin typeface="Narkisim" pitchFamily="34" charset="-79"/>
                <a:cs typeface="Narkisim" pitchFamily="34" charset="-79"/>
              </a:rPr>
              <a:t> and S</a:t>
            </a:r>
            <a:r>
              <a:rPr lang="en-US" sz="2800" b="1"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input variable D</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has a path to all four outputs, but the input information is directed to only one of the output lines.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1:4 DEMUX</a:t>
            </a:r>
            <a:endParaRPr lang="en-US" sz="2000" b="1" dirty="0">
              <a:solidFill>
                <a:srgbClr val="C00000"/>
              </a:solidFill>
              <a:latin typeface="Narkisim" pitchFamily="34" charset="-79"/>
              <a:cs typeface="Narkisim" pitchFamily="34" charset="-79"/>
            </a:endParaRPr>
          </a:p>
        </p:txBody>
      </p:sp>
      <p:pic>
        <p:nvPicPr>
          <p:cNvPr id="13" name="Picture 12"/>
          <p:cNvPicPr/>
          <p:nvPr/>
        </p:nvPicPr>
        <p:blipFill>
          <a:blip r:embed="rId4" cstate="print"/>
          <a:srcRect/>
          <a:stretch>
            <a:fillRect/>
          </a:stretch>
        </p:blipFill>
        <p:spPr bwMode="auto">
          <a:xfrm>
            <a:off x="2971800" y="3733800"/>
            <a:ext cx="2955087" cy="25963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1:4 DEMUX</a:t>
            </a:r>
            <a:endParaRPr lang="en-US" sz="2000" b="1" dirty="0">
              <a:solidFill>
                <a:srgbClr val="C00000"/>
              </a:solidFill>
              <a:latin typeface="Narkisim" pitchFamily="34" charset="-79"/>
              <a:cs typeface="Narkisim" pitchFamily="34" charset="-79"/>
            </a:endParaRPr>
          </a:p>
        </p:txBody>
      </p:sp>
      <p:graphicFrame>
        <p:nvGraphicFramePr>
          <p:cNvPr id="17" name="Table 16"/>
          <p:cNvGraphicFramePr>
            <a:graphicFrameLocks noGrp="1"/>
          </p:cNvGraphicFramePr>
          <p:nvPr/>
        </p:nvGraphicFramePr>
        <p:xfrm>
          <a:off x="1605914" y="1828800"/>
          <a:ext cx="5937886" cy="3848103"/>
        </p:xfrm>
        <a:graphic>
          <a:graphicData uri="http://schemas.openxmlformats.org/drawingml/2006/table">
            <a:tbl>
              <a:tblPr/>
              <a:tblGrid>
                <a:gridCol w="840668">
                  <a:extLst>
                    <a:ext uri="{9D8B030D-6E8A-4147-A177-3AD203B41FA5}">
                      <a16:colId xmlns="" xmlns:a16="http://schemas.microsoft.com/office/drawing/2014/main" val="20000"/>
                    </a:ext>
                  </a:extLst>
                </a:gridCol>
                <a:gridCol w="840668">
                  <a:extLst>
                    <a:ext uri="{9D8B030D-6E8A-4147-A177-3AD203B41FA5}">
                      <a16:colId xmlns="" xmlns:a16="http://schemas.microsoft.com/office/drawing/2014/main" val="20001"/>
                    </a:ext>
                  </a:extLst>
                </a:gridCol>
                <a:gridCol w="851310">
                  <a:extLst>
                    <a:ext uri="{9D8B030D-6E8A-4147-A177-3AD203B41FA5}">
                      <a16:colId xmlns="" xmlns:a16="http://schemas.microsoft.com/office/drawing/2014/main" val="20002"/>
                    </a:ext>
                  </a:extLst>
                </a:gridCol>
                <a:gridCol w="851310">
                  <a:extLst>
                    <a:ext uri="{9D8B030D-6E8A-4147-A177-3AD203B41FA5}">
                      <a16:colId xmlns="" xmlns:a16="http://schemas.microsoft.com/office/drawing/2014/main" val="20003"/>
                    </a:ext>
                  </a:extLst>
                </a:gridCol>
                <a:gridCol w="851310">
                  <a:extLst>
                    <a:ext uri="{9D8B030D-6E8A-4147-A177-3AD203B41FA5}">
                      <a16:colId xmlns="" xmlns:a16="http://schemas.microsoft.com/office/drawing/2014/main" val="20004"/>
                    </a:ext>
                  </a:extLst>
                </a:gridCol>
                <a:gridCol w="851310">
                  <a:extLst>
                    <a:ext uri="{9D8B030D-6E8A-4147-A177-3AD203B41FA5}">
                      <a16:colId xmlns="" xmlns:a16="http://schemas.microsoft.com/office/drawing/2014/main" val="20005"/>
                    </a:ext>
                  </a:extLst>
                </a:gridCol>
                <a:gridCol w="851310">
                  <a:extLst>
                    <a:ext uri="{9D8B030D-6E8A-4147-A177-3AD203B41FA5}">
                      <a16:colId xmlns="" xmlns:a16="http://schemas.microsoft.com/office/drawing/2014/main" val="20006"/>
                    </a:ext>
                  </a:extLst>
                </a:gridCol>
              </a:tblGrid>
              <a:tr h="427567">
                <a:tc>
                  <a:txBody>
                    <a:bodyPr/>
                    <a:lstStyle/>
                    <a:p>
                      <a:pPr marL="0" marR="0" algn="ctr">
                        <a:lnSpc>
                          <a:spcPct val="115000"/>
                        </a:lnSpc>
                        <a:spcBef>
                          <a:spcPts val="0"/>
                        </a:spcBef>
                        <a:spcAft>
                          <a:spcPts val="0"/>
                        </a:spcAft>
                      </a:pPr>
                      <a:r>
                        <a:rPr lang="en-US" sz="1800" b="1">
                          <a:latin typeface="Book Antiqua"/>
                          <a:ea typeface="Calibri"/>
                          <a:cs typeface="Times New Roman"/>
                        </a:rPr>
                        <a:t>D</a:t>
                      </a:r>
                      <a:r>
                        <a:rPr lang="en-US" sz="1800" b="1" baseline="-25000">
                          <a:latin typeface="Book Antiqua"/>
                          <a:ea typeface="Calibri"/>
                          <a:cs typeface="Times New Roman"/>
                        </a:rPr>
                        <a:t>in</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800" b="1">
                          <a:latin typeface="Book Antiqua"/>
                          <a:ea typeface="Calibri"/>
                          <a:cs typeface="Times New Roman"/>
                        </a:rPr>
                        <a:t>S</a:t>
                      </a:r>
                      <a:r>
                        <a:rPr lang="en-US" sz="1800" b="1" baseline="-250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800" b="1">
                          <a:latin typeface="Book Antiqua"/>
                          <a:ea typeface="Calibri"/>
                          <a:cs typeface="Times New Roman"/>
                        </a:rPr>
                        <a:t>S</a:t>
                      </a:r>
                      <a:r>
                        <a:rPr lang="en-US" sz="1800" b="1" baseline="-250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 xmlns:a16="http://schemas.microsoft.com/office/drawing/2014/main" val="10000"/>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2"/>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5"/>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6"/>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427567">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4097" name="Rectangle 1"/>
          <p:cNvSpPr>
            <a:spLocks noChangeArrowheads="1"/>
          </p:cNvSpPr>
          <p:nvPr/>
        </p:nvSpPr>
        <p:spPr bwMode="auto">
          <a:xfrm>
            <a:off x="2719956" y="6019800"/>
            <a:ext cx="3900428"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Truth table of 1-to-4 line </a:t>
            </a:r>
            <a:r>
              <a:rPr lang="en-US" sz="1600" b="1" dirty="0" err="1" smtClean="0">
                <a:latin typeface="Book Antiqua" pitchFamily="18" charset="0"/>
                <a:ea typeface="Calibri" pitchFamily="34" charset="0"/>
                <a:cs typeface="Times New Roman" pitchFamily="18" charset="0"/>
              </a:rPr>
              <a:t>D</a:t>
            </a:r>
            <a:r>
              <a:rPr kumimoji="0" lang="en-US" sz="1600" b="1" i="0"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emultiplexer</a:t>
            </a:r>
            <a:endParaRPr kumimoji="0" lang="en-US" sz="16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554063"/>
            <a:ext cx="8534400" cy="477053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From the truth table, it is clear that the data input, D</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is connected to the output Y</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when S</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 0 and S</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=0 and the data input is connected to output Y</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 when S</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=0 and S</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=1. </a:t>
            </a:r>
          </a:p>
          <a:p>
            <a:pPr marL="465138" indent="-465138" algn="just">
              <a:buClr>
                <a:schemeClr val="accent6">
                  <a:lumMod val="75000"/>
                </a:schemeClr>
              </a:buClr>
              <a:buFont typeface="Wingdings" pitchFamily="2" charset="2"/>
              <a:buChar char="q"/>
            </a:pPr>
            <a:endParaRPr lang="en-US" sz="12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Similarly, the data input is connected to output Y</a:t>
            </a:r>
            <a:r>
              <a:rPr lang="en-US" sz="2800" baseline="-25000" dirty="0" smtClean="0">
                <a:solidFill>
                  <a:srgbClr val="0070C0"/>
                </a:solidFill>
                <a:latin typeface="Narkisim" pitchFamily="34" charset="-79"/>
                <a:cs typeface="Narkisim" pitchFamily="34" charset="-79"/>
              </a:rPr>
              <a:t>2</a:t>
            </a:r>
            <a:r>
              <a:rPr lang="en-US" sz="2800" dirty="0" smtClean="0">
                <a:solidFill>
                  <a:srgbClr val="0070C0"/>
                </a:solidFill>
                <a:latin typeface="Narkisim" pitchFamily="34" charset="-79"/>
                <a:cs typeface="Narkisim" pitchFamily="34" charset="-79"/>
              </a:rPr>
              <a:t> and Y</a:t>
            </a:r>
            <a:r>
              <a:rPr lang="en-US" sz="2800" baseline="-25000" dirty="0" smtClean="0">
                <a:solidFill>
                  <a:srgbClr val="0070C0"/>
                </a:solidFill>
                <a:latin typeface="Narkisim" pitchFamily="34" charset="-79"/>
                <a:cs typeface="Narkisim" pitchFamily="34" charset="-79"/>
              </a:rPr>
              <a:t>3</a:t>
            </a:r>
            <a:r>
              <a:rPr lang="en-US" sz="2800" dirty="0" smtClean="0">
                <a:solidFill>
                  <a:srgbClr val="0070C0"/>
                </a:solidFill>
                <a:latin typeface="Narkisim" pitchFamily="34" charset="-79"/>
                <a:cs typeface="Narkisim" pitchFamily="34" charset="-79"/>
              </a:rPr>
              <a:t> when S</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=1 and S</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=0 and when S</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=1 and S</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=1, respectively. </a:t>
            </a:r>
          </a:p>
          <a:p>
            <a:pPr marL="465138" indent="-465138" algn="just">
              <a:buClr>
                <a:schemeClr val="accent6">
                  <a:lumMod val="75000"/>
                </a:schemeClr>
              </a:buClr>
              <a:buFont typeface="Wingdings" pitchFamily="2" charset="2"/>
              <a:buChar char="q"/>
            </a:pPr>
            <a:endParaRPr lang="en-US" sz="12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Also, from the truth table, the expression for outputs can be written as follows,</a:t>
            </a:r>
          </a:p>
          <a:p>
            <a:pPr marL="465138" indent="-465138" algn="just">
              <a:buClr>
                <a:schemeClr val="accent6">
                  <a:lumMod val="75000"/>
                </a:schemeClr>
              </a:buClr>
            </a:pPr>
            <a:r>
              <a:rPr lang="en-US" sz="2800" b="1" dirty="0" smtClean="0"/>
              <a:t>	Y</a:t>
            </a:r>
            <a:r>
              <a:rPr lang="en-US" sz="2800" b="1" baseline="-25000" dirty="0" smtClean="0"/>
              <a:t>0</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Y</a:t>
            </a:r>
            <a:r>
              <a:rPr lang="en-US" sz="2800" b="1" baseline="-25000" dirty="0" smtClean="0"/>
              <a:t>1</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Y</a:t>
            </a:r>
            <a:r>
              <a:rPr lang="en-US" sz="2800" b="1" baseline="-25000" dirty="0" smtClean="0"/>
              <a:t>2</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    Y</a:t>
            </a:r>
            <a:r>
              <a:rPr lang="en-US" sz="2800" b="1" baseline="-25000" dirty="0" smtClean="0"/>
              <a:t>3</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a:t>
            </a: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1:4 DEMUX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1:4 DEMUX</a:t>
            </a:r>
            <a:endParaRPr lang="en-US" sz="2000" b="1" dirty="0">
              <a:solidFill>
                <a:srgbClr val="C00000"/>
              </a:solidFill>
              <a:latin typeface="Narkisim" pitchFamily="34" charset="-79"/>
              <a:cs typeface="Narkisim" pitchFamily="34" charset="-79"/>
            </a:endParaRPr>
          </a:p>
        </p:txBody>
      </p:sp>
      <p:pic>
        <p:nvPicPr>
          <p:cNvPr id="13" name="Picture 12"/>
          <p:cNvPicPr/>
          <p:nvPr/>
        </p:nvPicPr>
        <p:blipFill>
          <a:blip r:embed="rId4" cstate="print"/>
          <a:srcRect/>
          <a:stretch>
            <a:fillRect/>
          </a:stretch>
        </p:blipFill>
        <p:spPr bwMode="auto">
          <a:xfrm>
            <a:off x="2286000" y="1600200"/>
            <a:ext cx="4587875" cy="4136390"/>
          </a:xfrm>
          <a:prstGeom prst="rect">
            <a:avLst/>
          </a:prstGeom>
          <a:noFill/>
          <a:ln w="9525">
            <a:noFill/>
            <a:miter lim="800000"/>
            <a:headEnd/>
            <a:tailEnd/>
          </a:ln>
        </p:spPr>
      </p:pic>
      <p:sp>
        <p:nvSpPr>
          <p:cNvPr id="358401" name="Rectangle 1"/>
          <p:cNvSpPr>
            <a:spLocks noChangeArrowheads="1"/>
          </p:cNvSpPr>
          <p:nvPr/>
        </p:nvSpPr>
        <p:spPr bwMode="auto">
          <a:xfrm>
            <a:off x="2020931" y="5974377"/>
            <a:ext cx="511710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Logic diagram of 1-to-4 line </a:t>
            </a:r>
            <a:r>
              <a:rPr kumimoji="0" lang="en-US" sz="2000" b="1" i="0"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demultiplexer</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554063"/>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Now, using the above expressions, a 1-to-4 line </a:t>
            </a: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can be implemented using four 3-input AND gates and two NOT gates.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Here, the input data line D</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is connected to all the AND gates.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two select lines S</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 S</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enable only one gate at a time and the data that appears on the input line passes through the selected gate to the associated output line.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1:4 DEMUX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371600"/>
            <a:ext cx="8534400" cy="181588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1-to-8 line </a:t>
            </a:r>
            <a:r>
              <a:rPr lang="en-US" sz="2800" dirty="0" err="1" smtClean="0">
                <a:solidFill>
                  <a:srgbClr val="0070C0"/>
                </a:solidFill>
                <a:latin typeface="Narkisim" pitchFamily="34" charset="-79"/>
                <a:cs typeface="Narkisim" pitchFamily="34" charset="-79"/>
              </a:rPr>
              <a:t>demultiplexer</a:t>
            </a:r>
            <a:r>
              <a:rPr lang="en-US" sz="2800" dirty="0" smtClean="0">
                <a:solidFill>
                  <a:srgbClr val="0070C0"/>
                </a:solidFill>
                <a:latin typeface="Narkisim" pitchFamily="34" charset="-79"/>
                <a:cs typeface="Narkisim" pitchFamily="34" charset="-79"/>
              </a:rPr>
              <a:t> has a single input, </a:t>
            </a:r>
            <a:r>
              <a:rPr lang="en-US" sz="2800" b="1" dirty="0" smtClean="0">
                <a:solidFill>
                  <a:srgbClr val="0070C0"/>
                </a:solidFill>
                <a:latin typeface="Narkisim" pitchFamily="34" charset="-79"/>
                <a:cs typeface="Narkisim" pitchFamily="34" charset="-79"/>
              </a:rPr>
              <a:t>D</a:t>
            </a:r>
            <a:r>
              <a:rPr lang="en-US" sz="2800" b="1"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eight outputs (</a:t>
            </a:r>
            <a:r>
              <a:rPr lang="en-US" sz="2800" b="1" dirty="0" smtClean="0">
                <a:solidFill>
                  <a:srgbClr val="0070C0"/>
                </a:solidFill>
                <a:latin typeface="Narkisim" pitchFamily="34" charset="-79"/>
                <a:cs typeface="Narkisim" pitchFamily="34" charset="-79"/>
              </a:rPr>
              <a:t>Y</a:t>
            </a:r>
            <a:r>
              <a:rPr lang="en-US" sz="2800" b="1" baseline="-25000" dirty="0" smtClean="0">
                <a:solidFill>
                  <a:srgbClr val="0070C0"/>
                </a:solidFill>
                <a:latin typeface="Narkisim" pitchFamily="34" charset="-79"/>
                <a:cs typeface="Narkisim" pitchFamily="34" charset="-79"/>
              </a:rPr>
              <a:t>0 </a:t>
            </a:r>
            <a:r>
              <a:rPr lang="en-US" sz="2800" b="1" dirty="0" smtClean="0">
                <a:solidFill>
                  <a:srgbClr val="0070C0"/>
                </a:solidFill>
                <a:latin typeface="Narkisim" pitchFamily="34" charset="-79"/>
                <a:cs typeface="Narkisim" pitchFamily="34" charset="-79"/>
              </a:rPr>
              <a:t>to Y</a:t>
            </a:r>
            <a:r>
              <a:rPr lang="en-US" sz="2800" b="1" baseline="-25000" dirty="0" smtClean="0">
                <a:solidFill>
                  <a:srgbClr val="0070C0"/>
                </a:solidFill>
                <a:latin typeface="Narkisim" pitchFamily="34" charset="-79"/>
                <a:cs typeface="Narkisim" pitchFamily="34" charset="-79"/>
              </a:rPr>
              <a:t>7</a:t>
            </a:r>
            <a:r>
              <a:rPr lang="en-US" sz="2800" dirty="0" smtClean="0">
                <a:solidFill>
                  <a:srgbClr val="0070C0"/>
                </a:solidFill>
                <a:latin typeface="Narkisim" pitchFamily="34" charset="-79"/>
                <a:cs typeface="Narkisim" pitchFamily="34" charset="-79"/>
              </a:rPr>
              <a:t>) and three select inputs (</a:t>
            </a:r>
            <a:r>
              <a:rPr lang="en-US" sz="2800" b="1" dirty="0" smtClean="0">
                <a:solidFill>
                  <a:srgbClr val="0070C0"/>
                </a:solidFill>
                <a:latin typeface="Narkisim" pitchFamily="34" charset="-79"/>
                <a:cs typeface="Narkisim" pitchFamily="34" charset="-79"/>
              </a:rPr>
              <a:t>S</a:t>
            </a:r>
            <a:r>
              <a:rPr lang="en-US" sz="2800" b="1" baseline="-25000" dirty="0" smtClean="0">
                <a:solidFill>
                  <a:srgbClr val="0070C0"/>
                </a:solidFill>
                <a:latin typeface="Narkisim" pitchFamily="34" charset="-79"/>
                <a:cs typeface="Narkisim" pitchFamily="34" charset="-79"/>
              </a:rPr>
              <a:t>2, </a:t>
            </a:r>
            <a:r>
              <a:rPr lang="en-US" sz="2800" b="1" dirty="0" smtClean="0">
                <a:solidFill>
                  <a:srgbClr val="0070C0"/>
                </a:solidFill>
                <a:latin typeface="Narkisim" pitchFamily="34" charset="-79"/>
                <a:cs typeface="Narkisim" pitchFamily="34" charset="-79"/>
              </a:rPr>
              <a:t>S</a:t>
            </a:r>
            <a:r>
              <a:rPr lang="en-US" sz="2800" b="1" baseline="-25000" dirty="0" smtClean="0">
                <a:solidFill>
                  <a:srgbClr val="0070C0"/>
                </a:solidFill>
                <a:latin typeface="Narkisim" pitchFamily="34" charset="-79"/>
                <a:cs typeface="Narkisim" pitchFamily="34" charset="-79"/>
              </a:rPr>
              <a:t>1</a:t>
            </a:r>
            <a:r>
              <a:rPr lang="en-US" sz="2800" b="1" dirty="0" smtClean="0">
                <a:solidFill>
                  <a:srgbClr val="0070C0"/>
                </a:solidFill>
                <a:latin typeface="Narkisim" pitchFamily="34" charset="-79"/>
                <a:cs typeface="Narkisim" pitchFamily="34" charset="-79"/>
              </a:rPr>
              <a:t> and S</a:t>
            </a:r>
            <a:r>
              <a:rPr lang="en-US" sz="2800" b="1"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It distributes one input line to eight output lines based on the select inputs.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1:8 DEMUX</a:t>
            </a:r>
            <a:endParaRPr lang="en-US" sz="2000" b="1" dirty="0">
              <a:solidFill>
                <a:srgbClr val="C00000"/>
              </a:solidFill>
              <a:latin typeface="Narkisim" pitchFamily="34" charset="-79"/>
              <a:cs typeface="Narkisim" pitchFamily="34" charset="-79"/>
            </a:endParaRPr>
          </a:p>
        </p:txBody>
      </p:sp>
      <p:graphicFrame>
        <p:nvGraphicFramePr>
          <p:cNvPr id="13" name="Table 12"/>
          <p:cNvGraphicFramePr>
            <a:graphicFrameLocks noGrp="1"/>
          </p:cNvGraphicFramePr>
          <p:nvPr/>
        </p:nvGraphicFramePr>
        <p:xfrm>
          <a:off x="1447800" y="3246120"/>
          <a:ext cx="6629400" cy="3154680"/>
        </p:xfrm>
        <a:graphic>
          <a:graphicData uri="http://schemas.openxmlformats.org/drawingml/2006/table">
            <a:tbl>
              <a:tblPr/>
              <a:tblGrid>
                <a:gridCol w="852608">
                  <a:extLst>
                    <a:ext uri="{9D8B030D-6E8A-4147-A177-3AD203B41FA5}">
                      <a16:colId xmlns="" xmlns:a16="http://schemas.microsoft.com/office/drawing/2014/main" val="20000"/>
                    </a:ext>
                  </a:extLst>
                </a:gridCol>
                <a:gridCol w="507692">
                  <a:extLst>
                    <a:ext uri="{9D8B030D-6E8A-4147-A177-3AD203B41FA5}">
                      <a16:colId xmlns="" xmlns:a16="http://schemas.microsoft.com/office/drawing/2014/main" val="20001"/>
                    </a:ext>
                  </a:extLst>
                </a:gridCol>
                <a:gridCol w="514146">
                  <a:extLst>
                    <a:ext uri="{9D8B030D-6E8A-4147-A177-3AD203B41FA5}">
                      <a16:colId xmlns="" xmlns:a16="http://schemas.microsoft.com/office/drawing/2014/main" val="20002"/>
                    </a:ext>
                  </a:extLst>
                </a:gridCol>
                <a:gridCol w="641786">
                  <a:extLst>
                    <a:ext uri="{9D8B030D-6E8A-4147-A177-3AD203B41FA5}">
                      <a16:colId xmlns="" xmlns:a16="http://schemas.microsoft.com/office/drawing/2014/main" val="20003"/>
                    </a:ext>
                  </a:extLst>
                </a:gridCol>
                <a:gridCol w="514146">
                  <a:extLst>
                    <a:ext uri="{9D8B030D-6E8A-4147-A177-3AD203B41FA5}">
                      <a16:colId xmlns="" xmlns:a16="http://schemas.microsoft.com/office/drawing/2014/main" val="20004"/>
                    </a:ext>
                  </a:extLst>
                </a:gridCol>
                <a:gridCol w="514146">
                  <a:extLst>
                    <a:ext uri="{9D8B030D-6E8A-4147-A177-3AD203B41FA5}">
                      <a16:colId xmlns="" xmlns:a16="http://schemas.microsoft.com/office/drawing/2014/main" val="20005"/>
                    </a:ext>
                  </a:extLst>
                </a:gridCol>
                <a:gridCol w="514146">
                  <a:extLst>
                    <a:ext uri="{9D8B030D-6E8A-4147-A177-3AD203B41FA5}">
                      <a16:colId xmlns="" xmlns:a16="http://schemas.microsoft.com/office/drawing/2014/main" val="20006"/>
                    </a:ext>
                  </a:extLst>
                </a:gridCol>
                <a:gridCol w="514146">
                  <a:extLst>
                    <a:ext uri="{9D8B030D-6E8A-4147-A177-3AD203B41FA5}">
                      <a16:colId xmlns="" xmlns:a16="http://schemas.microsoft.com/office/drawing/2014/main" val="20007"/>
                    </a:ext>
                  </a:extLst>
                </a:gridCol>
                <a:gridCol w="514146">
                  <a:extLst>
                    <a:ext uri="{9D8B030D-6E8A-4147-A177-3AD203B41FA5}">
                      <a16:colId xmlns="" xmlns:a16="http://schemas.microsoft.com/office/drawing/2014/main" val="20008"/>
                    </a:ext>
                  </a:extLst>
                </a:gridCol>
                <a:gridCol w="514146">
                  <a:extLst>
                    <a:ext uri="{9D8B030D-6E8A-4147-A177-3AD203B41FA5}">
                      <a16:colId xmlns="" xmlns:a16="http://schemas.microsoft.com/office/drawing/2014/main" val="20009"/>
                    </a:ext>
                  </a:extLst>
                </a:gridCol>
                <a:gridCol w="514146">
                  <a:extLst>
                    <a:ext uri="{9D8B030D-6E8A-4147-A177-3AD203B41FA5}">
                      <a16:colId xmlns="" xmlns:a16="http://schemas.microsoft.com/office/drawing/2014/main" val="20010"/>
                    </a:ext>
                  </a:extLst>
                </a:gridCol>
                <a:gridCol w="514146">
                  <a:extLst>
                    <a:ext uri="{9D8B030D-6E8A-4147-A177-3AD203B41FA5}">
                      <a16:colId xmlns="" xmlns:a16="http://schemas.microsoft.com/office/drawing/2014/main" val="20011"/>
                    </a:ext>
                  </a:extLst>
                </a:gridCol>
              </a:tblGrid>
              <a:tr h="228600">
                <a:tc>
                  <a:txBody>
                    <a:bodyPr/>
                    <a:lstStyle/>
                    <a:p>
                      <a:pPr marL="0" marR="0" algn="ctr">
                        <a:lnSpc>
                          <a:spcPct val="115000"/>
                        </a:lnSpc>
                        <a:spcBef>
                          <a:spcPts val="0"/>
                        </a:spcBef>
                        <a:spcAft>
                          <a:spcPts val="0"/>
                        </a:spcAft>
                      </a:pPr>
                      <a:r>
                        <a:rPr lang="en-US" sz="1800" b="1">
                          <a:latin typeface="Book Antiqua"/>
                          <a:ea typeface="Calibri"/>
                          <a:cs typeface="Times New Roman"/>
                        </a:rPr>
                        <a:t>D</a:t>
                      </a:r>
                      <a:r>
                        <a:rPr lang="en-US" sz="1800" b="1" baseline="-25000">
                          <a:latin typeface="Book Antiqua"/>
                          <a:ea typeface="Calibri"/>
                          <a:cs typeface="Times New Roman"/>
                        </a:rPr>
                        <a:t>in</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S</a:t>
                      </a:r>
                      <a:r>
                        <a:rPr lang="en-US" sz="1800" b="1" baseline="-25000">
                          <a:latin typeface="Book Antiqua"/>
                          <a:ea typeface="Calibri"/>
                          <a:cs typeface="Times New Roman"/>
                        </a:rPr>
                        <a:t>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S</a:t>
                      </a:r>
                      <a:r>
                        <a:rPr lang="en-US" sz="1800" b="1" baseline="-250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S</a:t>
                      </a:r>
                      <a:r>
                        <a:rPr lang="en-US" sz="1800" b="1" baseline="-250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7</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4</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0"/>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x</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x</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x</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8600">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492508"/>
            <a:ext cx="8534400" cy="483209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From the above truth table, it is clear that the data input is connected with one of the eight outputs based on the select inputs.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Now from this truth table, the expression for eight outputs can be written as follows:</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r>
              <a:rPr lang="en-US" sz="2800" b="1" dirty="0" smtClean="0"/>
              <a:t>		Y</a:t>
            </a:r>
            <a:r>
              <a:rPr lang="en-US" sz="2800" b="1" baseline="-25000" dirty="0" smtClean="0"/>
              <a:t>0</a:t>
            </a:r>
            <a:r>
              <a:rPr lang="en-US" sz="2800" b="1" dirty="0" smtClean="0"/>
              <a:t>= S</a:t>
            </a:r>
            <a:r>
              <a:rPr lang="en-US" sz="2800" b="1" baseline="-25000" dirty="0" smtClean="0"/>
              <a:t>2</a:t>
            </a:r>
            <a:r>
              <a:rPr lang="en-US" sz="2800" b="1" dirty="0" smtClean="0"/>
              <a:t>’S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Y</a:t>
            </a:r>
            <a:r>
              <a:rPr lang="en-US" sz="2800" b="1" baseline="-25000" dirty="0" smtClean="0"/>
              <a:t>4</a:t>
            </a:r>
            <a:r>
              <a:rPr lang="en-US" sz="2800" b="1" dirty="0" smtClean="0"/>
              <a:t>= S</a:t>
            </a:r>
            <a:r>
              <a:rPr lang="en-US" sz="2800" b="1" baseline="-25000" dirty="0" smtClean="0"/>
              <a:t>2</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a:t>
            </a:r>
            <a:endParaRPr lang="en-US" sz="2800" dirty="0" smtClean="0"/>
          </a:p>
          <a:p>
            <a:r>
              <a:rPr lang="en-US" sz="2800" b="1" dirty="0" smtClean="0"/>
              <a:t>		Y</a:t>
            </a:r>
            <a:r>
              <a:rPr lang="en-US" sz="2800" b="1" baseline="-25000" dirty="0" smtClean="0"/>
              <a:t>1</a:t>
            </a:r>
            <a:r>
              <a:rPr lang="en-US" sz="2800" b="1" dirty="0" smtClean="0"/>
              <a:t>= S</a:t>
            </a:r>
            <a:r>
              <a:rPr lang="en-US" sz="2800" b="1" baseline="-25000" dirty="0" smtClean="0"/>
              <a:t>2</a:t>
            </a:r>
            <a:r>
              <a:rPr lang="en-US" sz="2800" b="1" dirty="0" smtClean="0"/>
              <a:t>’S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Y</a:t>
            </a:r>
            <a:r>
              <a:rPr lang="en-US" sz="2800" b="1" baseline="-25000" dirty="0" smtClean="0"/>
              <a:t>5</a:t>
            </a:r>
            <a:r>
              <a:rPr lang="en-US" sz="2800" b="1" dirty="0" smtClean="0"/>
              <a:t>= S</a:t>
            </a:r>
            <a:r>
              <a:rPr lang="en-US" sz="2800" b="1" baseline="-25000" dirty="0" smtClean="0"/>
              <a:t>2</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a:t>
            </a:r>
            <a:endParaRPr lang="en-US" sz="2800" dirty="0" smtClean="0"/>
          </a:p>
          <a:p>
            <a:r>
              <a:rPr lang="en-US" sz="2800" b="1" dirty="0" smtClean="0"/>
              <a:t>		Y</a:t>
            </a:r>
            <a:r>
              <a:rPr lang="en-US" sz="2800" b="1" baseline="-25000" dirty="0" smtClean="0"/>
              <a:t>2</a:t>
            </a:r>
            <a:r>
              <a:rPr lang="en-US" sz="2800" b="1" dirty="0" smtClean="0"/>
              <a:t>= S</a:t>
            </a:r>
            <a:r>
              <a:rPr lang="en-US" sz="2800" b="1" baseline="-25000" dirty="0" smtClean="0"/>
              <a:t>2</a:t>
            </a:r>
            <a:r>
              <a:rPr lang="en-US" sz="2800" b="1" dirty="0" smtClean="0"/>
              <a:t>’S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Y</a:t>
            </a:r>
            <a:r>
              <a:rPr lang="en-US" sz="2800" b="1" baseline="-25000" dirty="0" smtClean="0"/>
              <a:t>6</a:t>
            </a:r>
            <a:r>
              <a:rPr lang="en-US" sz="2800" b="1" dirty="0" smtClean="0"/>
              <a:t>= S</a:t>
            </a:r>
            <a:r>
              <a:rPr lang="en-US" sz="2800" b="1" baseline="-25000" dirty="0" smtClean="0"/>
              <a:t>2</a:t>
            </a:r>
            <a:r>
              <a:rPr lang="en-US" sz="2800" b="1" dirty="0" smtClean="0"/>
              <a:t> 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a:t>
            </a:r>
            <a:endParaRPr lang="en-US" sz="2800" dirty="0" smtClean="0"/>
          </a:p>
          <a:p>
            <a:r>
              <a:rPr lang="en-US" sz="2800" b="1" dirty="0" smtClean="0"/>
              <a:t>		Y</a:t>
            </a:r>
            <a:r>
              <a:rPr lang="en-US" sz="2800" b="1" baseline="-25000" dirty="0" smtClean="0"/>
              <a:t>3</a:t>
            </a:r>
            <a:r>
              <a:rPr lang="en-US" sz="2800" b="1" dirty="0" smtClean="0"/>
              <a:t>= S</a:t>
            </a:r>
            <a:r>
              <a:rPr lang="en-US" sz="2800" b="1" baseline="-25000" dirty="0" smtClean="0"/>
              <a:t>2</a:t>
            </a:r>
            <a:r>
              <a:rPr lang="en-US" sz="2800" b="1" dirty="0" smtClean="0"/>
              <a:t>’S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	</a:t>
            </a:r>
            <a:r>
              <a:rPr lang="en-US" sz="2800" b="1" dirty="0" smtClean="0"/>
              <a:t>Y</a:t>
            </a:r>
            <a:r>
              <a:rPr lang="en-US" sz="2800" b="1" baseline="-25000" dirty="0" smtClean="0"/>
              <a:t>7</a:t>
            </a:r>
            <a:r>
              <a:rPr lang="en-US" sz="2800" b="1" dirty="0" smtClean="0"/>
              <a:t>= S</a:t>
            </a:r>
            <a:r>
              <a:rPr lang="en-US" sz="2800" b="1" baseline="-25000" dirty="0" smtClean="0"/>
              <a:t>2</a:t>
            </a:r>
            <a:r>
              <a:rPr lang="en-US" sz="2800" b="1" dirty="0" smtClean="0"/>
              <a:t>S</a:t>
            </a:r>
            <a:r>
              <a:rPr lang="en-US" sz="2800" b="1" baseline="-25000" dirty="0" smtClean="0"/>
              <a:t>1</a:t>
            </a:r>
            <a:r>
              <a:rPr lang="en-US" sz="2800" b="1" dirty="0" smtClean="0"/>
              <a:t>S</a:t>
            </a:r>
            <a:r>
              <a:rPr lang="en-US" sz="2800" b="1" baseline="-25000" dirty="0" smtClean="0"/>
              <a:t>0</a:t>
            </a:r>
            <a:r>
              <a:rPr lang="en-US" sz="2800" b="1" dirty="0" smtClean="0"/>
              <a:t>D</a:t>
            </a:r>
            <a:r>
              <a:rPr lang="en-US" sz="2800" b="1" baseline="-25000" dirty="0" smtClean="0"/>
              <a:t>in</a:t>
            </a: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1:8 DEMUX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427976"/>
            <a:ext cx="8534400" cy="1938992"/>
          </a:xfrm>
          <a:prstGeom prst="rect">
            <a:avLst/>
          </a:prstGeom>
        </p:spPr>
        <p:txBody>
          <a:bodyPr wrap="square">
            <a:spAutoFit/>
          </a:bodyPr>
          <a:lstStyle/>
          <a:p>
            <a:r>
              <a:rPr lang="en-US" sz="2400" dirty="0" smtClean="0">
                <a:latin typeface="Narkisim" pitchFamily="34" charset="-79"/>
                <a:cs typeface="Narkisim" pitchFamily="34" charset="-79"/>
              </a:rPr>
              <a:t>STEP3: The input &amp; outputs are assign with letter symbols</a:t>
            </a:r>
          </a:p>
          <a:p>
            <a:r>
              <a:rPr lang="en-US" sz="2400" b="1" dirty="0" smtClean="0">
                <a:latin typeface="Narkisim" pitchFamily="34" charset="-79"/>
                <a:cs typeface="Narkisim" pitchFamily="34" charset="-79"/>
              </a:rPr>
              <a:t>	</a:t>
            </a:r>
            <a:r>
              <a:rPr lang="en-US" sz="2400" dirty="0" smtClean="0">
                <a:solidFill>
                  <a:srgbClr val="0070C0"/>
                </a:solidFill>
                <a:latin typeface="Narkisim" pitchFamily="34" charset="-79"/>
                <a:cs typeface="Narkisim" pitchFamily="34" charset="-79"/>
              </a:rPr>
              <a:t>Letter symbol for inputs: A, B, C</a:t>
            </a:r>
          </a:p>
          <a:p>
            <a:r>
              <a:rPr lang="en-US" sz="2400" dirty="0" smtClean="0">
                <a:solidFill>
                  <a:srgbClr val="0070C0"/>
                </a:solidFill>
                <a:latin typeface="Narkisim" pitchFamily="34" charset="-79"/>
                <a:cs typeface="Narkisim" pitchFamily="34" charset="-79"/>
              </a:rPr>
              <a:t>	Letter symbol for output: Y</a:t>
            </a:r>
          </a:p>
          <a:p>
            <a:r>
              <a:rPr lang="en-US" sz="2400" dirty="0" smtClean="0">
                <a:latin typeface="Narkisim" pitchFamily="34" charset="-79"/>
                <a:cs typeface="Narkisim" pitchFamily="34" charset="-79"/>
              </a:rPr>
              <a:t> </a:t>
            </a:r>
          </a:p>
          <a:p>
            <a:r>
              <a:rPr lang="en-US" sz="2400" dirty="0" smtClean="0">
                <a:latin typeface="Narkisim" pitchFamily="34" charset="-79"/>
                <a:cs typeface="Narkisim" pitchFamily="34" charset="-79"/>
              </a:rPr>
              <a:t>STEP4: Construction of a truth table for the given logic</a:t>
            </a:r>
            <a:endParaRPr lang="en-US" sz="2400" dirty="0">
              <a:latin typeface="Narkisim" pitchFamily="34" charset="-79"/>
              <a:cs typeface="Narkisim" pitchFamily="34" charset="-79"/>
            </a:endParaRPr>
          </a:p>
        </p:txBody>
      </p:sp>
      <p:pic>
        <p:nvPicPr>
          <p:cNvPr id="68609" name="Picture 1"/>
          <p:cNvPicPr>
            <a:picLocks noChangeAspect="1" noChangeArrowheads="1"/>
          </p:cNvPicPr>
          <p:nvPr/>
        </p:nvPicPr>
        <p:blipFill>
          <a:blip r:embed="rId4" cstate="print"/>
          <a:srcRect/>
          <a:stretch>
            <a:fillRect/>
          </a:stretch>
        </p:blipFill>
        <p:spPr bwMode="auto">
          <a:xfrm>
            <a:off x="2209800" y="3306975"/>
            <a:ext cx="3505200" cy="3176192"/>
          </a:xfrm>
          <a:prstGeom prst="rect">
            <a:avLst/>
          </a:prstGeom>
          <a:noFill/>
          <a:ln w="9525">
            <a:noFill/>
            <a:miter lim="800000"/>
            <a:headEnd/>
            <a:tailEnd/>
          </a:ln>
        </p:spPr>
      </p:pic>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26</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4" end="4"/>
                                            </p:txEl>
                                          </p:spTgt>
                                        </p:tgtEl>
                                        <p:attrNameLst>
                                          <p:attrName>style.visibility</p:attrName>
                                        </p:attrNameLst>
                                      </p:cBhvr>
                                      <p:to>
                                        <p:strVal val="visible"/>
                                      </p:to>
                                    </p:set>
                                    <p:animEffect transition="in" filter="fade">
                                      <p:cBhvr>
                                        <p:cTn id="18" dur="500"/>
                                        <p:tgtEl>
                                          <p:spTgt spid="11">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609"/>
                                        </p:tgtEl>
                                        <p:attrNameLst>
                                          <p:attrName>style.visibility</p:attrName>
                                        </p:attrNameLst>
                                      </p:cBhvr>
                                      <p:to>
                                        <p:strVal val="visible"/>
                                      </p:to>
                                    </p:set>
                                    <p:animEffect transition="in" filter="fade">
                                      <p:cBhvr>
                                        <p:cTn id="23" dur="500"/>
                                        <p:tgtEl>
                                          <p:spTgt spid="6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492508"/>
            <a:ext cx="8534400" cy="4154984"/>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Now using the above expressions, the logic diagram of a 1-to-8 </a:t>
            </a:r>
            <a:r>
              <a:rPr lang="en-US" sz="2400" dirty="0" err="1" smtClean="0">
                <a:solidFill>
                  <a:srgbClr val="0070C0"/>
                </a:solidFill>
                <a:latin typeface="Narkisim" pitchFamily="34" charset="-79"/>
                <a:cs typeface="Narkisim" pitchFamily="34" charset="-79"/>
              </a:rPr>
              <a:t>demultiplexer</a:t>
            </a:r>
            <a:r>
              <a:rPr lang="en-US" sz="2400" dirty="0" smtClean="0">
                <a:solidFill>
                  <a:srgbClr val="0070C0"/>
                </a:solidFill>
                <a:latin typeface="Narkisim" pitchFamily="34" charset="-79"/>
                <a:cs typeface="Narkisim" pitchFamily="34" charset="-79"/>
              </a:rPr>
              <a:t> can be drawn as shown.</a:t>
            </a:r>
          </a:p>
          <a:p>
            <a:pPr marL="465138" indent="-465138" algn="just">
              <a:buClr>
                <a:schemeClr val="accent6">
                  <a:lumMod val="75000"/>
                </a:schemeClr>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 Here, the single data line, D</a:t>
            </a:r>
            <a:r>
              <a:rPr lang="en-US" sz="2400" baseline="-25000" dirty="0" smtClean="0">
                <a:solidFill>
                  <a:srgbClr val="0070C0"/>
                </a:solidFill>
                <a:latin typeface="Narkisim" pitchFamily="34" charset="-79"/>
                <a:cs typeface="Narkisim" pitchFamily="34" charset="-79"/>
              </a:rPr>
              <a:t>in</a:t>
            </a:r>
            <a:r>
              <a:rPr lang="en-US" sz="2400" dirty="0" smtClean="0">
                <a:solidFill>
                  <a:srgbClr val="0070C0"/>
                </a:solidFill>
                <a:latin typeface="Narkisim" pitchFamily="34" charset="-79"/>
                <a:cs typeface="Narkisim" pitchFamily="34" charset="-79"/>
              </a:rPr>
              <a:t> is connected to all the eight AND gates, but only one of the eight AND gates will be enabled by the select input lines. </a:t>
            </a:r>
          </a:p>
          <a:p>
            <a:pPr marL="465138" indent="-465138" algn="just">
              <a:buClr>
                <a:schemeClr val="accent6">
                  <a:lumMod val="75000"/>
                </a:schemeClr>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For example, if S</a:t>
            </a:r>
            <a:r>
              <a:rPr lang="en-US" sz="2400" baseline="-25000" dirty="0" smtClean="0">
                <a:solidFill>
                  <a:srgbClr val="0070C0"/>
                </a:solidFill>
                <a:latin typeface="Narkisim" pitchFamily="34" charset="-79"/>
                <a:cs typeface="Narkisim" pitchFamily="34" charset="-79"/>
              </a:rPr>
              <a:t>2</a:t>
            </a:r>
            <a:r>
              <a:rPr lang="en-US" sz="2400" dirty="0" smtClean="0">
                <a:solidFill>
                  <a:srgbClr val="0070C0"/>
                </a:solidFill>
                <a:latin typeface="Narkisim" pitchFamily="34" charset="-79"/>
                <a:cs typeface="Narkisim" pitchFamily="34" charset="-79"/>
              </a:rPr>
              <a:t>S</a:t>
            </a:r>
            <a:r>
              <a:rPr lang="en-US" sz="2400" baseline="-25000" dirty="0" smtClean="0">
                <a:solidFill>
                  <a:srgbClr val="0070C0"/>
                </a:solidFill>
                <a:latin typeface="Narkisim" pitchFamily="34" charset="-79"/>
                <a:cs typeface="Narkisim" pitchFamily="34" charset="-79"/>
              </a:rPr>
              <a:t>1</a:t>
            </a:r>
            <a:r>
              <a:rPr lang="en-US" sz="2400" dirty="0" smtClean="0">
                <a:solidFill>
                  <a:srgbClr val="0070C0"/>
                </a:solidFill>
                <a:latin typeface="Narkisim" pitchFamily="34" charset="-79"/>
                <a:cs typeface="Narkisim" pitchFamily="34" charset="-79"/>
              </a:rPr>
              <a:t>S</a:t>
            </a:r>
            <a:r>
              <a:rPr lang="en-US" sz="2400" baseline="-25000" dirty="0" smtClean="0">
                <a:solidFill>
                  <a:srgbClr val="0070C0"/>
                </a:solidFill>
                <a:latin typeface="Narkisim" pitchFamily="34" charset="-79"/>
                <a:cs typeface="Narkisim" pitchFamily="34" charset="-79"/>
              </a:rPr>
              <a:t>0</a:t>
            </a:r>
            <a:r>
              <a:rPr lang="en-US" sz="2400" dirty="0" smtClean="0">
                <a:solidFill>
                  <a:srgbClr val="0070C0"/>
                </a:solidFill>
                <a:latin typeface="Narkisim" pitchFamily="34" charset="-79"/>
                <a:cs typeface="Narkisim" pitchFamily="34" charset="-79"/>
              </a:rPr>
              <a:t>= 000, then only AND gate-0 will be enabled and thereby the data input, D</a:t>
            </a:r>
            <a:r>
              <a:rPr lang="en-US" sz="2400" baseline="-25000" dirty="0" smtClean="0">
                <a:solidFill>
                  <a:srgbClr val="0070C0"/>
                </a:solidFill>
                <a:latin typeface="Narkisim" pitchFamily="34" charset="-79"/>
                <a:cs typeface="Narkisim" pitchFamily="34" charset="-79"/>
              </a:rPr>
              <a:t>in</a:t>
            </a:r>
            <a:r>
              <a:rPr lang="en-US" sz="2400" dirty="0" smtClean="0">
                <a:solidFill>
                  <a:srgbClr val="0070C0"/>
                </a:solidFill>
                <a:latin typeface="Narkisim" pitchFamily="34" charset="-79"/>
                <a:cs typeface="Narkisim" pitchFamily="34" charset="-79"/>
              </a:rPr>
              <a:t> will appear at Y</a:t>
            </a:r>
            <a:r>
              <a:rPr lang="en-US" sz="2400" baseline="-25000" dirty="0" smtClean="0">
                <a:solidFill>
                  <a:srgbClr val="0070C0"/>
                </a:solidFill>
                <a:latin typeface="Narkisim" pitchFamily="34" charset="-79"/>
                <a:cs typeface="Narkisim" pitchFamily="34" charset="-79"/>
              </a:rPr>
              <a:t>0</a:t>
            </a:r>
            <a:r>
              <a:rPr lang="en-US" sz="2400" dirty="0" smtClean="0">
                <a:solidFill>
                  <a:srgbClr val="0070C0"/>
                </a:solidFill>
                <a:latin typeface="Narkisim" pitchFamily="34" charset="-79"/>
                <a:cs typeface="Narkisim" pitchFamily="34" charset="-79"/>
              </a:rPr>
              <a:t>. Similarly, the different combinations of the select inputs, the input D</a:t>
            </a:r>
            <a:r>
              <a:rPr lang="en-US" sz="2400" baseline="-25000" dirty="0" smtClean="0">
                <a:solidFill>
                  <a:srgbClr val="0070C0"/>
                </a:solidFill>
                <a:latin typeface="Narkisim" pitchFamily="34" charset="-79"/>
                <a:cs typeface="Narkisim" pitchFamily="34" charset="-79"/>
              </a:rPr>
              <a:t>in</a:t>
            </a:r>
            <a:r>
              <a:rPr lang="en-US" sz="2400" dirty="0" smtClean="0">
                <a:solidFill>
                  <a:srgbClr val="0070C0"/>
                </a:solidFill>
                <a:latin typeface="Narkisim" pitchFamily="34" charset="-79"/>
                <a:cs typeface="Narkisim" pitchFamily="34" charset="-79"/>
              </a:rPr>
              <a:t> will appear at the respective output.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1:8 DEMUX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3641023" y="1066800"/>
            <a:ext cx="1845377"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1:8 DEMUX</a:t>
            </a:r>
            <a:endParaRPr lang="en-US" sz="2000" b="1" dirty="0">
              <a:solidFill>
                <a:srgbClr val="C00000"/>
              </a:solidFill>
              <a:latin typeface="Narkisim" pitchFamily="34" charset="-79"/>
              <a:cs typeface="Narkisim" pitchFamily="34" charset="-79"/>
            </a:endParaRPr>
          </a:p>
        </p:txBody>
      </p:sp>
      <p:pic>
        <p:nvPicPr>
          <p:cNvPr id="13" name="Picture 12"/>
          <p:cNvPicPr/>
          <p:nvPr/>
        </p:nvPicPr>
        <p:blipFill>
          <a:blip r:embed="rId4" cstate="print"/>
          <a:srcRect/>
          <a:stretch>
            <a:fillRect/>
          </a:stretch>
        </p:blipFill>
        <p:spPr bwMode="auto">
          <a:xfrm>
            <a:off x="2819400" y="1600200"/>
            <a:ext cx="3810000" cy="4711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492508"/>
            <a:ext cx="8534400" cy="95410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b="1" dirty="0" smtClean="0"/>
              <a:t>Example: Design 1:8 demultiplexer using 1:4 &amp; 1:2 DEMUX.</a:t>
            </a:r>
            <a:endParaRPr lang="en-US" sz="2800" dirty="0" smtClean="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2895600" y="1066800"/>
            <a:ext cx="3219151"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DEMULTIPLEXERS TREE</a:t>
            </a:r>
            <a:endParaRPr lang="en-US" sz="2000" b="1" dirty="0">
              <a:solidFill>
                <a:srgbClr val="C00000"/>
              </a:solidFill>
              <a:latin typeface="Narkisim" pitchFamily="34" charset="-79"/>
              <a:cs typeface="Narkisim" pitchFamily="34" charset="-79"/>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475" y="2057400"/>
            <a:ext cx="5267325"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12448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492508"/>
            <a:ext cx="8534400" cy="954107"/>
          </a:xfrm>
          <a:prstGeom prst="rect">
            <a:avLst/>
          </a:prstGeom>
        </p:spPr>
        <p:txBody>
          <a:bodyPr wrap="square">
            <a:spAutoFit/>
          </a:bodyPr>
          <a:lstStyle/>
          <a:p>
            <a:r>
              <a:rPr lang="en-US" sz="2800" b="1" u="sng" dirty="0" smtClean="0"/>
              <a:t>Example1:</a:t>
            </a:r>
            <a:r>
              <a:rPr lang="en-US" sz="2800" b="1" dirty="0" smtClean="0"/>
              <a:t> 	Implement the following boolean function using 1:8 </a:t>
            </a:r>
            <a:r>
              <a:rPr lang="en-US" sz="2800" b="1" dirty="0" err="1" smtClean="0"/>
              <a:t>Demux</a:t>
            </a:r>
            <a:r>
              <a:rPr lang="en-US" sz="2800" b="1" dirty="0" smtClean="0"/>
              <a:t>.	F (A, B, C) = ∑m (1, 3, 5, 6).</a:t>
            </a:r>
            <a:endParaRPr lang="en-US" sz="2800" dirty="0" smtClean="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762000" y="1143000"/>
            <a:ext cx="7571303"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EXPRESSION USING DEMUX</a:t>
            </a:r>
            <a:endParaRPr lang="en-US" sz="2000" b="1" dirty="0">
              <a:solidFill>
                <a:srgbClr val="C00000"/>
              </a:solidFill>
              <a:latin typeface="Narkisim" pitchFamily="34" charset="-79"/>
              <a:cs typeface="Narkisim" pitchFamily="34" charset="-79"/>
            </a:endParaRPr>
          </a:p>
        </p:txBody>
      </p:sp>
      <p:graphicFrame>
        <p:nvGraphicFramePr>
          <p:cNvPr id="17" name="Table 16"/>
          <p:cNvGraphicFramePr>
            <a:graphicFrameLocks noGrp="1"/>
          </p:cNvGraphicFramePr>
          <p:nvPr/>
        </p:nvGraphicFramePr>
        <p:xfrm>
          <a:off x="2715895" y="2819400"/>
          <a:ext cx="4142105" cy="3410301"/>
        </p:xfrm>
        <a:graphic>
          <a:graphicData uri="http://schemas.openxmlformats.org/drawingml/2006/table">
            <a:tbl>
              <a:tblPr/>
              <a:tblGrid>
                <a:gridCol w="992276">
                  <a:extLst>
                    <a:ext uri="{9D8B030D-6E8A-4147-A177-3AD203B41FA5}">
                      <a16:colId xmlns="" xmlns:a16="http://schemas.microsoft.com/office/drawing/2014/main" val="20000"/>
                    </a:ext>
                  </a:extLst>
                </a:gridCol>
                <a:gridCol w="1061874">
                  <a:extLst>
                    <a:ext uri="{9D8B030D-6E8A-4147-A177-3AD203B41FA5}">
                      <a16:colId xmlns="" xmlns:a16="http://schemas.microsoft.com/office/drawing/2014/main" val="20001"/>
                    </a:ext>
                  </a:extLst>
                </a:gridCol>
                <a:gridCol w="1063863">
                  <a:extLst>
                    <a:ext uri="{9D8B030D-6E8A-4147-A177-3AD203B41FA5}">
                      <a16:colId xmlns="" xmlns:a16="http://schemas.microsoft.com/office/drawing/2014/main" val="20002"/>
                    </a:ext>
                  </a:extLst>
                </a:gridCol>
                <a:gridCol w="1024092">
                  <a:extLst>
                    <a:ext uri="{9D8B030D-6E8A-4147-A177-3AD203B41FA5}">
                      <a16:colId xmlns="" xmlns:a16="http://schemas.microsoft.com/office/drawing/2014/main" val="20003"/>
                    </a:ext>
                  </a:extLst>
                </a:gridCol>
              </a:tblGrid>
              <a:tr h="298326">
                <a:tc gridSpan="3">
                  <a:txBody>
                    <a:bodyPr/>
                    <a:lstStyle/>
                    <a:p>
                      <a:pPr marL="0" marR="0" algn="ctr">
                        <a:lnSpc>
                          <a:spcPct val="115000"/>
                        </a:lnSpc>
                        <a:spcBef>
                          <a:spcPts val="0"/>
                        </a:spcBef>
                        <a:spcAft>
                          <a:spcPts val="0"/>
                        </a:spcAft>
                      </a:pPr>
                      <a:r>
                        <a:rPr lang="en-US" sz="1600" b="1">
                          <a:latin typeface="Book Antiqua"/>
                          <a:ea typeface="Calibri"/>
                          <a:cs typeface="Times New Roman"/>
                        </a:rPr>
                        <a:t>Inputs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b="1">
                          <a:latin typeface="Book Antiqua"/>
                          <a:ea typeface="Calibri"/>
                          <a:cs typeface="Times New Roman"/>
                        </a:rPr>
                        <a:t>Outputs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0"/>
                  </a:ext>
                </a:extLst>
              </a:tr>
              <a:tr h="345775">
                <a:tc>
                  <a:txBody>
                    <a:bodyPr/>
                    <a:lstStyle/>
                    <a:p>
                      <a:pPr marL="0" marR="0" algn="ctr">
                        <a:lnSpc>
                          <a:spcPct val="115000"/>
                        </a:lnSpc>
                        <a:spcBef>
                          <a:spcPts val="0"/>
                        </a:spcBef>
                        <a:spcAft>
                          <a:spcPts val="0"/>
                        </a:spcAft>
                      </a:pPr>
                      <a:r>
                        <a:rPr lang="en-US" sz="1600" b="1">
                          <a:latin typeface="Book Antiqua"/>
                          <a:ea typeface="Calibri"/>
                          <a:cs typeface="Times New Roman"/>
                        </a:rPr>
                        <a:t>A</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600" b="1">
                          <a:latin typeface="Book Antiqua"/>
                          <a:ea typeface="Calibri"/>
                          <a:cs typeface="Times New Roman"/>
                        </a:rPr>
                        <a:t>B</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600" b="1">
                          <a:latin typeface="Book Antiqua"/>
                          <a:ea typeface="Calibri"/>
                          <a:cs typeface="Times New Roman"/>
                        </a:rPr>
                        <a:t>C</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600" b="1">
                          <a:latin typeface="Book Antiqua"/>
                          <a:ea typeface="Calibri"/>
                          <a:cs typeface="Times New Roman"/>
                        </a:rPr>
                        <a:t>Y</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0</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45775">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latin typeface="Book Antiqua"/>
                          <a:ea typeface="Calibri"/>
                          <a:cs typeface="Times New Roman"/>
                        </a:rPr>
                        <a:t>1</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latin typeface="Book Antiqua"/>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762000" y="1143000"/>
            <a:ext cx="7571303"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EXPRESSION USING DEMUX</a:t>
            </a:r>
            <a:endParaRPr lang="en-US" sz="2000" b="1" dirty="0">
              <a:solidFill>
                <a:srgbClr val="C00000"/>
              </a:solidFill>
              <a:latin typeface="Narkisim" pitchFamily="34" charset="-79"/>
              <a:cs typeface="Narkisim" pitchFamily="34" charset="-79"/>
            </a:endParaRPr>
          </a:p>
        </p:txBody>
      </p:sp>
      <p:pic>
        <p:nvPicPr>
          <p:cNvPr id="13" name="Picture 12"/>
          <p:cNvPicPr/>
          <p:nvPr/>
        </p:nvPicPr>
        <p:blipFill>
          <a:blip r:embed="rId4" cstate="print"/>
          <a:srcRect/>
          <a:stretch>
            <a:fillRect/>
          </a:stretch>
        </p:blipFill>
        <p:spPr bwMode="auto">
          <a:xfrm>
            <a:off x="1752600" y="1981200"/>
            <a:ext cx="6102290" cy="3898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11" name="Rectangle 10"/>
          <p:cNvSpPr/>
          <p:nvPr/>
        </p:nvSpPr>
        <p:spPr>
          <a:xfrm>
            <a:off x="304800" y="1492508"/>
            <a:ext cx="8534400" cy="523220"/>
          </a:xfrm>
          <a:prstGeom prst="rect">
            <a:avLst/>
          </a:prstGeom>
        </p:spPr>
        <p:txBody>
          <a:bodyPr wrap="square">
            <a:spAutoFit/>
          </a:bodyPr>
          <a:lstStyle/>
          <a:p>
            <a:r>
              <a:rPr lang="en-US" sz="2800" b="1" u="sng" dirty="0" smtClean="0"/>
              <a:t>Example2:</a:t>
            </a:r>
            <a:r>
              <a:rPr lang="en-US" sz="2800" b="1" dirty="0" smtClean="0"/>
              <a:t> 	Implement full subtractor using </a:t>
            </a:r>
            <a:r>
              <a:rPr lang="en-US" sz="2800" b="1" dirty="0" err="1" smtClean="0"/>
              <a:t>demux</a:t>
            </a:r>
            <a:endParaRPr lang="en-US" sz="2800"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762000" y="1143000"/>
            <a:ext cx="7571303"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EXPRESSION USING DEMUX</a:t>
            </a:r>
            <a:endParaRPr lang="en-US" sz="2000" b="1" dirty="0">
              <a:solidFill>
                <a:srgbClr val="C00000"/>
              </a:solidFill>
              <a:latin typeface="Narkisim" pitchFamily="34" charset="-79"/>
              <a:cs typeface="Narkisim" pitchFamily="34" charset="-79"/>
            </a:endParaRPr>
          </a:p>
        </p:txBody>
      </p:sp>
      <p:graphicFrame>
        <p:nvGraphicFramePr>
          <p:cNvPr id="13" name="Table 12"/>
          <p:cNvGraphicFramePr>
            <a:graphicFrameLocks noGrp="1"/>
          </p:cNvGraphicFramePr>
          <p:nvPr/>
        </p:nvGraphicFramePr>
        <p:xfrm>
          <a:off x="1371600" y="2514600"/>
          <a:ext cx="6361748" cy="3402330"/>
        </p:xfrm>
        <a:graphic>
          <a:graphicData uri="http://schemas.openxmlformats.org/drawingml/2006/table">
            <a:tbl>
              <a:tblPr/>
              <a:tblGrid>
                <a:gridCol w="984735">
                  <a:extLst>
                    <a:ext uri="{9D8B030D-6E8A-4147-A177-3AD203B41FA5}">
                      <a16:colId xmlns="" xmlns:a16="http://schemas.microsoft.com/office/drawing/2014/main" val="20000"/>
                    </a:ext>
                  </a:extLst>
                </a:gridCol>
                <a:gridCol w="1054787">
                  <a:extLst>
                    <a:ext uri="{9D8B030D-6E8A-4147-A177-3AD203B41FA5}">
                      <a16:colId xmlns="" xmlns:a16="http://schemas.microsoft.com/office/drawing/2014/main" val="20001"/>
                    </a:ext>
                  </a:extLst>
                </a:gridCol>
                <a:gridCol w="1056789">
                  <a:extLst>
                    <a:ext uri="{9D8B030D-6E8A-4147-A177-3AD203B41FA5}">
                      <a16:colId xmlns="" xmlns:a16="http://schemas.microsoft.com/office/drawing/2014/main" val="20002"/>
                    </a:ext>
                  </a:extLst>
                </a:gridCol>
                <a:gridCol w="1710276">
                  <a:extLst>
                    <a:ext uri="{9D8B030D-6E8A-4147-A177-3AD203B41FA5}">
                      <a16:colId xmlns="" xmlns:a16="http://schemas.microsoft.com/office/drawing/2014/main" val="20003"/>
                    </a:ext>
                  </a:extLst>
                </a:gridCol>
                <a:gridCol w="1555161">
                  <a:extLst>
                    <a:ext uri="{9D8B030D-6E8A-4147-A177-3AD203B41FA5}">
                      <a16:colId xmlns="" xmlns:a16="http://schemas.microsoft.com/office/drawing/2014/main" val="20004"/>
                    </a:ext>
                  </a:extLst>
                </a:gridCol>
              </a:tblGrid>
              <a:tr h="340233">
                <a:tc gridSpan="3">
                  <a:txBody>
                    <a:bodyPr/>
                    <a:lstStyle/>
                    <a:p>
                      <a:pPr marL="0" marR="0" algn="ctr">
                        <a:lnSpc>
                          <a:spcPct val="115000"/>
                        </a:lnSpc>
                        <a:spcBef>
                          <a:spcPts val="0"/>
                        </a:spcBef>
                        <a:spcAft>
                          <a:spcPts val="0"/>
                        </a:spcAft>
                      </a:pPr>
                      <a:r>
                        <a:rPr lang="en-US" sz="1800" b="1">
                          <a:latin typeface="Book Antiqua"/>
                          <a:ea typeface="Calibri"/>
                          <a:cs typeface="Times New Roman"/>
                        </a:rPr>
                        <a:t>Inputs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a:latin typeface="Book Antiqua"/>
                          <a:ea typeface="Calibri"/>
                          <a:cs typeface="Times New Roman"/>
                        </a:rPr>
                        <a:t>Outputs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340233">
                <a:tc>
                  <a:txBody>
                    <a:bodyPr/>
                    <a:lstStyle/>
                    <a:p>
                      <a:pPr marL="0" marR="0" algn="ctr">
                        <a:lnSpc>
                          <a:spcPct val="115000"/>
                        </a:lnSpc>
                        <a:spcBef>
                          <a:spcPts val="0"/>
                        </a:spcBef>
                        <a:spcAft>
                          <a:spcPts val="0"/>
                        </a:spcAft>
                      </a:pPr>
                      <a:r>
                        <a:rPr lang="en-US" sz="1800" b="1">
                          <a:latin typeface="Book Antiqua"/>
                          <a:ea typeface="Calibri"/>
                          <a:cs typeface="Times New Roman"/>
                        </a:rPr>
                        <a:t>A</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r>
                        <a:rPr lang="en-US" sz="1800" b="1" baseline="-25000">
                          <a:latin typeface="Book Antiqua"/>
                          <a:ea typeface="Calibri"/>
                          <a:cs typeface="Times New Roman"/>
                        </a:rPr>
                        <a:t>in</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Difference(D)</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Borrow(B</a:t>
                      </a:r>
                      <a:r>
                        <a:rPr lang="en-US" sz="1800" b="1" baseline="-25000">
                          <a:latin typeface="Book Antiqua"/>
                          <a:ea typeface="Calibri"/>
                          <a:cs typeface="Times New Roman"/>
                        </a:rPr>
                        <a:t>out</a:t>
                      </a:r>
                      <a:r>
                        <a:rPr lang="en-US" sz="1800" b="1">
                          <a:latin typeface="Book Antiqua"/>
                          <a:ea typeface="Calibri"/>
                          <a:cs typeface="Times New Roman"/>
                        </a:rPr>
                        <a: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40233">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1"/>
          <p:cNvSpPr/>
          <p:nvPr/>
        </p:nvSpPr>
        <p:spPr>
          <a:xfrm>
            <a:off x="762000" y="1143000"/>
            <a:ext cx="7571303"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EXPRESSION USING DEMUX</a:t>
            </a:r>
            <a:endParaRPr lang="en-US" sz="2000" b="1" dirty="0">
              <a:solidFill>
                <a:srgbClr val="C00000"/>
              </a:solidFill>
              <a:latin typeface="Narkisim" pitchFamily="34" charset="-79"/>
              <a:cs typeface="Narkisim" pitchFamily="34" charset="-79"/>
            </a:endParaRPr>
          </a:p>
        </p:txBody>
      </p:sp>
      <p:pic>
        <p:nvPicPr>
          <p:cNvPr id="17" name="Picture 16"/>
          <p:cNvPicPr/>
          <p:nvPr/>
        </p:nvPicPr>
        <p:blipFill>
          <a:blip r:embed="rId4" cstate="print"/>
          <a:srcRect/>
          <a:stretch>
            <a:fillRect/>
          </a:stretch>
        </p:blipFill>
        <p:spPr bwMode="auto">
          <a:xfrm>
            <a:off x="1143000" y="1752600"/>
            <a:ext cx="6875145" cy="3702050"/>
          </a:xfrm>
          <a:prstGeom prst="rect">
            <a:avLst/>
          </a:prstGeom>
          <a:noFill/>
          <a:ln w="9525">
            <a:noFill/>
            <a:miter lim="800000"/>
            <a:headEnd/>
            <a:tailEnd/>
          </a:ln>
        </p:spPr>
      </p:pic>
      <p:sp>
        <p:nvSpPr>
          <p:cNvPr id="378881" name="Rectangle 1"/>
          <p:cNvSpPr>
            <a:spLocks noChangeArrowheads="1"/>
          </p:cNvSpPr>
          <p:nvPr/>
        </p:nvSpPr>
        <p:spPr bwMode="auto">
          <a:xfrm>
            <a:off x="2286000" y="5791200"/>
            <a:ext cx="437171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Full Subtractor using 1:8 </a:t>
            </a:r>
            <a:r>
              <a:rPr kumimoji="0" lang="en-US" sz="2000" b="1" i="0" strike="noStrike" cap="none" normalizeH="0" baseline="0" dirty="0" err="1" smtClean="0">
                <a:ln>
                  <a:noFill/>
                </a:ln>
                <a:solidFill>
                  <a:schemeClr val="tx1"/>
                </a:solidFill>
                <a:effectLst/>
                <a:latin typeface="Book Antiqua" pitchFamily="18" charset="0"/>
                <a:ea typeface="Calibri" pitchFamily="34" charset="0"/>
                <a:cs typeface="Times New Roman" pitchFamily="18" charset="0"/>
              </a:rPr>
              <a:t>demux</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smtClean="0">
                <a:latin typeface="Eras Bold ITC" pitchFamily="34" charset="0"/>
              </a:rPr>
              <a:t>DECODERS</a:t>
            </a:r>
            <a:endParaRPr lang="en-US" sz="54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188</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2192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decoder is a combinational circuit that converts binary information from ‘n’ input lines to a maximum of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unique output lines.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encoded information is presented as ‘n’ inputs producing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possible outputs. The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output values are from 0 through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-1.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decoder is provided with enable inputs to activate decoded output based on data inputs. When any one enable input is unasserted, all outputs of decoder are disabled.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189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2133600" y="1905000"/>
            <a:ext cx="4953000" cy="2971800"/>
          </a:xfrm>
          <a:prstGeom prst="rect">
            <a:avLst/>
          </a:prstGeom>
          <a:noFill/>
          <a:ln w="9525">
            <a:noFill/>
            <a:miter lim="800000"/>
            <a:headEnd/>
            <a:tailEnd/>
          </a:ln>
        </p:spPr>
      </p:pic>
      <p:sp>
        <p:nvSpPr>
          <p:cNvPr id="13" name="Rectangle 1"/>
          <p:cNvSpPr>
            <a:spLocks noChangeArrowheads="1"/>
          </p:cNvSpPr>
          <p:nvPr/>
        </p:nvSpPr>
        <p:spPr bwMode="auto">
          <a:xfrm>
            <a:off x="3026902" y="5334000"/>
            <a:ext cx="329769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Block diagram of decoders</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524000"/>
            <a:ext cx="8534400" cy="1938992"/>
          </a:xfrm>
          <a:prstGeom prst="rect">
            <a:avLst/>
          </a:prstGeom>
        </p:spPr>
        <p:txBody>
          <a:bodyPr wrap="square">
            <a:spAutoFit/>
          </a:bodyPr>
          <a:lstStyle/>
          <a:p>
            <a:pPr algn="just"/>
            <a:r>
              <a:rPr lang="en-US" sz="2400" dirty="0" smtClean="0">
                <a:latin typeface="Narkisim" pitchFamily="34" charset="-79"/>
                <a:cs typeface="Narkisim" pitchFamily="34" charset="-79"/>
              </a:rPr>
              <a:t>STEP5: obtain the simplified expression for output variable using        	K-map simplification </a:t>
            </a:r>
          </a:p>
          <a:p>
            <a:pPr algn="just"/>
            <a:endParaRPr lang="en-US" sz="2400" dirty="0" smtClean="0">
              <a:latin typeface="Narkisim" pitchFamily="34" charset="-79"/>
              <a:cs typeface="Narkisim" pitchFamily="34" charset="-79"/>
            </a:endParaRPr>
          </a:p>
          <a:p>
            <a:pPr algn="just"/>
            <a:r>
              <a:rPr lang="en-US" sz="2400" dirty="0" smtClean="0">
                <a:latin typeface="Narkisim" pitchFamily="34" charset="-79"/>
                <a:cs typeface="Narkisim" pitchFamily="34" charset="-79"/>
              </a:rPr>
              <a:t>STEP6: A logic diagram is realized from the simplified Boolean 	expression using logic gates</a:t>
            </a:r>
            <a:endParaRPr lang="en-US" sz="2400" dirty="0">
              <a:latin typeface="Narkisim" pitchFamily="34" charset="-79"/>
              <a:cs typeface="Narkisim" pitchFamily="34" charset="-79"/>
            </a:endParaRPr>
          </a:p>
        </p:txBody>
      </p:sp>
      <p:pic>
        <p:nvPicPr>
          <p:cNvPr id="13" name="Picture 12"/>
          <p:cNvPicPr/>
          <p:nvPr/>
        </p:nvPicPr>
        <p:blipFill>
          <a:blip r:embed="rId4" cstate="print"/>
          <a:srcRect/>
          <a:stretch>
            <a:fillRect/>
          </a:stretch>
        </p:blipFill>
        <p:spPr bwMode="auto">
          <a:xfrm>
            <a:off x="5029200" y="3505200"/>
            <a:ext cx="3505200" cy="2209800"/>
          </a:xfrm>
          <a:prstGeom prst="rect">
            <a:avLst/>
          </a:prstGeom>
          <a:noFill/>
          <a:ln w="9525">
            <a:noFill/>
            <a:miter lim="800000"/>
            <a:headEnd/>
            <a:tailEnd/>
          </a:ln>
        </p:spPr>
      </p:pic>
      <p:graphicFrame>
        <p:nvGraphicFramePr>
          <p:cNvPr id="15" name="Table 14"/>
          <p:cNvGraphicFramePr>
            <a:graphicFrameLocks noGrp="1"/>
          </p:cNvGraphicFramePr>
          <p:nvPr/>
        </p:nvGraphicFramePr>
        <p:xfrm>
          <a:off x="1676400" y="4114800"/>
          <a:ext cx="1905000" cy="2243328"/>
        </p:xfrm>
        <a:graphic>
          <a:graphicData uri="http://schemas.openxmlformats.org/drawingml/2006/table">
            <a:tbl>
              <a:tblPr/>
              <a:tblGrid>
                <a:gridCol w="952500">
                  <a:extLst>
                    <a:ext uri="{9D8B030D-6E8A-4147-A177-3AD203B41FA5}">
                      <a16:colId xmlns="" xmlns:a16="http://schemas.microsoft.com/office/drawing/2014/main" val="20000"/>
                    </a:ext>
                  </a:extLst>
                </a:gridCol>
                <a:gridCol w="952500">
                  <a:extLst>
                    <a:ext uri="{9D8B030D-6E8A-4147-A177-3AD203B41FA5}">
                      <a16:colId xmlns="" xmlns:a16="http://schemas.microsoft.com/office/drawing/2014/main" val="20001"/>
                    </a:ext>
                  </a:extLst>
                </a:gridCol>
              </a:tblGrid>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33400">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0</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200" b="0" dirty="0" smtClean="0">
                          <a:latin typeface="Narkisim" pitchFamily="34" charset="-79"/>
                          <a:ea typeface="Calibri"/>
                          <a:cs typeface="Narkisim" pitchFamily="34" charset="-79"/>
                        </a:rPr>
                        <a:t>1</a:t>
                      </a:r>
                      <a:endParaRPr lang="en-US" sz="3200" b="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6" name="Rectangle 15"/>
          <p:cNvSpPr/>
          <p:nvPr/>
        </p:nvSpPr>
        <p:spPr>
          <a:xfrm>
            <a:off x="914400" y="3886200"/>
            <a:ext cx="468398" cy="369332"/>
          </a:xfrm>
          <a:prstGeom prst="rect">
            <a:avLst/>
          </a:prstGeom>
        </p:spPr>
        <p:txBody>
          <a:bodyPr wrap="none">
            <a:spAutoFit/>
          </a:bodyPr>
          <a:lstStyle/>
          <a:p>
            <a:r>
              <a:rPr lang="en-US" dirty="0" smtClean="0">
                <a:latin typeface="Narkisim" pitchFamily="34" charset="-79"/>
                <a:cs typeface="Narkisim" pitchFamily="34" charset="-79"/>
              </a:rPr>
              <a:t>AB</a:t>
            </a:r>
            <a:endParaRPr lang="en-US" dirty="0"/>
          </a:p>
        </p:txBody>
      </p:sp>
      <p:sp>
        <p:nvSpPr>
          <p:cNvPr id="17" name="Rectangle 16"/>
          <p:cNvSpPr/>
          <p:nvPr/>
        </p:nvSpPr>
        <p:spPr>
          <a:xfrm>
            <a:off x="1371600" y="3429000"/>
            <a:ext cx="327334" cy="369332"/>
          </a:xfrm>
          <a:prstGeom prst="rect">
            <a:avLst/>
          </a:prstGeom>
        </p:spPr>
        <p:txBody>
          <a:bodyPr wrap="none">
            <a:spAutoFit/>
          </a:bodyPr>
          <a:lstStyle/>
          <a:p>
            <a:r>
              <a:rPr lang="en-US" dirty="0" smtClean="0">
                <a:latin typeface="Narkisim" pitchFamily="34" charset="-79"/>
                <a:cs typeface="Narkisim" pitchFamily="34" charset="-79"/>
              </a:rPr>
              <a:t>C</a:t>
            </a:r>
            <a:endParaRPr lang="en-US" dirty="0"/>
          </a:p>
        </p:txBody>
      </p:sp>
      <p:cxnSp>
        <p:nvCxnSpPr>
          <p:cNvPr id="19" name="Straight Connector 18"/>
          <p:cNvCxnSpPr/>
          <p:nvPr/>
        </p:nvCxnSpPr>
        <p:spPr>
          <a:xfrm flipH="1" flipV="1">
            <a:off x="1234190" y="3672590"/>
            <a:ext cx="457200" cy="457200"/>
          </a:xfrm>
          <a:prstGeom prst="line">
            <a:avLst/>
          </a:prstGeom>
        </p:spPr>
        <p:style>
          <a:lnRef idx="2">
            <a:schemeClr val="dk1"/>
          </a:lnRef>
          <a:fillRef idx="0">
            <a:schemeClr val="dk1"/>
          </a:fillRef>
          <a:effectRef idx="1">
            <a:schemeClr val="dk1"/>
          </a:effectRef>
          <a:fontRef idx="minor">
            <a:schemeClr val="tx1"/>
          </a:fontRef>
        </p:style>
      </p:cxnSp>
      <p:sp>
        <p:nvSpPr>
          <p:cNvPr id="20" name="Rectangle 19"/>
          <p:cNvSpPr/>
          <p:nvPr/>
        </p:nvSpPr>
        <p:spPr>
          <a:xfrm>
            <a:off x="1280138" y="4191000"/>
            <a:ext cx="377026" cy="2031325"/>
          </a:xfrm>
          <a:prstGeom prst="rect">
            <a:avLst/>
          </a:prstGeom>
        </p:spPr>
        <p:txBody>
          <a:bodyPr wrap="none">
            <a:spAutoFit/>
          </a:bodyPr>
          <a:lstStyle/>
          <a:p>
            <a:r>
              <a:rPr lang="en-US" dirty="0" smtClean="0">
                <a:latin typeface="Narkisim" pitchFamily="34" charset="-79"/>
                <a:cs typeface="Narkisim" pitchFamily="34" charset="-79"/>
              </a:rPr>
              <a:t>00</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01</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11</a:t>
            </a:r>
          </a:p>
          <a:p>
            <a:endParaRPr lang="en-US" dirty="0" smtClean="0">
              <a:latin typeface="Narkisim" pitchFamily="34" charset="-79"/>
              <a:cs typeface="Narkisim" pitchFamily="34" charset="-79"/>
            </a:endParaRPr>
          </a:p>
          <a:p>
            <a:r>
              <a:rPr lang="en-US" dirty="0" smtClean="0">
                <a:latin typeface="Narkisim" pitchFamily="34" charset="-79"/>
                <a:cs typeface="Narkisim" pitchFamily="34" charset="-79"/>
              </a:rPr>
              <a:t>10</a:t>
            </a:r>
            <a:endParaRPr lang="en-US" dirty="0"/>
          </a:p>
        </p:txBody>
      </p:sp>
      <p:sp>
        <p:nvSpPr>
          <p:cNvPr id="21" name="Rectangle 20"/>
          <p:cNvSpPr/>
          <p:nvPr/>
        </p:nvSpPr>
        <p:spPr>
          <a:xfrm>
            <a:off x="1905000" y="3657600"/>
            <a:ext cx="280846" cy="369332"/>
          </a:xfrm>
          <a:prstGeom prst="rect">
            <a:avLst/>
          </a:prstGeom>
        </p:spPr>
        <p:txBody>
          <a:bodyPr wrap="none">
            <a:spAutoFit/>
          </a:bodyPr>
          <a:lstStyle/>
          <a:p>
            <a:r>
              <a:rPr lang="en-US" dirty="0" smtClean="0">
                <a:latin typeface="Narkisim" pitchFamily="34" charset="-79"/>
                <a:cs typeface="Narkisim" pitchFamily="34" charset="-79"/>
              </a:rPr>
              <a:t>0</a:t>
            </a:r>
            <a:endParaRPr lang="en-US" dirty="0"/>
          </a:p>
        </p:txBody>
      </p:sp>
      <p:sp>
        <p:nvSpPr>
          <p:cNvPr id="22" name="Rectangle 21"/>
          <p:cNvSpPr/>
          <p:nvPr/>
        </p:nvSpPr>
        <p:spPr>
          <a:xfrm>
            <a:off x="2971800" y="3657600"/>
            <a:ext cx="280846" cy="369332"/>
          </a:xfrm>
          <a:prstGeom prst="rect">
            <a:avLst/>
          </a:prstGeom>
        </p:spPr>
        <p:txBody>
          <a:bodyPr wrap="none">
            <a:spAutoFit/>
          </a:bodyPr>
          <a:lstStyle/>
          <a:p>
            <a:r>
              <a:rPr lang="en-US" dirty="0" smtClean="0">
                <a:latin typeface="Narkisim" pitchFamily="34" charset="-79"/>
                <a:cs typeface="Narkisim" pitchFamily="34" charset="-79"/>
              </a:rPr>
              <a:t>1</a:t>
            </a:r>
            <a:endParaRPr lang="en-US" dirty="0"/>
          </a:p>
        </p:txBody>
      </p:sp>
      <p:sp>
        <p:nvSpPr>
          <p:cNvPr id="23" name="Rounded Rectangle 22"/>
          <p:cNvSpPr/>
          <p:nvPr/>
        </p:nvSpPr>
        <p:spPr>
          <a:xfrm>
            <a:off x="1905000" y="5319010"/>
            <a:ext cx="1524000" cy="381000"/>
          </a:xfrm>
          <a:prstGeom prst="round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926830" y="4771870"/>
            <a:ext cx="381000" cy="975610"/>
          </a:xfrm>
          <a:prstGeom prst="roundRect">
            <a:avLst/>
          </a:prstGeom>
          <a:noFill/>
          <a:ln>
            <a:solidFill>
              <a:srgbClr val="008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971800" y="5302770"/>
            <a:ext cx="381000" cy="975610"/>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410200" y="5867400"/>
            <a:ext cx="3121367" cy="523220"/>
          </a:xfrm>
          <a:prstGeom prst="rect">
            <a:avLst/>
          </a:prstGeom>
          <a:noFill/>
        </p:spPr>
        <p:txBody>
          <a:bodyPr wrap="none" rtlCol="0">
            <a:spAutoFit/>
          </a:bodyPr>
          <a:lstStyle/>
          <a:p>
            <a:r>
              <a:rPr lang="en-US" sz="2800" dirty="0" smtClean="0">
                <a:solidFill>
                  <a:srgbClr val="0070C0"/>
                </a:solidFill>
                <a:latin typeface="Narkisim" pitchFamily="34" charset="-79"/>
                <a:cs typeface="Narkisim" pitchFamily="34" charset="-79"/>
              </a:rPr>
              <a:t>Y = (AB)+(AC)+(BC)</a:t>
            </a:r>
            <a:endParaRPr lang="en-US" sz="2800" dirty="0">
              <a:solidFill>
                <a:srgbClr val="0070C0"/>
              </a:solidFill>
              <a:latin typeface="Narkisim" pitchFamily="34" charset="-79"/>
              <a:cs typeface="Narkisim" pitchFamily="34" charset="-79"/>
            </a:endParaRPr>
          </a:p>
        </p:txBody>
      </p:sp>
      <p:sp>
        <p:nvSpPr>
          <p:cNvPr id="30" name="TextBox 29"/>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31" name="Pentagon 3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27</a:t>
            </a:r>
            <a:endParaRPr lang="en-US" sz="1400" b="1" dirty="0">
              <a:solidFill>
                <a:schemeClr val="bg1"/>
              </a:solidFill>
            </a:endParaRPr>
          </a:p>
        </p:txBody>
      </p:sp>
      <p:sp>
        <p:nvSpPr>
          <p:cNvPr id="32" name="TextBox 31"/>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600200"/>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binary decoder is used when it is necessary to activate exactly one of 2</a:t>
            </a:r>
            <a:r>
              <a:rPr lang="en-US" sz="2800" baseline="30000" dirty="0" smtClean="0">
                <a:solidFill>
                  <a:srgbClr val="0070C0"/>
                </a:solidFill>
                <a:latin typeface="Narkisim" pitchFamily="34" charset="-79"/>
                <a:cs typeface="Narkisim" pitchFamily="34" charset="-79"/>
              </a:rPr>
              <a:t>n </a:t>
            </a:r>
            <a:r>
              <a:rPr lang="en-US" sz="2800" dirty="0" smtClean="0">
                <a:solidFill>
                  <a:srgbClr val="0070C0"/>
                </a:solidFill>
                <a:latin typeface="Narkisim" pitchFamily="34" charset="-79"/>
                <a:cs typeface="Narkisim" pitchFamily="34" charset="-79"/>
              </a:rPr>
              <a:t>outputs based on an n-bit input value.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Here the 2 inputs are decoded into 4 outputs, each output representing one of the minterms of the two input variables.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As shown in the truth table, if enable input is 1 (EN= 1) only one of the outputs  (Y</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 Y</a:t>
            </a:r>
            <a:r>
              <a:rPr lang="en-US" sz="2800" baseline="-25000" dirty="0" smtClean="0">
                <a:solidFill>
                  <a:srgbClr val="0070C0"/>
                </a:solidFill>
                <a:latin typeface="Narkisim" pitchFamily="34" charset="-79"/>
                <a:cs typeface="Narkisim" pitchFamily="34" charset="-79"/>
              </a:rPr>
              <a:t>3</a:t>
            </a:r>
            <a:r>
              <a:rPr lang="en-US" sz="2800" dirty="0" smtClean="0">
                <a:solidFill>
                  <a:srgbClr val="0070C0"/>
                </a:solidFill>
                <a:latin typeface="Narkisim" pitchFamily="34" charset="-79"/>
                <a:cs typeface="Narkisim" pitchFamily="34" charset="-79"/>
              </a:rPr>
              <a:t>), is active for a given input.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08579" y="1188423"/>
            <a:ext cx="21162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2</a:t>
            </a:r>
            <a:r>
              <a:rPr kumimoji="0" lang="en-US" sz="2400" b="1" i="0" strike="noStrike" cap="none" normalizeH="0" dirty="0" smtClean="0">
                <a:ln>
                  <a:noFill/>
                </a:ln>
                <a:solidFill>
                  <a:srgbClr val="C00000"/>
                </a:solidFill>
                <a:effectLst/>
                <a:latin typeface="Book Antiqua" pitchFamily="18" charset="0"/>
                <a:ea typeface="Calibri" pitchFamily="34" charset="0"/>
                <a:cs typeface="Times New Roman" pitchFamily="18" charset="0"/>
              </a:rPr>
              <a:t> : </a:t>
            </a: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4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08579" y="1188423"/>
            <a:ext cx="21162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2</a:t>
            </a:r>
            <a:r>
              <a:rPr kumimoji="0" lang="en-US" sz="2400" b="1" i="0" strike="noStrike" cap="none" normalizeH="0" dirty="0" smtClean="0">
                <a:ln>
                  <a:noFill/>
                </a:ln>
                <a:solidFill>
                  <a:srgbClr val="C00000"/>
                </a:solidFill>
                <a:effectLst/>
                <a:latin typeface="Book Antiqua" pitchFamily="18" charset="0"/>
                <a:ea typeface="Calibri" pitchFamily="34" charset="0"/>
                <a:cs typeface="Times New Roman" pitchFamily="18" charset="0"/>
              </a:rPr>
              <a:t> : </a:t>
            </a: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4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1752600" y="2297052"/>
          <a:ext cx="5747067" cy="2960748"/>
        </p:xfrm>
        <a:graphic>
          <a:graphicData uri="http://schemas.openxmlformats.org/drawingml/2006/table">
            <a:tbl>
              <a:tblPr/>
              <a:tblGrid>
                <a:gridCol w="1207942">
                  <a:extLst>
                    <a:ext uri="{9D8B030D-6E8A-4147-A177-3AD203B41FA5}">
                      <a16:colId xmlns="" xmlns:a16="http://schemas.microsoft.com/office/drawing/2014/main" val="20000"/>
                    </a:ext>
                  </a:extLst>
                </a:gridCol>
                <a:gridCol w="726260">
                  <a:extLst>
                    <a:ext uri="{9D8B030D-6E8A-4147-A177-3AD203B41FA5}">
                      <a16:colId xmlns="" xmlns:a16="http://schemas.microsoft.com/office/drawing/2014/main" val="20001"/>
                    </a:ext>
                  </a:extLst>
                </a:gridCol>
                <a:gridCol w="907825">
                  <a:extLst>
                    <a:ext uri="{9D8B030D-6E8A-4147-A177-3AD203B41FA5}">
                      <a16:colId xmlns="" xmlns:a16="http://schemas.microsoft.com/office/drawing/2014/main" val="20002"/>
                    </a:ext>
                  </a:extLst>
                </a:gridCol>
                <a:gridCol w="726260">
                  <a:extLst>
                    <a:ext uri="{9D8B030D-6E8A-4147-A177-3AD203B41FA5}">
                      <a16:colId xmlns="" xmlns:a16="http://schemas.microsoft.com/office/drawing/2014/main" val="20003"/>
                    </a:ext>
                  </a:extLst>
                </a:gridCol>
                <a:gridCol w="726260">
                  <a:extLst>
                    <a:ext uri="{9D8B030D-6E8A-4147-A177-3AD203B41FA5}">
                      <a16:colId xmlns="" xmlns:a16="http://schemas.microsoft.com/office/drawing/2014/main" val="20004"/>
                    </a:ext>
                  </a:extLst>
                </a:gridCol>
                <a:gridCol w="726260">
                  <a:extLst>
                    <a:ext uri="{9D8B030D-6E8A-4147-A177-3AD203B41FA5}">
                      <a16:colId xmlns="" xmlns:a16="http://schemas.microsoft.com/office/drawing/2014/main" val="20005"/>
                    </a:ext>
                  </a:extLst>
                </a:gridCol>
                <a:gridCol w="726260">
                  <a:extLst>
                    <a:ext uri="{9D8B030D-6E8A-4147-A177-3AD203B41FA5}">
                      <a16:colId xmlns="" xmlns:a16="http://schemas.microsoft.com/office/drawing/2014/main" val="20006"/>
                    </a:ext>
                  </a:extLst>
                </a:gridCol>
              </a:tblGrid>
              <a:tr h="422964">
                <a:tc gridSpan="3">
                  <a:txBody>
                    <a:bodyPr/>
                    <a:lstStyle/>
                    <a:p>
                      <a:pPr marL="0" marR="0" algn="ctr">
                        <a:lnSpc>
                          <a:spcPct val="115000"/>
                        </a:lnSpc>
                        <a:spcBef>
                          <a:spcPts val="0"/>
                        </a:spcBef>
                        <a:spcAft>
                          <a:spcPts val="0"/>
                        </a:spcAft>
                      </a:pPr>
                      <a:r>
                        <a:rPr lang="en-US" sz="1800" b="1" dirty="0">
                          <a:latin typeface="Book Antiqua"/>
                          <a:ea typeface="Calibri"/>
                          <a:cs typeface="Times New Roman"/>
                        </a:rPr>
                        <a:t>Inputs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800" b="1">
                          <a:latin typeface="Book Antiqua"/>
                          <a:ea typeface="Calibri"/>
                          <a:cs typeface="Times New Roman"/>
                        </a:rPr>
                        <a:t>Outputs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22964">
                <a:tc>
                  <a:txBody>
                    <a:bodyPr/>
                    <a:lstStyle/>
                    <a:p>
                      <a:pPr marL="0" marR="0" algn="ctr">
                        <a:lnSpc>
                          <a:spcPct val="115000"/>
                        </a:lnSpc>
                        <a:spcBef>
                          <a:spcPts val="0"/>
                        </a:spcBef>
                        <a:spcAft>
                          <a:spcPts val="0"/>
                        </a:spcAft>
                      </a:pPr>
                      <a:r>
                        <a:rPr lang="en-US" sz="1800">
                          <a:latin typeface="Book Antiqua"/>
                          <a:ea typeface="Calibri"/>
                          <a:cs typeface="Times New Roman"/>
                        </a:rPr>
                        <a:t>Enable</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A</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3</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2</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Y</a:t>
                      </a:r>
                      <a:r>
                        <a:rPr lang="en-US" sz="1800" b="1" baseline="-250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dirty="0">
                          <a:latin typeface="Book Antiqua"/>
                          <a:ea typeface="Calibri"/>
                          <a:cs typeface="Times New Roman"/>
                        </a:rPr>
                        <a:t>Y</a:t>
                      </a:r>
                      <a:r>
                        <a:rPr lang="en-US" sz="1800" b="1" baseline="-25000" dirty="0">
                          <a:latin typeface="Book Antiqua"/>
                          <a:ea typeface="Calibri"/>
                          <a:cs typeface="Times New Roman"/>
                        </a:rPr>
                        <a:t>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42296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x</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x</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2296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3"/>
                  </a:ext>
                </a:extLst>
              </a:tr>
              <a:tr h="42296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296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42296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17" name="Rectangle 1"/>
          <p:cNvSpPr>
            <a:spLocks noChangeArrowheads="1"/>
          </p:cNvSpPr>
          <p:nvPr/>
        </p:nvSpPr>
        <p:spPr bwMode="auto">
          <a:xfrm>
            <a:off x="3924585" y="5562600"/>
            <a:ext cx="150233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Truth table</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08579" y="1188423"/>
            <a:ext cx="21162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2</a:t>
            </a:r>
            <a:r>
              <a:rPr kumimoji="0" lang="en-US" sz="2400" b="1" i="0" strike="noStrike" cap="none" normalizeH="0" dirty="0" smtClean="0">
                <a:ln>
                  <a:noFill/>
                </a:ln>
                <a:solidFill>
                  <a:srgbClr val="C00000"/>
                </a:solidFill>
                <a:effectLst/>
                <a:latin typeface="Book Antiqua" pitchFamily="18" charset="0"/>
                <a:ea typeface="Calibri" pitchFamily="34" charset="0"/>
                <a:cs typeface="Times New Roman" pitchFamily="18" charset="0"/>
              </a:rPr>
              <a:t> : </a:t>
            </a: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4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sp>
        <p:nvSpPr>
          <p:cNvPr id="17" name="Rectangle 1"/>
          <p:cNvSpPr>
            <a:spLocks noChangeArrowheads="1"/>
          </p:cNvSpPr>
          <p:nvPr/>
        </p:nvSpPr>
        <p:spPr bwMode="auto">
          <a:xfrm>
            <a:off x="3648293" y="6076890"/>
            <a:ext cx="19143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Logic Diagram</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pic>
        <p:nvPicPr>
          <p:cNvPr id="18" name="Picture 17"/>
          <p:cNvPicPr/>
          <p:nvPr/>
        </p:nvPicPr>
        <p:blipFill>
          <a:blip r:embed="rId4" cstate="print"/>
          <a:srcRect/>
          <a:stretch>
            <a:fillRect/>
          </a:stretch>
        </p:blipFill>
        <p:spPr bwMode="auto">
          <a:xfrm>
            <a:off x="2895600" y="1778926"/>
            <a:ext cx="3711336" cy="4240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366421"/>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3-to-8 line decoder has three inputs (A, B, C) and eight outputs (Y</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Y</a:t>
            </a:r>
            <a:r>
              <a:rPr lang="en-US" sz="2800" baseline="-25000" dirty="0" smtClean="0">
                <a:solidFill>
                  <a:srgbClr val="0070C0"/>
                </a:solidFill>
                <a:latin typeface="Narkisim" pitchFamily="34" charset="-79"/>
                <a:cs typeface="Narkisim" pitchFamily="34" charset="-79"/>
              </a:rPr>
              <a:t>7</a:t>
            </a:r>
            <a:r>
              <a:rPr lang="en-US" sz="2800" dirty="0" smtClean="0">
                <a:solidFill>
                  <a:srgbClr val="0070C0"/>
                </a:solidFill>
                <a:latin typeface="Narkisim" pitchFamily="34" charset="-79"/>
                <a:cs typeface="Narkisim" pitchFamily="34" charset="-79"/>
              </a:rPr>
              <a:t>). Based on the 3 inputs one of the eight outputs is selected.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This decoder is used for binary-to-octal conversion. The input variables may represent a binary number and the outputs will represent the eight digits in the octal number system.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output line whose value is equal to 1 represents the minterm equivalent of the binary number presently available in the input lines.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08579" y="1066800"/>
            <a:ext cx="21162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3</a:t>
            </a:r>
            <a:r>
              <a:rPr kumimoji="0" lang="en-US" sz="2400" b="1" i="0" strike="noStrike" cap="none" normalizeH="0" dirty="0" smtClean="0">
                <a:ln>
                  <a:noFill/>
                </a:ln>
                <a:solidFill>
                  <a:srgbClr val="C00000"/>
                </a:solidFill>
                <a:effectLst/>
                <a:latin typeface="Book Antiqua" pitchFamily="18" charset="0"/>
                <a:ea typeface="Calibri" pitchFamily="34" charset="0"/>
                <a:cs typeface="Times New Roman" pitchFamily="18" charset="0"/>
              </a:rPr>
              <a:t> : </a:t>
            </a: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8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08579" y="1066800"/>
            <a:ext cx="21162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3</a:t>
            </a:r>
            <a:r>
              <a:rPr kumimoji="0" lang="en-US" sz="2400" b="1" i="0" strike="noStrike" cap="none" normalizeH="0" dirty="0" smtClean="0">
                <a:ln>
                  <a:noFill/>
                </a:ln>
                <a:solidFill>
                  <a:srgbClr val="C00000"/>
                </a:solidFill>
                <a:effectLst/>
                <a:latin typeface="Book Antiqua" pitchFamily="18" charset="0"/>
                <a:ea typeface="Calibri" pitchFamily="34" charset="0"/>
                <a:cs typeface="Times New Roman" pitchFamily="18" charset="0"/>
              </a:rPr>
              <a:t> : </a:t>
            </a: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8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graphicFrame>
        <p:nvGraphicFramePr>
          <p:cNvPr id="13" name="Table 12"/>
          <p:cNvGraphicFramePr>
            <a:graphicFrameLocks noGrp="1"/>
          </p:cNvGraphicFramePr>
          <p:nvPr/>
        </p:nvGraphicFramePr>
        <p:xfrm>
          <a:off x="685800" y="1905000"/>
          <a:ext cx="7712076" cy="3505200"/>
        </p:xfrm>
        <a:graphic>
          <a:graphicData uri="http://schemas.openxmlformats.org/drawingml/2006/table">
            <a:tbl>
              <a:tblPr/>
              <a:tblGrid>
                <a:gridCol w="824428">
                  <a:extLst>
                    <a:ext uri="{9D8B030D-6E8A-4147-A177-3AD203B41FA5}">
                      <a16:colId xmlns="" xmlns:a16="http://schemas.microsoft.com/office/drawing/2014/main" val="20000"/>
                    </a:ext>
                  </a:extLst>
                </a:gridCol>
                <a:gridCol w="808945">
                  <a:extLst>
                    <a:ext uri="{9D8B030D-6E8A-4147-A177-3AD203B41FA5}">
                      <a16:colId xmlns="" xmlns:a16="http://schemas.microsoft.com/office/drawing/2014/main" val="20001"/>
                    </a:ext>
                  </a:extLst>
                </a:gridCol>
                <a:gridCol w="897968">
                  <a:extLst>
                    <a:ext uri="{9D8B030D-6E8A-4147-A177-3AD203B41FA5}">
                      <a16:colId xmlns="" xmlns:a16="http://schemas.microsoft.com/office/drawing/2014/main" val="20002"/>
                    </a:ext>
                  </a:extLst>
                </a:gridCol>
                <a:gridCol w="647350">
                  <a:extLst>
                    <a:ext uri="{9D8B030D-6E8A-4147-A177-3AD203B41FA5}">
                      <a16:colId xmlns="" xmlns:a16="http://schemas.microsoft.com/office/drawing/2014/main" val="20003"/>
                    </a:ext>
                  </a:extLst>
                </a:gridCol>
                <a:gridCol w="647350">
                  <a:extLst>
                    <a:ext uri="{9D8B030D-6E8A-4147-A177-3AD203B41FA5}">
                      <a16:colId xmlns="" xmlns:a16="http://schemas.microsoft.com/office/drawing/2014/main" val="20004"/>
                    </a:ext>
                  </a:extLst>
                </a:gridCol>
                <a:gridCol w="647350">
                  <a:extLst>
                    <a:ext uri="{9D8B030D-6E8A-4147-A177-3AD203B41FA5}">
                      <a16:colId xmlns="" xmlns:a16="http://schemas.microsoft.com/office/drawing/2014/main" val="20005"/>
                    </a:ext>
                  </a:extLst>
                </a:gridCol>
                <a:gridCol w="647350">
                  <a:extLst>
                    <a:ext uri="{9D8B030D-6E8A-4147-A177-3AD203B41FA5}">
                      <a16:colId xmlns="" xmlns:a16="http://schemas.microsoft.com/office/drawing/2014/main" val="20006"/>
                    </a:ext>
                  </a:extLst>
                </a:gridCol>
                <a:gridCol w="647350">
                  <a:extLst>
                    <a:ext uri="{9D8B030D-6E8A-4147-A177-3AD203B41FA5}">
                      <a16:colId xmlns="" xmlns:a16="http://schemas.microsoft.com/office/drawing/2014/main" val="20007"/>
                    </a:ext>
                  </a:extLst>
                </a:gridCol>
                <a:gridCol w="647350">
                  <a:extLst>
                    <a:ext uri="{9D8B030D-6E8A-4147-A177-3AD203B41FA5}">
                      <a16:colId xmlns="" xmlns:a16="http://schemas.microsoft.com/office/drawing/2014/main" val="20008"/>
                    </a:ext>
                  </a:extLst>
                </a:gridCol>
                <a:gridCol w="647350">
                  <a:extLst>
                    <a:ext uri="{9D8B030D-6E8A-4147-A177-3AD203B41FA5}">
                      <a16:colId xmlns="" xmlns:a16="http://schemas.microsoft.com/office/drawing/2014/main" val="20009"/>
                    </a:ext>
                  </a:extLst>
                </a:gridCol>
                <a:gridCol w="649285">
                  <a:extLst>
                    <a:ext uri="{9D8B030D-6E8A-4147-A177-3AD203B41FA5}">
                      <a16:colId xmlns="" xmlns:a16="http://schemas.microsoft.com/office/drawing/2014/main" val="20010"/>
                    </a:ext>
                  </a:extLst>
                </a:gridCol>
              </a:tblGrid>
              <a:tr h="309088">
                <a:tc gridSpan="3">
                  <a:txBody>
                    <a:bodyPr/>
                    <a:lstStyle/>
                    <a:p>
                      <a:pPr marL="0" marR="0" algn="ctr">
                        <a:lnSpc>
                          <a:spcPct val="115000"/>
                        </a:lnSpc>
                        <a:spcBef>
                          <a:spcPts val="0"/>
                        </a:spcBef>
                        <a:spcAft>
                          <a:spcPts val="0"/>
                        </a:spcAft>
                      </a:pPr>
                      <a:r>
                        <a:rPr lang="en-US" sz="2000" b="1">
                          <a:latin typeface="Book Antiqua"/>
                          <a:ea typeface="Calibri"/>
                          <a:cs typeface="Times New Roman"/>
                        </a:rPr>
                        <a:t>Inputs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8">
                  <a:txBody>
                    <a:bodyPr/>
                    <a:lstStyle/>
                    <a:p>
                      <a:pPr marL="0" marR="0" algn="ctr">
                        <a:lnSpc>
                          <a:spcPct val="115000"/>
                        </a:lnSpc>
                        <a:spcBef>
                          <a:spcPts val="0"/>
                        </a:spcBef>
                        <a:spcAft>
                          <a:spcPts val="0"/>
                        </a:spcAft>
                      </a:pPr>
                      <a:r>
                        <a:rPr lang="en-US" sz="2000" b="1">
                          <a:latin typeface="Book Antiqua"/>
                          <a:ea typeface="Calibri"/>
                          <a:cs typeface="Times New Roman"/>
                        </a:rPr>
                        <a:t>Outputs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09088">
                <a:tc>
                  <a:txBody>
                    <a:bodyPr/>
                    <a:lstStyle/>
                    <a:p>
                      <a:pPr marL="0" marR="0" algn="ctr">
                        <a:lnSpc>
                          <a:spcPct val="115000"/>
                        </a:lnSpc>
                        <a:spcBef>
                          <a:spcPts val="0"/>
                        </a:spcBef>
                        <a:spcAft>
                          <a:spcPts val="0"/>
                        </a:spcAft>
                      </a:pPr>
                      <a:r>
                        <a:rPr lang="en-US" sz="2000" b="1">
                          <a:latin typeface="Book Antiqua"/>
                          <a:ea typeface="Calibri"/>
                          <a:cs typeface="Times New Roman"/>
                        </a:rPr>
                        <a:t>A</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C</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2</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3</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4</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5</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6</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Y</a:t>
                      </a:r>
                      <a:r>
                        <a:rPr lang="en-US" sz="2000" b="1" baseline="-25000">
                          <a:latin typeface="Book Antiqua"/>
                          <a:ea typeface="Calibri"/>
                          <a:cs typeface="Times New Roman"/>
                        </a:rPr>
                        <a:t>7</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09919">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DFDFDF"/>
                      </a:bgClr>
                    </a:pattFill>
                  </a:tcPr>
                </a:tc>
                <a:extLst>
                  <a:ext uri="{0D108BD9-81ED-4DB2-BD59-A6C34878D82A}">
                    <a16:rowId xmlns="" xmlns:a16="http://schemas.microsoft.com/office/drawing/2014/main" val="10009"/>
                  </a:ext>
                </a:extLst>
              </a:tr>
            </a:tbl>
          </a:graphicData>
        </a:graphic>
      </p:graphicFrame>
      <p:sp>
        <p:nvSpPr>
          <p:cNvPr id="17" name="Rectangle 1"/>
          <p:cNvSpPr>
            <a:spLocks noChangeArrowheads="1"/>
          </p:cNvSpPr>
          <p:nvPr/>
        </p:nvSpPr>
        <p:spPr bwMode="auto">
          <a:xfrm>
            <a:off x="3924585" y="5772090"/>
            <a:ext cx="150233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Truth table</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08579" y="1066800"/>
            <a:ext cx="211628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3</a:t>
            </a:r>
            <a:r>
              <a:rPr kumimoji="0" lang="en-US" sz="2400" b="1" i="0" strike="noStrike" cap="none" normalizeH="0" dirty="0" smtClean="0">
                <a:ln>
                  <a:noFill/>
                </a:ln>
                <a:solidFill>
                  <a:srgbClr val="C00000"/>
                </a:solidFill>
                <a:effectLst/>
                <a:latin typeface="Book Antiqua" pitchFamily="18" charset="0"/>
                <a:ea typeface="Calibri" pitchFamily="34" charset="0"/>
                <a:cs typeface="Times New Roman" pitchFamily="18" charset="0"/>
              </a:rPr>
              <a:t> : </a:t>
            </a: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8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pic>
        <p:nvPicPr>
          <p:cNvPr id="13" name="Picture 12"/>
          <p:cNvPicPr/>
          <p:nvPr/>
        </p:nvPicPr>
        <p:blipFill>
          <a:blip r:embed="rId4" cstate="print"/>
          <a:srcRect/>
          <a:stretch>
            <a:fillRect/>
          </a:stretch>
        </p:blipFill>
        <p:spPr bwMode="auto">
          <a:xfrm>
            <a:off x="3244453" y="1611702"/>
            <a:ext cx="2655094" cy="4408098"/>
          </a:xfrm>
          <a:prstGeom prst="rect">
            <a:avLst/>
          </a:prstGeom>
          <a:noFill/>
          <a:ln w="9525">
            <a:noFill/>
            <a:miter lim="800000"/>
            <a:headEnd/>
            <a:tailEnd/>
          </a:ln>
        </p:spPr>
      </p:pic>
      <p:sp>
        <p:nvSpPr>
          <p:cNvPr id="17" name="Rectangle 1"/>
          <p:cNvSpPr>
            <a:spLocks noChangeArrowheads="1"/>
          </p:cNvSpPr>
          <p:nvPr/>
        </p:nvSpPr>
        <p:spPr bwMode="auto">
          <a:xfrm>
            <a:off x="3657600" y="6076890"/>
            <a:ext cx="191430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b="1" dirty="0" smtClean="0">
                <a:latin typeface="Book Antiqua" pitchFamily="18" charset="0"/>
                <a:cs typeface="Times New Roman" pitchFamily="18" charset="0"/>
              </a:rPr>
              <a:t>Logic Diagram</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589544"/>
            <a:ext cx="8534400" cy="4832092"/>
          </a:xfrm>
          <a:prstGeom prst="rect">
            <a:avLst/>
          </a:prstGeom>
        </p:spPr>
        <p:txBody>
          <a:bodyPr wrap="square">
            <a:spAutoFit/>
          </a:bodyPr>
          <a:lstStyle/>
          <a:p>
            <a:pPr marL="465138" lvl="0"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Instruction decoder is the part of the CPU </a:t>
            </a:r>
          </a:p>
          <a:p>
            <a:pPr marL="465138" lvl="0"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Memory address decoding</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Decoder outputs can be used to drive a 7 segment display  (TTL 74LS47)</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Binary Decoders such as binary or BCD ,decimal or octal etc and commonly available decoder IC’s  (TTL 74LS138 3-to-8 line binary decoder or the 74ALS154 4-to-16 line decoder)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569494" y="1066800"/>
            <a:ext cx="199445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Applications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447800"/>
            <a:ext cx="8534400" cy="5047536"/>
          </a:xfrm>
          <a:prstGeom prst="rect">
            <a:avLst/>
          </a:prstGeom>
        </p:spPr>
        <p:txBody>
          <a:bodyPr wrap="square">
            <a:spAutoFit/>
          </a:bodyPr>
          <a:lstStyle/>
          <a:p>
            <a:pPr marL="465138" lvl="0" indent="-465138" algn="just">
              <a:buClr>
                <a:schemeClr val="accent6"/>
              </a:buClr>
              <a:buFont typeface="Wingdings" pitchFamily="2" charset="2"/>
              <a:buChar char="q"/>
            </a:pPr>
            <a:r>
              <a:rPr lang="en-US" sz="2800" b="1" u="sng" dirty="0" smtClean="0">
                <a:latin typeface="Narkisim" pitchFamily="34" charset="-79"/>
                <a:cs typeface="Narkisim" pitchFamily="34" charset="-79"/>
              </a:rPr>
              <a:t>Example:</a:t>
            </a:r>
            <a:r>
              <a:rPr lang="en-US" sz="2800" b="1" dirty="0" smtClean="0">
                <a:latin typeface="Narkisim" pitchFamily="34" charset="-79"/>
                <a:cs typeface="Narkisim" pitchFamily="34" charset="-79"/>
              </a:rPr>
              <a:t>  Design a 4 to 16 line decoders using 2 to 4 line decoders </a:t>
            </a:r>
          </a:p>
          <a:p>
            <a:pPr marL="465138" lvl="0" indent="-465138" algn="just">
              <a:buClr>
                <a:schemeClr val="accent6"/>
              </a:buClr>
              <a:buFont typeface="Wingdings" pitchFamily="2" charset="2"/>
              <a:buChar char="q"/>
            </a:pPr>
            <a:endParaRPr lang="en-US" sz="1400" b="1" dirty="0" smtClean="0">
              <a:solidFill>
                <a:srgbClr val="0070C0"/>
              </a:solidFill>
              <a:latin typeface="Narkisim" pitchFamily="34" charset="-79"/>
              <a:cs typeface="Narkisim" pitchFamily="34" charset="-79"/>
            </a:endParaRPr>
          </a:p>
          <a:p>
            <a:pPr marL="465138" lvl="0" indent="-465138" algn="just">
              <a:buClr>
                <a:schemeClr val="accent6"/>
              </a:buClr>
              <a:buFont typeface="Wingdings" pitchFamily="2" charset="2"/>
              <a:buChar char="Ø"/>
            </a:pPr>
            <a:r>
              <a:rPr lang="en-US" sz="2100" dirty="0" smtClean="0">
                <a:solidFill>
                  <a:srgbClr val="0070C0"/>
                </a:solidFill>
                <a:latin typeface="Narkisim" pitchFamily="34" charset="-79"/>
                <a:cs typeface="Narkisim" pitchFamily="34" charset="-79"/>
              </a:rPr>
              <a:t>To implement 4:16 decoder we need five 2:4 line decoders. </a:t>
            </a:r>
          </a:p>
          <a:p>
            <a:pPr marL="465138" lvl="0" indent="-465138" algn="just">
              <a:buClr>
                <a:schemeClr val="accent6"/>
              </a:buClr>
              <a:buFont typeface="Wingdings" pitchFamily="2" charset="2"/>
              <a:buChar char="Ø"/>
            </a:pPr>
            <a:endParaRPr lang="en-US" sz="2100" dirty="0" smtClean="0">
              <a:solidFill>
                <a:srgbClr val="0070C0"/>
              </a:solidFill>
              <a:latin typeface="Narkisim" pitchFamily="34" charset="-79"/>
              <a:cs typeface="Narkisim" pitchFamily="34" charset="-79"/>
            </a:endParaRPr>
          </a:p>
          <a:p>
            <a:pPr marL="465138" lvl="0" indent="-465138" algn="just">
              <a:buClr>
                <a:schemeClr val="accent6"/>
              </a:buClr>
              <a:buFont typeface="Wingdings" pitchFamily="2" charset="2"/>
              <a:buChar char="Ø"/>
            </a:pPr>
            <a:r>
              <a:rPr lang="en-US" sz="2100" dirty="0" smtClean="0">
                <a:solidFill>
                  <a:srgbClr val="0070C0"/>
                </a:solidFill>
                <a:latin typeface="Narkisim" pitchFamily="34" charset="-79"/>
                <a:cs typeface="Narkisim" pitchFamily="34" charset="-79"/>
              </a:rPr>
              <a:t>Decoder-1 is used to enable one of the decoder 2, 3, 4 and 5. Inputs of the first decoders are A and B i.e. MSB inputs of 4:16 decoders. </a:t>
            </a:r>
          </a:p>
          <a:p>
            <a:pPr marL="465138" lvl="0" indent="-465138" algn="just">
              <a:buClr>
                <a:schemeClr val="accent6"/>
              </a:buClr>
              <a:buFont typeface="Wingdings" pitchFamily="2" charset="2"/>
              <a:buChar char="Ø"/>
            </a:pPr>
            <a:endParaRPr lang="en-US" sz="2100" dirty="0" smtClean="0">
              <a:solidFill>
                <a:srgbClr val="0070C0"/>
              </a:solidFill>
              <a:latin typeface="Narkisim" pitchFamily="34" charset="-79"/>
              <a:cs typeface="Narkisim" pitchFamily="34" charset="-79"/>
            </a:endParaRPr>
          </a:p>
          <a:p>
            <a:pPr marL="465138" lvl="0" indent="-465138" algn="just">
              <a:buClr>
                <a:schemeClr val="accent6"/>
              </a:buClr>
              <a:buFont typeface="Wingdings" pitchFamily="2" charset="2"/>
              <a:buChar char="Ø"/>
            </a:pPr>
            <a:r>
              <a:rPr lang="en-US" sz="2100" dirty="0" smtClean="0">
                <a:solidFill>
                  <a:srgbClr val="0070C0"/>
                </a:solidFill>
                <a:latin typeface="Narkisim" pitchFamily="34" charset="-79"/>
                <a:cs typeface="Narkisim" pitchFamily="34" charset="-79"/>
              </a:rPr>
              <a:t>The inputs of decoders are connected together forming C and D inputs of 4:16 decoders. </a:t>
            </a:r>
          </a:p>
          <a:p>
            <a:pPr marL="465138" lvl="0" indent="-465138" algn="just">
              <a:buClr>
                <a:schemeClr val="accent6"/>
              </a:buClr>
              <a:buFont typeface="Wingdings" pitchFamily="2" charset="2"/>
              <a:buChar char="Ø"/>
            </a:pPr>
            <a:endParaRPr lang="en-US" sz="2100" dirty="0" smtClean="0">
              <a:solidFill>
                <a:srgbClr val="0070C0"/>
              </a:solidFill>
              <a:latin typeface="Narkisim" pitchFamily="34" charset="-79"/>
              <a:cs typeface="Narkisim" pitchFamily="34" charset="-79"/>
            </a:endParaRPr>
          </a:p>
          <a:p>
            <a:pPr marL="465138" lvl="0" indent="-465138" algn="just">
              <a:buClr>
                <a:schemeClr val="accent6"/>
              </a:buClr>
              <a:buFont typeface="Wingdings" pitchFamily="2" charset="2"/>
              <a:buChar char="Ø"/>
            </a:pPr>
            <a:r>
              <a:rPr lang="en-US" sz="2100" dirty="0" smtClean="0">
                <a:solidFill>
                  <a:srgbClr val="0070C0"/>
                </a:solidFill>
                <a:latin typeface="Narkisim" pitchFamily="34" charset="-79"/>
                <a:cs typeface="Narkisim" pitchFamily="34" charset="-79"/>
              </a:rPr>
              <a:t>When AB=00 decoder-1 is enabled, for AB=01 decoder-2 is enabled, for AB=10 decoder-3 is selected, and for AB=11 decoder-4 is enabled.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051727" y="1066800"/>
            <a:ext cx="302999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Cascading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199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3051727" y="1066800"/>
            <a:ext cx="302999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Cascading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pic>
        <p:nvPicPr>
          <p:cNvPr id="13" name="Picture 12"/>
          <p:cNvPicPr/>
          <p:nvPr/>
        </p:nvPicPr>
        <p:blipFill>
          <a:blip r:embed="rId4" cstate="print"/>
          <a:srcRect/>
          <a:stretch>
            <a:fillRect/>
          </a:stretch>
        </p:blipFill>
        <p:spPr bwMode="auto">
          <a:xfrm>
            <a:off x="2800643" y="1600200"/>
            <a:ext cx="35427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589544"/>
            <a:ext cx="8534400" cy="4893647"/>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combination of decoder and external logic gates can be used to implement single or multiple output function. The decoder can have one of the two output states either active or active high.</a:t>
            </a:r>
            <a:endParaRPr lang="en-US" sz="1400" b="1" u="sng"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b="1" u="sng" dirty="0" smtClean="0">
                <a:solidFill>
                  <a:srgbClr val="0070C0"/>
                </a:solidFill>
                <a:latin typeface="Narkisim" pitchFamily="34" charset="-79"/>
                <a:cs typeface="Narkisim" pitchFamily="34" charset="-79"/>
              </a:rPr>
              <a:t>For active high output :</a:t>
            </a:r>
          </a:p>
          <a:p>
            <a:pPr marL="465138" indent="-465138" algn="just">
              <a:buClr>
                <a:schemeClr val="accent6"/>
              </a:buClr>
              <a:buFont typeface="Wingdings" pitchFamily="2" charset="2"/>
              <a:buChar char="q"/>
            </a:pPr>
            <a:r>
              <a:rPr lang="en-US" sz="2800" b="1" u="sng" dirty="0" smtClean="0">
                <a:solidFill>
                  <a:srgbClr val="0070C0"/>
                </a:solidFill>
                <a:latin typeface="Narkisim" pitchFamily="34" charset="-79"/>
                <a:cs typeface="Narkisim" pitchFamily="34" charset="-79"/>
              </a:rPr>
              <a:t>SOP function implementation </a:t>
            </a:r>
            <a:endParaRPr lang="en-US" sz="2800" dirty="0" smtClean="0">
              <a:solidFill>
                <a:srgbClr val="0070C0"/>
              </a:solidFill>
              <a:latin typeface="Narkisim" pitchFamily="34" charset="-79"/>
              <a:cs typeface="Narkisim" pitchFamily="34" charset="-79"/>
            </a:endParaRPr>
          </a:p>
          <a:p>
            <a:pPr marL="922338" lvl="1" indent="-465138" algn="just">
              <a:buClr>
                <a:schemeClr val="accent6"/>
              </a:buClr>
              <a:buFont typeface="Wingdings" pitchFamily="2" charset="2"/>
              <a:buChar char="Ø"/>
            </a:pPr>
            <a:r>
              <a:rPr lang="en-US" sz="2400" dirty="0" smtClean="0">
                <a:solidFill>
                  <a:srgbClr val="0070C0"/>
                </a:solidFill>
                <a:latin typeface="Narkisim" pitchFamily="34" charset="-79"/>
                <a:cs typeface="Narkisim" pitchFamily="34" charset="-79"/>
              </a:rPr>
              <a:t>When the decoder output is active high it generates minterms for input variables (</a:t>
            </a:r>
            <a:r>
              <a:rPr lang="en-US" sz="2400" dirty="0" err="1" smtClean="0">
                <a:solidFill>
                  <a:srgbClr val="0070C0"/>
                </a:solidFill>
                <a:latin typeface="Narkisim" pitchFamily="34" charset="-79"/>
                <a:cs typeface="Narkisim" pitchFamily="34" charset="-79"/>
              </a:rPr>
              <a:t>i.e</a:t>
            </a:r>
            <a:r>
              <a:rPr lang="en-US" sz="2400" dirty="0" smtClean="0">
                <a:solidFill>
                  <a:srgbClr val="0070C0"/>
                </a:solidFill>
                <a:latin typeface="Narkisim" pitchFamily="34" charset="-79"/>
                <a:cs typeface="Narkisim" pitchFamily="34" charset="-79"/>
              </a:rPr>
              <a:t>) it makes the selected output logic1. In such cases to implement the sop function we have to take sum of selected product terms generated by decoder. This can be implemented by </a:t>
            </a:r>
            <a:r>
              <a:rPr lang="en-US" sz="2400" dirty="0" err="1" smtClean="0">
                <a:solidFill>
                  <a:srgbClr val="0070C0"/>
                </a:solidFill>
                <a:latin typeface="Narkisim" pitchFamily="34" charset="-79"/>
                <a:cs typeface="Narkisim" pitchFamily="34" charset="-79"/>
              </a:rPr>
              <a:t>ORing</a:t>
            </a:r>
            <a:r>
              <a:rPr lang="en-US" sz="2400" dirty="0" smtClean="0">
                <a:solidFill>
                  <a:srgbClr val="0070C0"/>
                </a:solidFill>
                <a:latin typeface="Narkisim" pitchFamily="34" charset="-79"/>
                <a:cs typeface="Narkisim" pitchFamily="34" charset="-79"/>
              </a:rPr>
              <a:t> the selected decoder output.</a:t>
            </a:r>
            <a:endParaRPr lang="en-US" sz="2400" b="1" u="sng"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939781" y="1066800"/>
            <a:ext cx="725391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Realization of Boolean Expression using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219200"/>
            <a:ext cx="8534400" cy="5262979"/>
          </a:xfrm>
          <a:prstGeom prst="rect">
            <a:avLst/>
          </a:prstGeom>
        </p:spPr>
        <p:txBody>
          <a:bodyPr wrap="square">
            <a:spAutoFit/>
          </a:bodyPr>
          <a:lstStyle/>
          <a:p>
            <a:pPr marL="465138" indent="-465138" algn="ctr">
              <a:buClr>
                <a:schemeClr val="accent6">
                  <a:lumMod val="75000"/>
                </a:schemeClr>
              </a:buClr>
            </a:pPr>
            <a:r>
              <a:rPr lang="en-US" sz="2400" dirty="0" smtClean="0">
                <a:solidFill>
                  <a:srgbClr val="C00000"/>
                </a:solidFill>
                <a:latin typeface="Narkisim" pitchFamily="34" charset="-79"/>
                <a:cs typeface="Narkisim" pitchFamily="34" charset="-79"/>
              </a:rPr>
              <a:t>EXERCISES</a:t>
            </a: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Design a circuit with 4 inputs that has outputs with a binary value equal to the number of inputs that are HIGH.</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logic circuit accepts two 3-bit numbers and generates a logic output only when the two 3-bit numbers applied to the circuit are equal. Design the logic circuit.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Design a logic circuit that will produce a 1 only when the number of 1’s in a set of four inputs variables, A, B, and C, D are even (i.e. an even parity checker). </a:t>
            </a:r>
            <a:endParaRPr lang="en-US" sz="2600" u="sng" dirty="0" smtClean="0">
              <a:solidFill>
                <a:srgbClr val="0070C0"/>
              </a:solidFill>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975690" y="1066800"/>
            <a:ext cx="725391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rgbClr val="C00000"/>
                </a:solidFill>
                <a:effectLst/>
                <a:latin typeface="Book Antiqua" pitchFamily="18" charset="0"/>
                <a:ea typeface="Calibri" pitchFamily="34" charset="0"/>
                <a:cs typeface="Times New Roman" pitchFamily="18" charset="0"/>
              </a:rPr>
              <a:t>Realization of Boolean Expression using Decoders</a:t>
            </a:r>
            <a:endParaRPr kumimoji="0" lang="en-US" sz="2400" b="0" i="0" strike="noStrike" cap="none" normalizeH="0" baseline="0" dirty="0" smtClean="0">
              <a:ln>
                <a:noFill/>
              </a:ln>
              <a:solidFill>
                <a:srgbClr val="C00000"/>
              </a:solidFill>
              <a:effectLst/>
              <a:latin typeface="Arial" pitchFamily="34" charset="0"/>
              <a:cs typeface="Arial" pitchFamily="34" charset="0"/>
            </a:endParaRPr>
          </a:p>
        </p:txBody>
      </p:sp>
      <p:pic>
        <p:nvPicPr>
          <p:cNvPr id="13" name="Picture 12"/>
          <p:cNvPicPr/>
          <p:nvPr/>
        </p:nvPicPr>
        <p:blipFill>
          <a:blip r:embed="rId4" cstate="print"/>
          <a:srcRect/>
          <a:stretch>
            <a:fillRect/>
          </a:stretch>
        </p:blipFill>
        <p:spPr bwMode="auto">
          <a:xfrm>
            <a:off x="1580970" y="2667000"/>
            <a:ext cx="5962830" cy="312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DECODERS</a:t>
            </a:r>
            <a:endParaRPr lang="en-US" sz="3200" b="1" dirty="0">
              <a:solidFill>
                <a:schemeClr val="tx1"/>
              </a:solidFill>
              <a:latin typeface="Britannic Bold" pitchFamily="34" charset="0"/>
            </a:endParaRPr>
          </a:p>
        </p:txBody>
      </p:sp>
      <p:sp>
        <p:nvSpPr>
          <p:cNvPr id="11" name="Rectangle 10"/>
          <p:cNvSpPr/>
          <p:nvPr/>
        </p:nvSpPr>
        <p:spPr>
          <a:xfrm>
            <a:off x="304800" y="1589544"/>
            <a:ext cx="8534400" cy="1631216"/>
          </a:xfrm>
          <a:prstGeom prst="rect">
            <a:avLst/>
          </a:prstGeom>
        </p:spPr>
        <p:txBody>
          <a:bodyPr wrap="square">
            <a:spAutoFit/>
          </a:bodyPr>
          <a:lstStyle/>
          <a:p>
            <a:pPr marL="465138" indent="-465138" algn="just">
              <a:buClr>
                <a:schemeClr val="accent6"/>
              </a:buClr>
              <a:buFont typeface="Wingdings" pitchFamily="2" charset="2"/>
              <a:buChar char="q"/>
            </a:pPr>
            <a:r>
              <a:rPr lang="en-US" sz="2800" b="1" u="sng" dirty="0" smtClean="0">
                <a:solidFill>
                  <a:srgbClr val="0070C0"/>
                </a:solidFill>
                <a:latin typeface="Narkisim" pitchFamily="34" charset="-79"/>
                <a:cs typeface="Narkisim" pitchFamily="34" charset="-79"/>
              </a:rPr>
              <a:t>POS function implementation: </a:t>
            </a:r>
            <a:r>
              <a:rPr lang="en-US" sz="2400" dirty="0" smtClean="0">
                <a:solidFill>
                  <a:srgbClr val="0070C0"/>
                </a:solidFill>
                <a:latin typeface="Narkisim" pitchFamily="34" charset="-79"/>
                <a:cs typeface="Narkisim" pitchFamily="34" charset="-79"/>
              </a:rPr>
              <a:t>When the decoder output is active high POS function in similar manner as per SOP function except function output is complemented. This can be achieved by connecting NOR gates instead of OR gates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Rectangle 1"/>
          <p:cNvSpPr>
            <a:spLocks noChangeArrowheads="1"/>
          </p:cNvSpPr>
          <p:nvPr/>
        </p:nvSpPr>
        <p:spPr bwMode="auto">
          <a:xfrm>
            <a:off x="939771" y="1066800"/>
            <a:ext cx="725390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fontAlgn="base">
              <a:spcBef>
                <a:spcPct val="0"/>
              </a:spcBef>
              <a:spcAft>
                <a:spcPct val="0"/>
              </a:spcAft>
            </a:pPr>
            <a:r>
              <a:rPr lang="en-US" sz="2400" b="1" dirty="0" smtClean="0">
                <a:solidFill>
                  <a:srgbClr val="C00000"/>
                </a:solidFill>
                <a:latin typeface="Book Antiqua" pitchFamily="18" charset="0"/>
                <a:ea typeface="Calibri" pitchFamily="34" charset="0"/>
                <a:cs typeface="Times New Roman" pitchFamily="18" charset="0"/>
              </a:rPr>
              <a:t>Realization of Boolean Expression using Decoders</a:t>
            </a:r>
            <a:endParaRPr lang="en-US" sz="2400" dirty="0" smtClean="0">
              <a:solidFill>
                <a:srgbClr val="C00000"/>
              </a:solidFill>
              <a:latin typeface="Arial" pitchFamily="34" charset="0"/>
              <a:cs typeface="Arial" pitchFamily="34" charset="0"/>
            </a:endParaRPr>
          </a:p>
        </p:txBody>
      </p:sp>
      <p:sp>
        <p:nvSpPr>
          <p:cNvPr id="402433" name="Rectangle 1"/>
          <p:cNvSpPr>
            <a:spLocks noChangeArrowheads="1"/>
          </p:cNvSpPr>
          <p:nvPr/>
        </p:nvSpPr>
        <p:spPr bwMode="auto">
          <a:xfrm>
            <a:off x="794437" y="6107668"/>
            <a:ext cx="728276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Single output function implementation using decoder and gate</a:t>
            </a:r>
            <a:endParaRPr kumimoji="0" lang="en-US" b="0" i="0"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16"/>
          <p:cNvPicPr/>
          <p:nvPr/>
        </p:nvPicPr>
        <p:blipFill>
          <a:blip r:embed="rId4" cstate="print"/>
          <a:srcRect/>
          <a:stretch>
            <a:fillRect/>
          </a:stretch>
        </p:blipFill>
        <p:spPr bwMode="auto">
          <a:xfrm>
            <a:off x="1981200" y="3352800"/>
            <a:ext cx="5410200" cy="2559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smtClean="0">
                <a:latin typeface="Eras Bold ITC" pitchFamily="34" charset="0"/>
              </a:rPr>
              <a:t>ENCODERS</a:t>
            </a:r>
            <a:endParaRPr lang="en-US" sz="54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203</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219200"/>
            <a:ext cx="8534400" cy="332398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An encoder is a combinational circuit that converts binary information from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input lines to a maximum of ‘n’ unique output lines.</a:t>
            </a:r>
          </a:p>
          <a:p>
            <a:pPr marL="465138" indent="-465138" algn="just">
              <a:buClr>
                <a:schemeClr val="accent6">
                  <a:lumMod val="75000"/>
                </a:schemeClr>
              </a:buClr>
              <a:buFont typeface="Wingdings" pitchFamily="2" charset="2"/>
              <a:buChar char="q"/>
            </a:pPr>
            <a:endParaRPr lang="en-US" sz="1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cap="small" dirty="0" smtClean="0">
                <a:solidFill>
                  <a:srgbClr val="0070C0"/>
                </a:solidFill>
                <a:latin typeface="Narkisim" pitchFamily="34" charset="-79"/>
                <a:cs typeface="Narkisim" pitchFamily="34" charset="-79"/>
              </a:rPr>
              <a:t>A</a:t>
            </a:r>
            <a:r>
              <a:rPr lang="en-US" sz="2800" dirty="0" smtClean="0">
                <a:solidFill>
                  <a:srgbClr val="0070C0"/>
                </a:solidFill>
                <a:latin typeface="Narkisim" pitchFamily="34" charset="-79"/>
                <a:cs typeface="Narkisim" pitchFamily="34" charset="-79"/>
              </a:rPr>
              <a:t>n encoder is a digital circuit that performs the inverse operation of a decoder. Hence, the opposite of the decoding process is called encoding. The general structure of encoder circuit is,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2590800" y="4495800"/>
            <a:ext cx="3517241" cy="1953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353264"/>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Generally, digital encoders produce outputs of 2-bit, 3-bit or 4-bit codes depending upon the number of data input lines.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An "n-bit" binary encoder has 2</a:t>
            </a:r>
            <a:r>
              <a:rPr lang="en-US" sz="2800" baseline="30000" dirty="0" smtClean="0">
                <a:solidFill>
                  <a:srgbClr val="0070C0"/>
                </a:solidFill>
                <a:latin typeface="Narkisim" pitchFamily="34" charset="-79"/>
                <a:cs typeface="Narkisim" pitchFamily="34" charset="-79"/>
              </a:rPr>
              <a:t>n</a:t>
            </a:r>
            <a:r>
              <a:rPr lang="en-US" sz="2800" dirty="0" smtClean="0">
                <a:solidFill>
                  <a:srgbClr val="0070C0"/>
                </a:solidFill>
                <a:latin typeface="Narkisim" pitchFamily="34" charset="-79"/>
                <a:cs typeface="Narkisim" pitchFamily="34" charset="-79"/>
              </a:rPr>
              <a:t> input lines and n-bit output lines with common types that include 4-to-2, 8-to-3 and 16-to-4 line configurations.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output lines of a digital encoder generate the binary equivalent of the input line whose value is equal to “1”.</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786037" y="1143000"/>
            <a:ext cx="1624163"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4 to 2 Encoder</a:t>
            </a:r>
            <a:endParaRPr lang="en-US" sz="2000" b="1" dirty="0">
              <a:solidFill>
                <a:srgbClr val="C00000"/>
              </a:solidFill>
              <a:latin typeface="Narkisim" pitchFamily="34" charset="-79"/>
              <a:cs typeface="Narkisim" pitchFamily="34" charset="-79"/>
            </a:endParaRPr>
          </a:p>
        </p:txBody>
      </p:sp>
      <p:pic>
        <p:nvPicPr>
          <p:cNvPr id="13" name="Picture 12" descr="4-input Encoder"/>
          <p:cNvPicPr/>
          <p:nvPr/>
        </p:nvPicPr>
        <p:blipFill>
          <a:blip r:embed="rId4" cstate="print"/>
          <a:srcRect/>
          <a:stretch>
            <a:fillRect/>
          </a:stretch>
        </p:blipFill>
        <p:spPr bwMode="auto">
          <a:xfrm>
            <a:off x="990600" y="1524000"/>
            <a:ext cx="7467600" cy="259080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3048000" y="4309035"/>
            <a:ext cx="3048000" cy="20917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770995"/>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One of the main disadvantages of standard digital encoders is that they can generate the wrong output code when there is more than one input present at logic level "1".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For example, if we make inputs D</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 and D</a:t>
            </a:r>
            <a:r>
              <a:rPr lang="en-US" sz="2800" baseline="-25000" dirty="0" smtClean="0">
                <a:solidFill>
                  <a:srgbClr val="0070C0"/>
                </a:solidFill>
                <a:latin typeface="Narkisim" pitchFamily="34" charset="-79"/>
                <a:cs typeface="Narkisim" pitchFamily="34" charset="-79"/>
              </a:rPr>
              <a:t>2</a:t>
            </a:r>
            <a:r>
              <a:rPr lang="en-US" sz="2800" dirty="0" smtClean="0">
                <a:solidFill>
                  <a:srgbClr val="0070C0"/>
                </a:solidFill>
                <a:latin typeface="Narkisim" pitchFamily="34" charset="-79"/>
                <a:cs typeface="Narkisim" pitchFamily="34" charset="-79"/>
              </a:rPr>
              <a:t> HIGH at logic "1" both at the same time, the resulting output is neither at "01" or at "10" but it will be at "11" which is an output binary number that is different to the actual input present.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786037" y="1143000"/>
            <a:ext cx="1789272"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Priority Encoder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694795"/>
            <a:ext cx="8534400" cy="3970318"/>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One simple way to overcome this problem is to "Priorities" the level of each input pin and if there was more than one input at logic level "1" the actual output code would only correspond to the input with the highest designated priority.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Then this type of digital encoder is known commonly as a </a:t>
            </a:r>
            <a:r>
              <a:rPr lang="en-US" sz="2800" b="1" dirty="0" smtClean="0">
                <a:solidFill>
                  <a:srgbClr val="0070C0"/>
                </a:solidFill>
                <a:latin typeface="Narkisim" pitchFamily="34" charset="-79"/>
                <a:cs typeface="Narkisim" pitchFamily="34" charset="-79"/>
              </a:rPr>
              <a:t>Priority Encoder</a:t>
            </a:r>
            <a:r>
              <a:rPr lang="en-US" sz="2800" dirty="0" smtClean="0">
                <a:solidFill>
                  <a:srgbClr val="0070C0"/>
                </a:solidFill>
                <a:latin typeface="Narkisim" pitchFamily="34" charset="-79"/>
                <a:cs typeface="Narkisim" pitchFamily="34" charset="-79"/>
              </a:rPr>
              <a:t> or </a:t>
            </a:r>
            <a:r>
              <a:rPr lang="en-US" sz="2800" b="1" dirty="0" smtClean="0">
                <a:solidFill>
                  <a:srgbClr val="0070C0"/>
                </a:solidFill>
                <a:latin typeface="Narkisim" pitchFamily="34" charset="-79"/>
                <a:cs typeface="Narkisim" pitchFamily="34" charset="-79"/>
              </a:rPr>
              <a:t>P-encoder</a:t>
            </a:r>
            <a:r>
              <a:rPr lang="en-US" sz="2800" dirty="0" smtClean="0">
                <a:solidFill>
                  <a:srgbClr val="0070C0"/>
                </a:solidFill>
                <a:latin typeface="Narkisim" pitchFamily="34" charset="-79"/>
                <a:cs typeface="Narkisim" pitchFamily="34" charset="-79"/>
              </a:rPr>
              <a:t> for short.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581400" y="1143000"/>
            <a:ext cx="1789272"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Priority Encoder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335643"/>
            <a:ext cx="8534400" cy="529375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A priority encoder is an encoder circuit that includes the priority function. </a:t>
            </a:r>
          </a:p>
          <a:p>
            <a:pPr marL="465138" indent="-465138" algn="just">
              <a:buClr>
                <a:schemeClr val="accent6">
                  <a:lumMod val="75000"/>
                </a:schemeClr>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In priority encoder, if two or more inputs are equal to 1 at the same time, the input having the highest priority will take precedence. The higher the subscript number, higher the priority of the input.</a:t>
            </a:r>
          </a:p>
          <a:p>
            <a:pPr marL="465138" indent="-465138" algn="just">
              <a:buClr>
                <a:schemeClr val="accent6">
                  <a:lumMod val="75000"/>
                </a:schemeClr>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Input D</a:t>
            </a:r>
            <a:r>
              <a:rPr lang="en-US" sz="2400" baseline="-25000" dirty="0" smtClean="0">
                <a:solidFill>
                  <a:srgbClr val="0070C0"/>
                </a:solidFill>
                <a:latin typeface="Narkisim" pitchFamily="34" charset="-79"/>
                <a:cs typeface="Narkisim" pitchFamily="34" charset="-79"/>
              </a:rPr>
              <a:t>3</a:t>
            </a:r>
            <a:r>
              <a:rPr lang="en-US" sz="2400" dirty="0" smtClean="0">
                <a:solidFill>
                  <a:srgbClr val="0070C0"/>
                </a:solidFill>
                <a:latin typeface="Narkisim" pitchFamily="34" charset="-79"/>
                <a:cs typeface="Narkisim" pitchFamily="34" charset="-79"/>
              </a:rPr>
              <a:t>, has the highest priority. So, regardless of the values of the other inputs, when D</a:t>
            </a:r>
            <a:r>
              <a:rPr lang="en-US" sz="2400" baseline="-25000" dirty="0" smtClean="0">
                <a:solidFill>
                  <a:srgbClr val="0070C0"/>
                </a:solidFill>
                <a:latin typeface="Narkisim" pitchFamily="34" charset="-79"/>
                <a:cs typeface="Narkisim" pitchFamily="34" charset="-79"/>
              </a:rPr>
              <a:t>3</a:t>
            </a:r>
            <a:r>
              <a:rPr lang="en-US" sz="2400" dirty="0" smtClean="0">
                <a:solidFill>
                  <a:srgbClr val="0070C0"/>
                </a:solidFill>
                <a:latin typeface="Narkisim" pitchFamily="34" charset="-79"/>
                <a:cs typeface="Narkisim" pitchFamily="34" charset="-79"/>
              </a:rPr>
              <a:t> is 1, the output for </a:t>
            </a:r>
            <a:r>
              <a:rPr lang="en-US" sz="2400" dirty="0" err="1" smtClean="0">
                <a:solidFill>
                  <a:srgbClr val="0070C0"/>
                </a:solidFill>
                <a:latin typeface="Narkisim" pitchFamily="34" charset="-79"/>
                <a:cs typeface="Narkisim" pitchFamily="34" charset="-79"/>
              </a:rPr>
              <a:t>xy</a:t>
            </a:r>
            <a:r>
              <a:rPr lang="en-US" sz="2400" dirty="0" smtClean="0">
                <a:solidFill>
                  <a:srgbClr val="0070C0"/>
                </a:solidFill>
                <a:latin typeface="Narkisim" pitchFamily="34" charset="-79"/>
                <a:cs typeface="Narkisim" pitchFamily="34" charset="-79"/>
              </a:rPr>
              <a:t> is 11. D</a:t>
            </a:r>
            <a:r>
              <a:rPr lang="en-US" sz="2400" baseline="-25000" dirty="0" smtClean="0">
                <a:solidFill>
                  <a:srgbClr val="0070C0"/>
                </a:solidFill>
                <a:latin typeface="Narkisim" pitchFamily="34" charset="-79"/>
                <a:cs typeface="Narkisim" pitchFamily="34" charset="-79"/>
              </a:rPr>
              <a:t>2</a:t>
            </a:r>
            <a:r>
              <a:rPr lang="en-US" sz="2400" dirty="0" smtClean="0">
                <a:solidFill>
                  <a:srgbClr val="0070C0"/>
                </a:solidFill>
                <a:latin typeface="Narkisim" pitchFamily="34" charset="-79"/>
                <a:cs typeface="Narkisim" pitchFamily="34" charset="-79"/>
              </a:rPr>
              <a:t> has the next priority level. The output is 10, if D</a:t>
            </a:r>
            <a:r>
              <a:rPr lang="en-US" sz="2400" baseline="-25000" dirty="0" smtClean="0">
                <a:solidFill>
                  <a:srgbClr val="0070C0"/>
                </a:solidFill>
                <a:latin typeface="Narkisim" pitchFamily="34" charset="-79"/>
                <a:cs typeface="Narkisim" pitchFamily="34" charset="-79"/>
              </a:rPr>
              <a:t>2</a:t>
            </a:r>
            <a:r>
              <a:rPr lang="en-US" sz="2400" dirty="0" smtClean="0">
                <a:solidFill>
                  <a:srgbClr val="0070C0"/>
                </a:solidFill>
                <a:latin typeface="Narkisim" pitchFamily="34" charset="-79"/>
                <a:cs typeface="Narkisim" pitchFamily="34" charset="-79"/>
              </a:rPr>
              <a:t>= 1 provided D</a:t>
            </a:r>
            <a:r>
              <a:rPr lang="en-US" sz="2400" baseline="-25000" dirty="0" smtClean="0">
                <a:solidFill>
                  <a:srgbClr val="0070C0"/>
                </a:solidFill>
                <a:latin typeface="Narkisim" pitchFamily="34" charset="-79"/>
                <a:cs typeface="Narkisim" pitchFamily="34" charset="-79"/>
              </a:rPr>
              <a:t>3</a:t>
            </a:r>
            <a:r>
              <a:rPr lang="en-US" sz="2400" dirty="0" smtClean="0">
                <a:solidFill>
                  <a:srgbClr val="0070C0"/>
                </a:solidFill>
                <a:latin typeface="Narkisim" pitchFamily="34" charset="-79"/>
                <a:cs typeface="Narkisim" pitchFamily="34" charset="-79"/>
              </a:rPr>
              <a:t>= 0. The output for D</a:t>
            </a:r>
            <a:r>
              <a:rPr lang="en-US" sz="2400" baseline="-25000" dirty="0" smtClean="0">
                <a:solidFill>
                  <a:srgbClr val="0070C0"/>
                </a:solidFill>
                <a:latin typeface="Narkisim" pitchFamily="34" charset="-79"/>
                <a:cs typeface="Narkisim" pitchFamily="34" charset="-79"/>
              </a:rPr>
              <a:t>1</a:t>
            </a:r>
            <a:r>
              <a:rPr lang="en-US" sz="2400" dirty="0" smtClean="0">
                <a:solidFill>
                  <a:srgbClr val="0070C0"/>
                </a:solidFill>
                <a:latin typeface="Narkisim" pitchFamily="34" charset="-79"/>
                <a:cs typeface="Narkisim" pitchFamily="34" charset="-79"/>
              </a:rPr>
              <a:t> is generated only if higher priority inputs are 0, and so on down the priority levels.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209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581400" y="1066800"/>
            <a:ext cx="1789272"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Priority Encoder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41765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4 to 2 Priority Encoder</a:t>
            </a:r>
            <a:endParaRPr lang="en-US" sz="2000" b="1" dirty="0">
              <a:solidFill>
                <a:srgbClr val="C00000"/>
              </a:solidFill>
              <a:latin typeface="Narkisim" pitchFamily="34" charset="-79"/>
              <a:cs typeface="Narkisim" pitchFamily="34" charset="-79"/>
            </a:endParaRPr>
          </a:p>
        </p:txBody>
      </p:sp>
      <p:pic>
        <p:nvPicPr>
          <p:cNvPr id="2" name="Picture 2"/>
          <p:cNvPicPr>
            <a:picLocks noChangeAspect="1" noChangeArrowheads="1"/>
          </p:cNvPicPr>
          <p:nvPr/>
        </p:nvPicPr>
        <p:blipFill>
          <a:blip r:embed="rId4" cstate="print"/>
          <a:srcRect/>
          <a:stretch>
            <a:fillRect/>
          </a:stretch>
        </p:blipFill>
        <p:spPr bwMode="auto">
          <a:xfrm>
            <a:off x="762000" y="2514600"/>
            <a:ext cx="3624262" cy="264403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181600" y="1447800"/>
            <a:ext cx="3548062" cy="488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BINARY </a:t>
            </a:r>
          </a:p>
          <a:p>
            <a:pPr algn="ctr"/>
            <a:r>
              <a:rPr lang="en-US" sz="6000" dirty="0" smtClean="0">
                <a:latin typeface="Eras Bold ITC" pitchFamily="34" charset="0"/>
              </a:rPr>
              <a:t>ADDER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32</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41765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4 to 2 Priority Encoder</a:t>
            </a:r>
            <a:endParaRPr lang="en-US" sz="2000" b="1" dirty="0">
              <a:solidFill>
                <a:srgbClr val="C00000"/>
              </a:solidFill>
              <a:latin typeface="Narkisim" pitchFamily="34" charset="-79"/>
              <a:cs typeface="Narkisim" pitchFamily="34" charset="-79"/>
            </a:endParaRPr>
          </a:p>
        </p:txBody>
      </p:sp>
      <p:pic>
        <p:nvPicPr>
          <p:cNvPr id="4098" name="Picture 2"/>
          <p:cNvPicPr>
            <a:picLocks noChangeAspect="1" noChangeArrowheads="1"/>
          </p:cNvPicPr>
          <p:nvPr/>
        </p:nvPicPr>
        <p:blipFill>
          <a:blip r:embed="rId4" cstate="print"/>
          <a:srcRect/>
          <a:stretch>
            <a:fillRect/>
          </a:stretch>
        </p:blipFill>
        <p:spPr bwMode="auto">
          <a:xfrm>
            <a:off x="990600" y="2286000"/>
            <a:ext cx="7244532" cy="33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41765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4 to 2 Priority Encoder</a:t>
            </a:r>
            <a:endParaRPr lang="en-US" sz="2000" b="1" dirty="0">
              <a:solidFill>
                <a:srgbClr val="C00000"/>
              </a:solidFill>
              <a:latin typeface="Narkisim" pitchFamily="34" charset="-79"/>
              <a:cs typeface="Narkisim" pitchFamily="34" charset="-79"/>
            </a:endParaRPr>
          </a:p>
        </p:txBody>
      </p:sp>
      <p:pic>
        <p:nvPicPr>
          <p:cNvPr id="5122" name="Picture 2"/>
          <p:cNvPicPr>
            <a:picLocks noChangeAspect="1" noChangeArrowheads="1"/>
          </p:cNvPicPr>
          <p:nvPr/>
        </p:nvPicPr>
        <p:blipFill>
          <a:blip r:embed="rId4" cstate="print"/>
          <a:srcRect/>
          <a:stretch>
            <a:fillRect/>
          </a:stretch>
        </p:blipFill>
        <p:spPr bwMode="auto">
          <a:xfrm>
            <a:off x="1676400" y="2209800"/>
            <a:ext cx="5508171" cy="3286125"/>
          </a:xfrm>
          <a:prstGeom prst="rect">
            <a:avLst/>
          </a:prstGeom>
          <a:noFill/>
          <a:ln w="9525">
            <a:noFill/>
            <a:miter lim="800000"/>
            <a:headEnd/>
            <a:tailEnd/>
          </a:ln>
        </p:spPr>
      </p:pic>
      <p:sp>
        <p:nvSpPr>
          <p:cNvPr id="5123" name="Rectangle 3"/>
          <p:cNvSpPr>
            <a:spLocks noChangeArrowheads="1"/>
          </p:cNvSpPr>
          <p:nvPr/>
        </p:nvSpPr>
        <p:spPr bwMode="auto">
          <a:xfrm>
            <a:off x="2971800" y="5848290"/>
            <a:ext cx="30332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4-Input Priority Encoder</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200090"/>
            <a:ext cx="241765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8 to 3 Priority Encoder</a:t>
            </a:r>
            <a:endParaRPr lang="en-US" sz="2000" b="1" dirty="0">
              <a:solidFill>
                <a:srgbClr val="C00000"/>
              </a:solidFill>
              <a:latin typeface="Narkisim" pitchFamily="34" charset="-79"/>
              <a:cs typeface="Narkisim" pitchFamily="34" charset="-79"/>
            </a:endParaRPr>
          </a:p>
        </p:txBody>
      </p:sp>
      <p:pic>
        <p:nvPicPr>
          <p:cNvPr id="432130" name="Picture 2"/>
          <p:cNvPicPr>
            <a:picLocks noChangeAspect="1" noChangeArrowheads="1"/>
          </p:cNvPicPr>
          <p:nvPr/>
        </p:nvPicPr>
        <p:blipFill>
          <a:blip r:embed="rId4" cstate="print"/>
          <a:srcRect/>
          <a:stretch>
            <a:fillRect/>
          </a:stretch>
        </p:blipFill>
        <p:spPr bwMode="auto">
          <a:xfrm>
            <a:off x="533400" y="1981200"/>
            <a:ext cx="801797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381065"/>
            <a:ext cx="8534400" cy="4955203"/>
          </a:xfrm>
          <a:prstGeom prst="rect">
            <a:avLst/>
          </a:prstGeom>
        </p:spPr>
        <p:txBody>
          <a:bodyPr wrap="square">
            <a:spAutoFit/>
          </a:bodyPr>
          <a:lstStyle/>
          <a:p>
            <a:pPr marL="465138" indent="-465138" algn="just"/>
            <a:r>
              <a:rPr lang="en-US" sz="2800" b="1" u="sng" dirty="0" smtClean="0">
                <a:latin typeface="Narkisim" pitchFamily="34" charset="-79"/>
                <a:cs typeface="Narkisim" pitchFamily="34" charset="-79"/>
              </a:rPr>
              <a:t>(i). Keyboard Encoder</a:t>
            </a: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Priority encoders can be used to reduce the number of wires needed in a particular circuits or application that have multiple inputs. </a:t>
            </a:r>
          </a:p>
          <a:p>
            <a:pPr marL="465138" indent="-465138" algn="just">
              <a:buFont typeface="Wingdings" pitchFamily="2" charset="2"/>
              <a:buChar char="Ø"/>
            </a:pPr>
            <a:endParaRPr lang="en-US" sz="24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For example, assume that a microcomputer needs to read the 104 keys of a standard QWERTY keyboard where only one key would be pressed either “HIGH” or “LOW” at any one time.</a:t>
            </a:r>
          </a:p>
          <a:p>
            <a:pPr marL="465138" indent="-465138" algn="just">
              <a:buFont typeface="Wingdings" pitchFamily="2" charset="2"/>
              <a:buChar char="Ø"/>
            </a:pPr>
            <a:endParaRPr lang="en-US" sz="24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One way would be to connect all 104 wires from the individual keys on the keyboard directly to the computers input but this would be impractical for a small home PC.</a:t>
            </a:r>
            <a:endParaRPr lang="en-US" sz="12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678662"/>
            <a:ext cx="8534400" cy="4493538"/>
          </a:xfrm>
          <a:prstGeom prst="rect">
            <a:avLst/>
          </a:prstGeom>
        </p:spPr>
        <p:txBody>
          <a:bodyPr wrap="square">
            <a:spAutoFit/>
          </a:bodyPr>
          <a:lstStyle/>
          <a:p>
            <a:pPr marL="465138" indent="-465138" algn="just">
              <a:buFont typeface="Wingdings" pitchFamily="2" charset="2"/>
              <a:buChar char="Ø"/>
            </a:pPr>
            <a:r>
              <a:rPr lang="en-US" sz="2600" dirty="0" smtClean="0">
                <a:solidFill>
                  <a:srgbClr val="0070C0"/>
                </a:solidFill>
                <a:latin typeface="Narkisim" pitchFamily="34" charset="-79"/>
                <a:cs typeface="Narkisim" pitchFamily="34" charset="-79"/>
              </a:rPr>
              <a:t> Another alternative and better way would be to interface the keyboard to the PC using a priority encoder.</a:t>
            </a:r>
          </a:p>
          <a:p>
            <a:pPr marL="465138" indent="-465138" algn="just">
              <a:buFont typeface="Wingdings" pitchFamily="2" charset="2"/>
              <a:buChar char="Ø"/>
            </a:pPr>
            <a:endParaRPr lang="en-US" sz="26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600" dirty="0" smtClean="0">
                <a:solidFill>
                  <a:srgbClr val="0070C0"/>
                </a:solidFill>
                <a:latin typeface="Narkisim" pitchFamily="34" charset="-79"/>
                <a:cs typeface="Narkisim" pitchFamily="34" charset="-79"/>
              </a:rPr>
              <a:t>The 104 individual buttons or keys could be encoded into a standard ASCII code of only 7-bits (0 to 127 decimal) to represent each key or character of the keyboard and then input as a much smaller 7-bit B.C.D code directly to the computer. </a:t>
            </a:r>
          </a:p>
          <a:p>
            <a:pPr marL="465138" indent="-465138" algn="just">
              <a:buFont typeface="Wingdings" pitchFamily="2" charset="2"/>
              <a:buChar char="Ø"/>
            </a:pPr>
            <a:endParaRPr lang="en-US" sz="26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600" dirty="0" smtClean="0">
                <a:solidFill>
                  <a:srgbClr val="0070C0"/>
                </a:solidFill>
                <a:latin typeface="Narkisim" pitchFamily="34" charset="-79"/>
                <a:cs typeface="Narkisim" pitchFamily="34" charset="-79"/>
              </a:rPr>
              <a:t>Keypad encoders such as the 74C923 20-key encoder are available to do just that.</a:t>
            </a:r>
            <a:endParaRPr lang="en-US" sz="2600" dirty="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371600"/>
            <a:ext cx="8534400" cy="5139869"/>
          </a:xfrm>
          <a:prstGeom prst="rect">
            <a:avLst/>
          </a:prstGeom>
        </p:spPr>
        <p:txBody>
          <a:bodyPr wrap="square">
            <a:spAutoFit/>
          </a:bodyPr>
          <a:lstStyle/>
          <a:p>
            <a:pPr marL="465138" indent="-465138" algn="just"/>
            <a:r>
              <a:rPr lang="en-US" sz="2800" b="1" u="sng" dirty="0" smtClean="0">
                <a:latin typeface="Narkisim" pitchFamily="34" charset="-79"/>
                <a:cs typeface="Narkisim" pitchFamily="34" charset="-79"/>
              </a:rPr>
              <a:t>(ii) Positional Encoders</a:t>
            </a: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Another more common application is in magnetic positional control as used on ships navigation or for robotic arm positioning etc. </a:t>
            </a:r>
          </a:p>
          <a:p>
            <a:pPr marL="465138" indent="-465138" algn="just">
              <a:buFont typeface="Wingdings" pitchFamily="2" charset="2"/>
              <a:buChar char="Ø"/>
            </a:pPr>
            <a:endParaRPr lang="en-US" sz="12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Here for example, the angular or rotary position of a compass is converted into a digital code by a 74LS148 8-to-3 line priority encoder and input to the systems computer to provide navigational data and an example of a simple 8 position to 3-bit output compass encoder is shown below.</a:t>
            </a:r>
          </a:p>
          <a:p>
            <a:pPr marL="465138" indent="-465138" algn="just">
              <a:buFont typeface="Wingdings" pitchFamily="2" charset="2"/>
              <a:buChar char="Ø"/>
            </a:pPr>
            <a:endParaRPr lang="en-US" sz="24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Magnets and reed switches could be used at each compass point to indicate the needles angular position.</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pic>
        <p:nvPicPr>
          <p:cNvPr id="436226" name="Picture 2"/>
          <p:cNvPicPr>
            <a:picLocks noChangeAspect="1" noChangeArrowheads="1"/>
          </p:cNvPicPr>
          <p:nvPr/>
        </p:nvPicPr>
        <p:blipFill>
          <a:blip r:embed="rId4" cstate="print"/>
          <a:srcRect/>
          <a:stretch>
            <a:fillRect/>
          </a:stretch>
        </p:blipFill>
        <p:spPr bwMode="auto">
          <a:xfrm>
            <a:off x="609600" y="2209800"/>
            <a:ext cx="7767427" cy="3662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pic>
        <p:nvPicPr>
          <p:cNvPr id="437250" name="Picture 2"/>
          <p:cNvPicPr>
            <a:picLocks noChangeAspect="1" noChangeArrowheads="1"/>
          </p:cNvPicPr>
          <p:nvPr/>
        </p:nvPicPr>
        <p:blipFill>
          <a:blip r:embed="rId4" cstate="print"/>
          <a:srcRect/>
          <a:stretch>
            <a:fillRect/>
          </a:stretch>
        </p:blipFill>
        <p:spPr bwMode="auto">
          <a:xfrm>
            <a:off x="1600200" y="1981200"/>
            <a:ext cx="5748337" cy="40427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371600"/>
            <a:ext cx="8534400" cy="4893647"/>
          </a:xfrm>
          <a:prstGeom prst="rect">
            <a:avLst/>
          </a:prstGeom>
        </p:spPr>
        <p:txBody>
          <a:bodyPr wrap="square">
            <a:spAutoFit/>
          </a:bodyPr>
          <a:lstStyle/>
          <a:p>
            <a:pPr algn="just"/>
            <a:r>
              <a:rPr lang="en-US" sz="2600" b="1" u="sng" dirty="0" smtClean="0">
                <a:latin typeface="Narkisim" pitchFamily="34" charset="-79"/>
                <a:cs typeface="Narkisim" pitchFamily="34" charset="-79"/>
              </a:rPr>
              <a:t>(iii). Interrupt Requests</a:t>
            </a:r>
          </a:p>
          <a:p>
            <a:pPr marL="465138" indent="-465138" algn="just">
              <a:buFont typeface="Wingdings" pitchFamily="2" charset="2"/>
              <a:buChar char="Ø"/>
            </a:pPr>
            <a:endParaRPr lang="en-US" sz="26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600" dirty="0" smtClean="0">
                <a:solidFill>
                  <a:srgbClr val="0070C0"/>
                </a:solidFill>
                <a:latin typeface="Narkisim" pitchFamily="34" charset="-79"/>
                <a:cs typeface="Narkisim" pitchFamily="34" charset="-79"/>
              </a:rPr>
              <a:t>Priority Encoders used for detecting interrupts in microprocessor applications. </a:t>
            </a:r>
          </a:p>
          <a:p>
            <a:pPr marL="465138" indent="-465138" algn="just">
              <a:buFont typeface="Wingdings" pitchFamily="2" charset="2"/>
              <a:buChar char="Ø"/>
            </a:pPr>
            <a:endParaRPr lang="en-US" sz="26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600" dirty="0" smtClean="0">
                <a:solidFill>
                  <a:srgbClr val="0070C0"/>
                </a:solidFill>
                <a:latin typeface="Narkisim" pitchFamily="34" charset="-79"/>
                <a:cs typeface="Narkisim" pitchFamily="34" charset="-79"/>
              </a:rPr>
              <a:t>Here the microprocessor uses interrupts to allow peripheral devices such as the disk drive, scanner, mouse, or printer etc, to communicate with it.</a:t>
            </a:r>
          </a:p>
          <a:p>
            <a:pPr marL="465138" indent="-465138" algn="just">
              <a:buFont typeface="Wingdings" pitchFamily="2" charset="2"/>
              <a:buChar char="Ø"/>
            </a:pPr>
            <a:endParaRPr lang="en-US" sz="26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600" dirty="0" smtClean="0">
                <a:solidFill>
                  <a:srgbClr val="0070C0"/>
                </a:solidFill>
                <a:latin typeface="Narkisim" pitchFamily="34" charset="-79"/>
                <a:cs typeface="Narkisim" pitchFamily="34" charset="-79"/>
              </a:rPr>
              <a:t>But the microprocessor can only “talk” to one peripheral device at a time so needs some way of knowing when a particular peripheral device wants to communicate with it.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219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11" name="Rectangle 10"/>
          <p:cNvSpPr/>
          <p:nvPr/>
        </p:nvSpPr>
        <p:spPr>
          <a:xfrm>
            <a:off x="304800" y="1371600"/>
            <a:ext cx="8534400" cy="4924425"/>
          </a:xfrm>
          <a:prstGeom prst="rect">
            <a:avLst/>
          </a:prstGeom>
        </p:spPr>
        <p:txBody>
          <a:bodyPr wrap="square">
            <a:spAutoFit/>
          </a:bodyPr>
          <a:lstStyle/>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The processor does this by using “Interrupt Requests” or “IRQ” signals to assign priority to all the peripheral devices to ensure that the most important peripheral device is serviced first. </a:t>
            </a:r>
          </a:p>
          <a:p>
            <a:pPr marL="465138" indent="-465138" algn="just">
              <a:buFont typeface="Wingdings" pitchFamily="2" charset="2"/>
              <a:buChar char="Ø"/>
            </a:pPr>
            <a:endParaRPr lang="en-US" sz="24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The order of importance of the devices will depend upon their connection to the priority encoder.</a:t>
            </a:r>
          </a:p>
          <a:p>
            <a:pPr marL="465138" indent="-465138" algn="just">
              <a:buFont typeface="Wingdings" pitchFamily="2" charset="2"/>
              <a:buChar char="Ø"/>
            </a:pPr>
            <a:endParaRPr lang="en-US" sz="2400" dirty="0" smtClean="0">
              <a:solidFill>
                <a:srgbClr val="0070C0"/>
              </a:solidFill>
              <a:latin typeface="Narkisim" pitchFamily="34" charset="-79"/>
              <a:cs typeface="Narkisim" pitchFamily="34" charset="-79"/>
            </a:endParaRPr>
          </a:p>
          <a:p>
            <a:pPr marL="465138" indent="-465138" algn="just">
              <a:buFont typeface="Wingdings" pitchFamily="2" charset="2"/>
              <a:buChar char="Ø"/>
            </a:pPr>
            <a:r>
              <a:rPr lang="en-US" sz="2400" dirty="0" smtClean="0">
                <a:solidFill>
                  <a:srgbClr val="0070C0"/>
                </a:solidFill>
                <a:latin typeface="Narkisim" pitchFamily="34" charset="-79"/>
                <a:cs typeface="Narkisim" pitchFamily="34" charset="-79"/>
              </a:rPr>
              <a:t>Because implementing such a system using priority encoders such as the standard 74LS148 priority encoder IC involves additional logic circuits, purpose built integrated circuits such as the 8259 Programmable Priority Interrupt Controller is available</a:t>
            </a:r>
            <a:r>
              <a:rPr lang="en-US" sz="2600" dirty="0" smtClean="0">
                <a:solidFill>
                  <a:srgbClr val="0070C0"/>
                </a:solidFill>
                <a:latin typeface="Narkisim" pitchFamily="34" charset="-79"/>
                <a:cs typeface="Narkisim" pitchFamily="34" charset="-79"/>
              </a:rPr>
              <a:t>.</a:t>
            </a:r>
            <a:endParaRPr lang="en-US" sz="2600" dirty="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220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BINARY ADDER</a:t>
            </a:r>
            <a:endParaRPr lang="en-US" sz="3600" b="1" dirty="0">
              <a:solidFill>
                <a:schemeClr val="tx1"/>
              </a:solidFill>
              <a:latin typeface="Britannic Bold" pitchFamily="34" charset="0"/>
            </a:endParaRPr>
          </a:p>
        </p:txBody>
      </p:sp>
      <p:sp>
        <p:nvSpPr>
          <p:cNvPr id="11" name="Rectangle 10"/>
          <p:cNvSpPr/>
          <p:nvPr/>
        </p:nvSpPr>
        <p:spPr>
          <a:xfrm>
            <a:off x="304800" y="1371600"/>
            <a:ext cx="8534400" cy="2677656"/>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a:t>
            </a:r>
            <a:r>
              <a:rPr lang="en-US" sz="2800" dirty="0" smtClean="0">
                <a:latin typeface="Narkisim" pitchFamily="34" charset="-79"/>
                <a:cs typeface="Narkisim" pitchFamily="34" charset="-79"/>
              </a:rPr>
              <a:t>half-adder</a:t>
            </a:r>
            <a:r>
              <a:rPr lang="en-US" sz="2800" dirty="0" smtClean="0">
                <a:solidFill>
                  <a:srgbClr val="0070C0"/>
                </a:solidFill>
                <a:latin typeface="Narkisim" pitchFamily="34" charset="-79"/>
                <a:cs typeface="Narkisim" pitchFamily="34" charset="-79"/>
              </a:rPr>
              <a:t> is a combinational circuit that can be used to </a:t>
            </a:r>
            <a:r>
              <a:rPr lang="en-US" sz="2800" dirty="0" smtClean="0">
                <a:latin typeface="Narkisim" pitchFamily="34" charset="-79"/>
                <a:cs typeface="Narkisim" pitchFamily="34" charset="-79"/>
              </a:rPr>
              <a:t>add two binary bits</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It has two inputs that represent the two bits to be added and two outputs, with one producing the </a:t>
            </a:r>
            <a:r>
              <a:rPr lang="en-US" sz="2800" dirty="0" smtClean="0">
                <a:latin typeface="Narkisim" pitchFamily="34" charset="-79"/>
                <a:cs typeface="Narkisim" pitchFamily="34" charset="-79"/>
              </a:rPr>
              <a:t>SUM</a:t>
            </a:r>
            <a:r>
              <a:rPr lang="en-US" sz="2800" dirty="0" smtClean="0">
                <a:solidFill>
                  <a:srgbClr val="0070C0"/>
                </a:solidFill>
                <a:latin typeface="Narkisim" pitchFamily="34" charset="-79"/>
                <a:cs typeface="Narkisim" pitchFamily="34" charset="-79"/>
              </a:rPr>
              <a:t> output and the other producing the </a:t>
            </a:r>
            <a:r>
              <a:rPr lang="en-US" sz="2800" dirty="0" smtClean="0">
                <a:latin typeface="Narkisim" pitchFamily="34" charset="-79"/>
                <a:cs typeface="Narkisim" pitchFamily="34" charset="-79"/>
              </a:rPr>
              <a:t>CARRY.</a:t>
            </a:r>
            <a:r>
              <a:rPr lang="en-US" sz="2800" dirty="0" smtClean="0">
                <a:solidFill>
                  <a:srgbClr val="0070C0"/>
                </a:solidFill>
                <a:latin typeface="Narkisim" pitchFamily="34" charset="-79"/>
                <a:cs typeface="Narkisim" pitchFamily="34" charset="-79"/>
              </a:rPr>
              <a:t> </a:t>
            </a:r>
          </a:p>
        </p:txBody>
      </p:sp>
      <p:sp>
        <p:nvSpPr>
          <p:cNvPr id="12" name="TextBox 11"/>
          <p:cNvSpPr txBox="1"/>
          <p:nvPr/>
        </p:nvSpPr>
        <p:spPr>
          <a:xfrm>
            <a:off x="3730353" y="1123890"/>
            <a:ext cx="1640194"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ADDER</a:t>
            </a:r>
          </a:p>
        </p:txBody>
      </p:sp>
      <p:pic>
        <p:nvPicPr>
          <p:cNvPr id="13" name="Picture 12"/>
          <p:cNvPicPr/>
          <p:nvPr/>
        </p:nvPicPr>
        <p:blipFill>
          <a:blip r:embed="rId4" cstate="print"/>
          <a:srcRect/>
          <a:stretch>
            <a:fillRect/>
          </a:stretch>
        </p:blipFill>
        <p:spPr bwMode="auto">
          <a:xfrm>
            <a:off x="381000" y="4495800"/>
            <a:ext cx="3657600" cy="1219200"/>
          </a:xfrm>
          <a:prstGeom prst="rect">
            <a:avLst/>
          </a:prstGeom>
          <a:noFill/>
          <a:ln w="9525">
            <a:noFill/>
            <a:miter lim="800000"/>
            <a:headEnd/>
            <a:tailEnd/>
          </a:ln>
        </p:spPr>
      </p:pic>
      <p:graphicFrame>
        <p:nvGraphicFramePr>
          <p:cNvPr id="14" name="Table 13"/>
          <p:cNvGraphicFramePr>
            <a:graphicFrameLocks noGrp="1"/>
          </p:cNvGraphicFramePr>
          <p:nvPr/>
        </p:nvGraphicFramePr>
        <p:xfrm>
          <a:off x="4648199" y="4137660"/>
          <a:ext cx="4114801" cy="2103120"/>
        </p:xfrm>
        <a:graphic>
          <a:graphicData uri="http://schemas.openxmlformats.org/drawingml/2006/table">
            <a:tbl>
              <a:tblPr/>
              <a:tblGrid>
                <a:gridCol w="697643">
                  <a:extLst>
                    <a:ext uri="{9D8B030D-6E8A-4147-A177-3AD203B41FA5}">
                      <a16:colId xmlns="" xmlns:a16="http://schemas.microsoft.com/office/drawing/2014/main" val="20000"/>
                    </a:ext>
                  </a:extLst>
                </a:gridCol>
                <a:gridCol w="775159">
                  <a:extLst>
                    <a:ext uri="{9D8B030D-6E8A-4147-A177-3AD203B41FA5}">
                      <a16:colId xmlns="" xmlns:a16="http://schemas.microsoft.com/office/drawing/2014/main" val="20001"/>
                    </a:ext>
                  </a:extLst>
                </a:gridCol>
                <a:gridCol w="1416818">
                  <a:extLst>
                    <a:ext uri="{9D8B030D-6E8A-4147-A177-3AD203B41FA5}">
                      <a16:colId xmlns="" xmlns:a16="http://schemas.microsoft.com/office/drawing/2014/main" val="20002"/>
                    </a:ext>
                  </a:extLst>
                </a:gridCol>
                <a:gridCol w="1225181">
                  <a:extLst>
                    <a:ext uri="{9D8B030D-6E8A-4147-A177-3AD203B41FA5}">
                      <a16:colId xmlns="" xmlns:a16="http://schemas.microsoft.com/office/drawing/2014/main" val="20003"/>
                    </a:ext>
                  </a:extLst>
                </a:gridCol>
              </a:tblGrid>
              <a:tr h="0">
                <a:tc gridSpan="2">
                  <a:txBody>
                    <a:bodyPr/>
                    <a:lstStyle/>
                    <a:p>
                      <a:pPr marL="0" marR="0" algn="ctr">
                        <a:lnSpc>
                          <a:spcPct val="115000"/>
                        </a:lnSpc>
                        <a:spcBef>
                          <a:spcPts val="0"/>
                        </a:spcBef>
                        <a:spcAft>
                          <a:spcPts val="0"/>
                        </a:spcAft>
                      </a:pPr>
                      <a:r>
                        <a:rPr lang="en-US" sz="2000" b="1" dirty="0">
                          <a:latin typeface="Narkisim" pitchFamily="34" charset="-79"/>
                          <a:ea typeface="Calibri"/>
                          <a:cs typeface="Narkisim" pitchFamily="34" charset="-79"/>
                        </a:rPr>
                        <a:t>Inputs</a:t>
                      </a:r>
                      <a:endParaRPr lang="en-US" sz="20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dirty="0">
                          <a:latin typeface="Narkisim" pitchFamily="34" charset="-79"/>
                          <a:ea typeface="Calibri"/>
                          <a:cs typeface="Narkisim" pitchFamily="34" charset="-79"/>
                        </a:rPr>
                        <a:t>Outputs</a:t>
                      </a:r>
                      <a:endParaRPr lang="en-US" sz="2000" dirty="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A</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B</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Carry (C)</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Narkisim" pitchFamily="34" charset="-79"/>
                          <a:ea typeface="Calibri"/>
                          <a:cs typeface="Narkisim" pitchFamily="34" charset="-79"/>
                        </a:rPr>
                        <a:t>Sum (S)</a:t>
                      </a:r>
                      <a:endParaRPr lang="en-US" sz="2000">
                        <a:latin typeface="Narkisim" pitchFamily="34" charset="-79"/>
                        <a:ea typeface="Calibri"/>
                        <a:cs typeface="Narkisim" pitchFamily="34" charset="-79"/>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0">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Narkisim" pitchFamily="34" charset="-79"/>
                          <a:ea typeface="Calibri"/>
                          <a:cs typeface="Narkisim" pitchFamily="34" charset="-79"/>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Narkisim" pitchFamily="34" charset="-79"/>
                          <a:ea typeface="Calibri"/>
                          <a:cs typeface="Narkisim" pitchFamily="34" charset="-79"/>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5" name="TextBox 14"/>
          <p:cNvSpPr txBox="1"/>
          <p:nvPr/>
        </p:nvSpPr>
        <p:spPr>
          <a:xfrm>
            <a:off x="6240467" y="6203430"/>
            <a:ext cx="1608133" cy="369332"/>
          </a:xfrm>
          <a:prstGeom prst="rect">
            <a:avLst/>
          </a:prstGeom>
          <a:noFill/>
        </p:spPr>
        <p:txBody>
          <a:bodyPr wrap="none" rtlCol="0">
            <a:spAutoFit/>
          </a:bodyPr>
          <a:lstStyle/>
          <a:p>
            <a:r>
              <a:rPr lang="en-US" b="1" dirty="0" smtClean="0">
                <a:latin typeface="Narkisim" pitchFamily="34" charset="-79"/>
                <a:cs typeface="Narkisim" pitchFamily="34" charset="-79"/>
              </a:rPr>
              <a:t>TRUTH TABLE</a:t>
            </a:r>
            <a:endParaRPr lang="en-US" b="1" dirty="0">
              <a:latin typeface="Narkisim" pitchFamily="34" charset="-79"/>
              <a:cs typeface="Narkisim" pitchFamily="34" charset="-79"/>
            </a:endParaRPr>
          </a:p>
        </p:txBody>
      </p:sp>
      <p:sp>
        <p:nvSpPr>
          <p:cNvPr id="16" name="TextBox 15"/>
          <p:cNvSpPr txBox="1"/>
          <p:nvPr/>
        </p:nvSpPr>
        <p:spPr>
          <a:xfrm>
            <a:off x="990600" y="5943600"/>
            <a:ext cx="1973617" cy="369332"/>
          </a:xfrm>
          <a:prstGeom prst="rect">
            <a:avLst/>
          </a:prstGeom>
          <a:noFill/>
        </p:spPr>
        <p:txBody>
          <a:bodyPr wrap="none" rtlCol="0">
            <a:spAutoFit/>
          </a:bodyPr>
          <a:lstStyle/>
          <a:p>
            <a:r>
              <a:rPr lang="en-US" b="1" dirty="0" smtClean="0">
                <a:latin typeface="Narkisim" pitchFamily="34" charset="-79"/>
                <a:cs typeface="Narkisim" pitchFamily="34" charset="-79"/>
              </a:rPr>
              <a:t>BLOCK DIAGRAM</a:t>
            </a:r>
            <a:endParaRPr lang="en-US" b="1" dirty="0">
              <a:latin typeface="Narkisim" pitchFamily="34" charset="-79"/>
              <a:cs typeface="Narkisim" pitchFamily="34" charset="-79"/>
            </a:endParaRPr>
          </a:p>
        </p:txBody>
      </p:sp>
      <p:sp>
        <p:nvSpPr>
          <p:cNvPr id="17" name="TextBox 16"/>
          <p:cNvSpPr txBox="1"/>
          <p:nvPr/>
        </p:nvSpPr>
        <p:spPr>
          <a:xfrm>
            <a:off x="2590800" y="6642555"/>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8" name="Pentagon 17"/>
          <p:cNvSpPr/>
          <p:nvPr/>
        </p:nvSpPr>
        <p:spPr>
          <a:xfrm flipH="1">
            <a:off x="8641080" y="6675119"/>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33</a:t>
            </a:r>
            <a:endParaRPr lang="en-US" sz="1400" b="1" dirty="0">
              <a:solidFill>
                <a:schemeClr val="bg1"/>
              </a:solidFill>
            </a:endParaRPr>
          </a:p>
        </p:txBody>
      </p:sp>
      <p:sp>
        <p:nvSpPr>
          <p:cNvPr id="19" name="TextBox 18"/>
          <p:cNvSpPr txBox="1"/>
          <p:nvPr/>
        </p:nvSpPr>
        <p:spPr>
          <a:xfrm>
            <a:off x="0" y="6629400"/>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10746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ENCODERS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221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MODULE-4</a:t>
            </a:r>
            <a:endParaRPr lang="en-US" sz="1000" b="1" dirty="0">
              <a:solidFill>
                <a:srgbClr val="C00000"/>
              </a:solidFill>
              <a:latin typeface="Lucida Fax" pitchFamily="18" charset="0"/>
            </a:endParaRPr>
          </a:p>
        </p:txBody>
      </p:sp>
      <p:sp>
        <p:nvSpPr>
          <p:cNvPr id="12" name="TextBox 11"/>
          <p:cNvSpPr txBox="1"/>
          <p:nvPr/>
        </p:nvSpPr>
        <p:spPr>
          <a:xfrm>
            <a:off x="3297350" y="1066800"/>
            <a:ext cx="2300630" cy="400110"/>
          </a:xfrm>
          <a:prstGeom prst="rect">
            <a:avLst/>
          </a:prstGeom>
          <a:noFill/>
        </p:spPr>
        <p:txBody>
          <a:bodyPr wrap="none" rtlCol="0">
            <a:spAutoFit/>
          </a:bodyPr>
          <a:lstStyle/>
          <a:p>
            <a:r>
              <a:rPr lang="en-US" sz="2000" b="1" dirty="0" smtClean="0">
                <a:solidFill>
                  <a:srgbClr val="C00000"/>
                </a:solidFill>
                <a:latin typeface="Narkisim" pitchFamily="34" charset="-79"/>
                <a:cs typeface="Narkisim" pitchFamily="34" charset="-79"/>
              </a:rPr>
              <a:t>Encoder Applications</a:t>
            </a:r>
            <a:endParaRPr lang="en-US" sz="2000" b="1" dirty="0">
              <a:solidFill>
                <a:srgbClr val="C00000"/>
              </a:solidFill>
              <a:latin typeface="Narkisim" pitchFamily="34" charset="-79"/>
              <a:cs typeface="Narkisim" pitchFamily="34" charset="-79"/>
            </a:endParaRPr>
          </a:p>
        </p:txBody>
      </p:sp>
      <p:pic>
        <p:nvPicPr>
          <p:cNvPr id="438274" name="Picture 2"/>
          <p:cNvPicPr>
            <a:picLocks noChangeAspect="1" noChangeArrowheads="1"/>
          </p:cNvPicPr>
          <p:nvPr/>
        </p:nvPicPr>
        <p:blipFill>
          <a:blip r:embed="rId4" cstate="print"/>
          <a:srcRect/>
          <a:stretch>
            <a:fillRect/>
          </a:stretch>
        </p:blipFill>
        <p:spPr bwMode="auto">
          <a:xfrm>
            <a:off x="1223856" y="1524000"/>
            <a:ext cx="6396144" cy="466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95400" y="3048000"/>
            <a:ext cx="6477000" cy="838200"/>
          </a:xfrm>
          <a:effectLst>
            <a:glow rad="101600">
              <a:schemeClr val="accent3">
                <a:satMod val="175000"/>
                <a:alpha val="40000"/>
              </a:schemeClr>
            </a:glow>
            <a:outerShdw blurRad="40000" dist="20000" dir="5400000" rotWithShape="0">
              <a:srgbClr val="000000">
                <a:alpha val="38000"/>
              </a:srgbClr>
            </a:outerShdw>
            <a:reflection blurRad="6350" stA="50000" endA="295" endPos="92000" dist="101600" dir="5400000" sy="-100000" algn="bl" rotWithShape="0"/>
          </a:effectLst>
          <a:scene3d>
            <a:camera prst="perspectiveContrastingRightFacing"/>
            <a:lightRig rig="threePt" dir="t"/>
          </a:scene3d>
          <a:sp3d>
            <a:bevelT w="139700" h="139700" prst="divot"/>
          </a:sp3d>
        </p:spPr>
        <p:style>
          <a:lnRef idx="3">
            <a:schemeClr val="lt1"/>
          </a:lnRef>
          <a:fillRef idx="1">
            <a:schemeClr val="accent5"/>
          </a:fillRef>
          <a:effectRef idx="1">
            <a:schemeClr val="accent5"/>
          </a:effectRef>
          <a:fontRef idx="minor">
            <a:schemeClr val="lt1"/>
          </a:fontRef>
        </p:style>
        <p:txBody>
          <a:bodyPr/>
          <a:lstStyle/>
          <a:p>
            <a:pPr eaLnBrk="1" hangingPunct="1">
              <a:defRPr/>
            </a:pPr>
            <a:r>
              <a:rPr lang="en-US" b="1" dirty="0" smtClean="0">
                <a:solidFill>
                  <a:schemeClr val="tx1"/>
                </a:solidFill>
                <a:latin typeface="Forte" pitchFamily="66" charset="0"/>
              </a:rPr>
              <a:t>THANK   YOU</a:t>
            </a:r>
            <a:endParaRPr lang="en-US" b="1" dirty="0">
              <a:solidFill>
                <a:schemeClr val="tx1"/>
              </a:solidFill>
              <a:latin typeface="Forte" pitchFamily="66" charset="0"/>
            </a:endParaRPr>
          </a:p>
        </p:txBody>
      </p:sp>
      <p:pic>
        <p:nvPicPr>
          <p:cNvPr id="151556" name="Picture 3"/>
          <p:cNvPicPr>
            <a:picLocks noChangeAspect="1" noChangeArrowheads="1"/>
          </p:cNvPicPr>
          <p:nvPr/>
        </p:nvPicPr>
        <p:blipFill>
          <a:blip r:embed="rId3" cstate="print"/>
          <a:srcRect/>
          <a:stretch>
            <a:fillRect/>
          </a:stretch>
        </p:blipFill>
        <p:spPr bwMode="auto">
          <a:xfrm>
            <a:off x="609600" y="762000"/>
            <a:ext cx="7848600" cy="276225"/>
          </a:xfrm>
          <a:prstGeom prst="rect">
            <a:avLst/>
          </a:prstGeom>
          <a:noFill/>
          <a:ln w="9525">
            <a:noFill/>
            <a:miter lim="800000"/>
            <a:headEnd/>
            <a:tailEnd/>
          </a:ln>
        </p:spPr>
      </p:pic>
      <p:pic>
        <p:nvPicPr>
          <p:cNvPr id="6" name="Content Placeholder 4" descr="butterflybluex.gif"/>
          <p:cNvPicPr>
            <a:picLocks noGrp="1" noChangeAspect="1"/>
          </p:cNvPicPr>
          <p:nvPr>
            <p:ph idx="1"/>
          </p:nvPr>
        </p:nvPicPr>
        <p:blipFill>
          <a:blip r:embed="rId4" cstate="print"/>
          <a:stretch>
            <a:fillRect/>
          </a:stretch>
        </p:blipFill>
        <p:spPr>
          <a:xfrm>
            <a:off x="-95250" y="5267325"/>
            <a:ext cx="2152650" cy="15906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strVal val="#ppt_w*0.70"/>
                                          </p:val>
                                        </p:tav>
                                        <p:tav tm="100000">
                                          <p:val>
                                            <p:strVal val="#ppt_w"/>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0.01771 0.00532 C 0.11962 0.01134 0.25712 0.01782 0.27865 -0.06297 C 0.30018 -0.14375 0.10244 -0.36435 0.11112 -0.47917 C 0.12049 -0.59398 0.22032 -0.7206 0.33264 -0.75232 C 0.44671 -0.78403 0.74167 -0.71505 0.7908 -0.66945 C 0.83994 -0.62384 0.65556 -0.51088 0.62848 -0.47917 " pathEditMode="relative" rAng="0" ptsTypes="aaaaaA">
                                      <p:cBhvr>
                                        <p:cTn id="12" dur="5000" fill="hold"/>
                                        <p:tgtEl>
                                          <p:spTgt spid="6"/>
                                        </p:tgtEl>
                                        <p:attrNameLst>
                                          <p:attrName>ppt_x</p:attrName>
                                          <p:attrName>ppt_y</p:attrName>
                                        </p:attrNameLst>
                                      </p:cBhvr>
                                      <p:rCtr x="42900" y="-38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30353" y="1123890"/>
            <a:ext cx="1640194"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ADDER</a:t>
            </a:r>
          </a:p>
        </p:txBody>
      </p:sp>
      <p:pic>
        <p:nvPicPr>
          <p:cNvPr id="17" name="Picture 16"/>
          <p:cNvPicPr/>
          <p:nvPr/>
        </p:nvPicPr>
        <p:blipFill>
          <a:blip r:embed="rId4" cstate="print"/>
          <a:srcRect/>
          <a:stretch>
            <a:fillRect/>
          </a:stretch>
        </p:blipFill>
        <p:spPr bwMode="auto">
          <a:xfrm>
            <a:off x="1752600" y="1752600"/>
            <a:ext cx="5105400" cy="2438400"/>
          </a:xfrm>
          <a:prstGeom prst="rect">
            <a:avLst/>
          </a:prstGeom>
          <a:noFill/>
          <a:ln w="9525">
            <a:noFill/>
            <a:miter lim="800000"/>
            <a:headEnd/>
            <a:tailEnd/>
          </a:ln>
        </p:spPr>
      </p:pic>
      <p:sp>
        <p:nvSpPr>
          <p:cNvPr id="18" name="Rectangle 17"/>
          <p:cNvSpPr/>
          <p:nvPr/>
        </p:nvSpPr>
        <p:spPr>
          <a:xfrm>
            <a:off x="304800" y="4495800"/>
            <a:ext cx="8534400" cy="1815882"/>
          </a:xfrm>
          <a:prstGeom prst="rect">
            <a:avLst/>
          </a:prstGeom>
        </p:spPr>
        <p:txBody>
          <a:bodyPr wrap="square">
            <a:spAutoFit/>
          </a:bodyPr>
          <a:lstStyle/>
          <a:p>
            <a:pPr marL="404813" indent="-404813">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Boolean expressions for the SUM and CARRY outputs are given by the equations,</a:t>
            </a:r>
          </a:p>
          <a:p>
            <a:pPr>
              <a:buClr>
                <a:schemeClr val="accent6">
                  <a:lumMod val="75000"/>
                </a:schemeClr>
              </a:buClr>
            </a:pPr>
            <a:r>
              <a:rPr lang="en-US" sz="2800" b="1" dirty="0" smtClean="0">
                <a:solidFill>
                  <a:srgbClr val="0070C0"/>
                </a:solidFill>
                <a:latin typeface="Narkisim" pitchFamily="34" charset="-79"/>
                <a:cs typeface="Narkisim" pitchFamily="34" charset="-79"/>
              </a:rPr>
              <a:t>		</a:t>
            </a:r>
            <a:r>
              <a:rPr lang="en-US" sz="2800" dirty="0" smtClean="0">
                <a:latin typeface="Narkisim" pitchFamily="34" charset="-79"/>
                <a:cs typeface="Narkisim" pitchFamily="34" charset="-79"/>
              </a:rPr>
              <a:t>Sum, S  = A’B+ AB’= A</a:t>
            </a:r>
            <a:r>
              <a:rPr lang="en-US" sz="2800" dirty="0" smtClean="0">
                <a:latin typeface="Narkisim" pitchFamily="34" charset="-79"/>
                <a:cs typeface="Narkisim" pitchFamily="34" charset="-79"/>
                <a:sym typeface="Symbol"/>
              </a:rPr>
              <a:t></a:t>
            </a:r>
            <a:r>
              <a:rPr lang="en-US" sz="2800" dirty="0" smtClean="0">
                <a:latin typeface="Narkisim" pitchFamily="34" charset="-79"/>
                <a:cs typeface="Narkisim" pitchFamily="34" charset="-79"/>
              </a:rPr>
              <a:t>B</a:t>
            </a:r>
          </a:p>
          <a:p>
            <a:pPr>
              <a:buClr>
                <a:schemeClr val="accent6">
                  <a:lumMod val="75000"/>
                </a:schemeClr>
              </a:buClr>
            </a:pPr>
            <a:r>
              <a:rPr lang="en-US" sz="2800" dirty="0" smtClean="0">
                <a:latin typeface="Narkisim" pitchFamily="34" charset="-79"/>
                <a:cs typeface="Narkisim" pitchFamily="34" charset="-79"/>
              </a:rPr>
              <a:t>		Carry, C = A . B	</a:t>
            </a: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34</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Effect transition="in" filter="fade">
                                      <p:cBhvr>
                                        <p:cTn id="15" dur="500"/>
                                        <p:tgtEl>
                                          <p:spTgt spid="1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xEl>
                                              <p:pRg st="2" end="2"/>
                                            </p:txEl>
                                          </p:spTgt>
                                        </p:tgtEl>
                                        <p:attrNameLst>
                                          <p:attrName>style.visibility</p:attrName>
                                        </p:attrNameLst>
                                      </p:cBhvr>
                                      <p:to>
                                        <p:strVal val="visible"/>
                                      </p:to>
                                    </p:set>
                                    <p:animEffect transition="in" filter="fade">
                                      <p:cBhvr>
                                        <p:cTn id="18"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1" name="Rectangle 10"/>
          <p:cNvSpPr/>
          <p:nvPr/>
        </p:nvSpPr>
        <p:spPr>
          <a:xfrm>
            <a:off x="304800" y="1434405"/>
            <a:ext cx="8534400" cy="138499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first one representing the </a:t>
            </a:r>
            <a:r>
              <a:rPr lang="en-US" sz="2800" dirty="0" smtClean="0">
                <a:latin typeface="Narkisim" pitchFamily="34" charset="-79"/>
                <a:cs typeface="Narkisim" pitchFamily="34" charset="-79"/>
              </a:rPr>
              <a:t>SUM</a:t>
            </a:r>
            <a:r>
              <a:rPr lang="en-US" sz="2800" dirty="0" smtClean="0">
                <a:solidFill>
                  <a:srgbClr val="0070C0"/>
                </a:solidFill>
                <a:latin typeface="Narkisim" pitchFamily="34" charset="-79"/>
                <a:cs typeface="Narkisim" pitchFamily="34" charset="-79"/>
              </a:rPr>
              <a:t> output is that of an EX-OR gate, the second one representing the </a:t>
            </a:r>
            <a:r>
              <a:rPr lang="en-US" sz="2800" dirty="0" smtClean="0">
                <a:latin typeface="Narkisim" pitchFamily="34" charset="-79"/>
                <a:cs typeface="Narkisim" pitchFamily="34" charset="-79"/>
              </a:rPr>
              <a:t>CARRY</a:t>
            </a:r>
            <a:r>
              <a:rPr lang="en-US" sz="2800" dirty="0" smtClean="0">
                <a:solidFill>
                  <a:srgbClr val="0070C0"/>
                </a:solidFill>
                <a:latin typeface="Narkisim" pitchFamily="34" charset="-79"/>
                <a:cs typeface="Narkisim" pitchFamily="34" charset="-79"/>
              </a:rPr>
              <a:t> output is that of an AND gate.</a:t>
            </a:r>
            <a:endParaRPr lang="en-US" sz="2800" dirty="0">
              <a:solidFill>
                <a:srgbClr val="0070C0"/>
              </a:solidFill>
              <a:latin typeface="Narkisim" pitchFamily="34" charset="-79"/>
              <a:cs typeface="Narkisim" pitchFamily="34" charset="-79"/>
            </a:endParaRPr>
          </a:p>
        </p:txBody>
      </p:sp>
      <p:sp>
        <p:nvSpPr>
          <p:cNvPr id="12" name="TextBox 11"/>
          <p:cNvSpPr txBox="1"/>
          <p:nvPr/>
        </p:nvSpPr>
        <p:spPr>
          <a:xfrm>
            <a:off x="3730353" y="1123890"/>
            <a:ext cx="1640194"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ADDER</a:t>
            </a:r>
          </a:p>
        </p:txBody>
      </p:sp>
      <p:pic>
        <p:nvPicPr>
          <p:cNvPr id="17" name="Picture 16"/>
          <p:cNvPicPr/>
          <p:nvPr/>
        </p:nvPicPr>
        <p:blipFill>
          <a:blip r:embed="rId4" cstate="print"/>
          <a:srcRect/>
          <a:stretch>
            <a:fillRect/>
          </a:stretch>
        </p:blipFill>
        <p:spPr bwMode="auto">
          <a:xfrm>
            <a:off x="2071687" y="3276600"/>
            <a:ext cx="5014913" cy="1923733"/>
          </a:xfrm>
          <a:prstGeom prst="rect">
            <a:avLst/>
          </a:prstGeom>
          <a:noFill/>
          <a:ln w="9525">
            <a:noFill/>
            <a:miter lim="800000"/>
            <a:headEnd/>
            <a:tailEnd/>
          </a:ln>
        </p:spPr>
      </p:pic>
      <p:sp>
        <p:nvSpPr>
          <p:cNvPr id="18" name="TextBox 17"/>
          <p:cNvSpPr txBox="1"/>
          <p:nvPr/>
        </p:nvSpPr>
        <p:spPr>
          <a:xfrm>
            <a:off x="2895600" y="5486400"/>
            <a:ext cx="1939955" cy="369332"/>
          </a:xfrm>
          <a:prstGeom prst="rect">
            <a:avLst/>
          </a:prstGeom>
          <a:noFill/>
        </p:spPr>
        <p:txBody>
          <a:bodyPr wrap="none" rtlCol="0">
            <a:spAutoFit/>
          </a:bodyPr>
          <a:lstStyle/>
          <a:p>
            <a:r>
              <a:rPr lang="en-US" b="1" dirty="0" smtClean="0">
                <a:latin typeface="Narkisim" pitchFamily="34" charset="-79"/>
                <a:cs typeface="Narkisim" pitchFamily="34" charset="-79"/>
              </a:rPr>
              <a:t>LOGIC DIAGRAM</a:t>
            </a:r>
            <a:endParaRPr lang="en-US" b="1" dirty="0">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35</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4493538"/>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full adder circuit </a:t>
            </a:r>
            <a:r>
              <a:rPr lang="en-US" sz="2600" dirty="0" smtClean="0">
                <a:latin typeface="Narkisim" pitchFamily="34" charset="-79"/>
                <a:cs typeface="Narkisim" pitchFamily="34" charset="-79"/>
              </a:rPr>
              <a:t>overcomes the limitation of the half-adder</a:t>
            </a:r>
            <a:r>
              <a:rPr lang="en-US" sz="2600" dirty="0" smtClean="0">
                <a:solidFill>
                  <a:srgbClr val="0070C0"/>
                </a:solidFill>
                <a:latin typeface="Narkisim" pitchFamily="34" charset="-79"/>
                <a:cs typeface="Narkisim" pitchFamily="34" charset="-79"/>
              </a:rPr>
              <a:t>, which can be used to add two bits only.</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full adder is a combinational circuit that forms the arithmetic sum of </a:t>
            </a:r>
            <a:r>
              <a:rPr lang="en-US" sz="2600" dirty="0" smtClean="0">
                <a:latin typeface="Narkisim" pitchFamily="34" charset="-79"/>
                <a:cs typeface="Narkisim" pitchFamily="34" charset="-79"/>
              </a:rPr>
              <a:t>three input bits.</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It consists of </a:t>
            </a:r>
            <a:r>
              <a:rPr lang="en-US" sz="2600" dirty="0" smtClean="0">
                <a:latin typeface="Narkisim" pitchFamily="34" charset="-79"/>
                <a:cs typeface="Narkisim" pitchFamily="34" charset="-79"/>
              </a:rPr>
              <a:t>3 inputs and 2 outputs</a:t>
            </a:r>
            <a:r>
              <a:rPr lang="en-US" sz="2600" dirty="0" smtClean="0">
                <a:solidFill>
                  <a:srgbClr val="0070C0"/>
                </a:solidFill>
                <a:latin typeface="Narkisim" pitchFamily="34" charset="-79"/>
                <a:cs typeface="Narkisim" pitchFamily="34" charset="-79"/>
              </a:rPr>
              <a:t>. Two of the input variables, represent the significant bits to be added.</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third input</a:t>
            </a:r>
            <a:r>
              <a:rPr lang="en-US" sz="2600" dirty="0" smtClean="0">
                <a:solidFill>
                  <a:srgbClr val="0070C0"/>
                </a:solidFill>
                <a:latin typeface="Narkisim" pitchFamily="34" charset="-79"/>
                <a:cs typeface="Narkisim" pitchFamily="34" charset="-79"/>
              </a:rPr>
              <a:t> represents </a:t>
            </a:r>
            <a:r>
              <a:rPr lang="en-US" sz="2600" dirty="0" smtClean="0">
                <a:latin typeface="Narkisim" pitchFamily="34" charset="-79"/>
                <a:cs typeface="Narkisim" pitchFamily="34" charset="-79"/>
              </a:rPr>
              <a:t>carry</a:t>
            </a:r>
            <a:r>
              <a:rPr lang="en-US" sz="2600" dirty="0" smtClean="0">
                <a:solidFill>
                  <a:srgbClr val="0070C0"/>
                </a:solidFill>
                <a:latin typeface="Narkisim" pitchFamily="34" charset="-79"/>
                <a:cs typeface="Narkisim" pitchFamily="34" charset="-79"/>
              </a:rPr>
              <a:t> from previous lower significant position. </a:t>
            </a:r>
            <a:endParaRPr lang="en-US" sz="2600" dirty="0">
              <a:solidFill>
                <a:srgbClr val="0070C0"/>
              </a:solidFill>
              <a:latin typeface="Narkisim" pitchFamily="34" charset="-79"/>
              <a:cs typeface="Narkisim" pitchFamily="34" charset="-79"/>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pic>
        <p:nvPicPr>
          <p:cNvPr id="14" name="Picture 13"/>
          <p:cNvPicPr/>
          <p:nvPr/>
        </p:nvPicPr>
        <p:blipFill>
          <a:blip r:embed="rId4" cstate="print"/>
          <a:srcRect/>
          <a:stretch>
            <a:fillRect/>
          </a:stretch>
        </p:blipFill>
        <p:spPr bwMode="auto">
          <a:xfrm>
            <a:off x="304800" y="3048000"/>
            <a:ext cx="3548380" cy="2446973"/>
          </a:xfrm>
          <a:prstGeom prst="rect">
            <a:avLst/>
          </a:prstGeom>
          <a:noFill/>
          <a:ln w="9525">
            <a:noFill/>
            <a:miter lim="800000"/>
            <a:headEnd/>
            <a:tailEnd/>
          </a:ln>
        </p:spPr>
      </p:pic>
      <p:graphicFrame>
        <p:nvGraphicFramePr>
          <p:cNvPr id="15" name="Table 14"/>
          <p:cNvGraphicFramePr>
            <a:graphicFrameLocks noGrp="1"/>
          </p:cNvGraphicFramePr>
          <p:nvPr/>
        </p:nvGraphicFramePr>
        <p:xfrm>
          <a:off x="4042411" y="2057400"/>
          <a:ext cx="4720589" cy="3855720"/>
        </p:xfrm>
        <a:graphic>
          <a:graphicData uri="http://schemas.openxmlformats.org/drawingml/2006/table">
            <a:tbl>
              <a:tblPr/>
              <a:tblGrid>
                <a:gridCol w="764026">
                  <a:extLst>
                    <a:ext uri="{9D8B030D-6E8A-4147-A177-3AD203B41FA5}">
                      <a16:colId xmlns="" xmlns:a16="http://schemas.microsoft.com/office/drawing/2014/main" val="20000"/>
                    </a:ext>
                  </a:extLst>
                </a:gridCol>
                <a:gridCol w="818599">
                  <a:extLst>
                    <a:ext uri="{9D8B030D-6E8A-4147-A177-3AD203B41FA5}">
                      <a16:colId xmlns="" xmlns:a16="http://schemas.microsoft.com/office/drawing/2014/main" val="20001"/>
                    </a:ext>
                  </a:extLst>
                </a:gridCol>
                <a:gridCol w="818599">
                  <a:extLst>
                    <a:ext uri="{9D8B030D-6E8A-4147-A177-3AD203B41FA5}">
                      <a16:colId xmlns="" xmlns:a16="http://schemas.microsoft.com/office/drawing/2014/main" val="20002"/>
                    </a:ext>
                  </a:extLst>
                </a:gridCol>
                <a:gridCol w="955033">
                  <a:extLst>
                    <a:ext uri="{9D8B030D-6E8A-4147-A177-3AD203B41FA5}">
                      <a16:colId xmlns="" xmlns:a16="http://schemas.microsoft.com/office/drawing/2014/main" val="20003"/>
                    </a:ext>
                  </a:extLst>
                </a:gridCol>
                <a:gridCol w="1364332">
                  <a:extLst>
                    <a:ext uri="{9D8B030D-6E8A-4147-A177-3AD203B41FA5}">
                      <a16:colId xmlns="" xmlns:a16="http://schemas.microsoft.com/office/drawing/2014/main" val="20004"/>
                    </a:ext>
                  </a:extLst>
                </a:gridCol>
              </a:tblGrid>
              <a:tr h="0">
                <a:tc gridSpan="3">
                  <a:txBody>
                    <a:bodyPr/>
                    <a:lstStyle/>
                    <a:p>
                      <a:pPr marL="0" marR="0" algn="ctr">
                        <a:lnSpc>
                          <a:spcPct val="115000"/>
                        </a:lnSpc>
                        <a:spcBef>
                          <a:spcPts val="0"/>
                        </a:spcBef>
                        <a:spcAft>
                          <a:spcPts val="0"/>
                        </a:spcAft>
                      </a:pPr>
                      <a:r>
                        <a:rPr lang="en-US" sz="2000" b="1" dirty="0">
                          <a:latin typeface="Book Antiqua"/>
                          <a:ea typeface="Calibri"/>
                          <a:cs typeface="Times New Roman"/>
                        </a:rPr>
                        <a:t>Inputs</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a:latin typeface="Book Antiqua"/>
                          <a:ea typeface="Calibri"/>
                          <a:cs typeface="Times New Roman"/>
                        </a:rPr>
                        <a:t>Outputs</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0">
                <a:tc>
                  <a:txBody>
                    <a:bodyPr/>
                    <a:lstStyle/>
                    <a:p>
                      <a:pPr marL="0" marR="0" algn="ctr">
                        <a:lnSpc>
                          <a:spcPct val="115000"/>
                        </a:lnSpc>
                        <a:spcBef>
                          <a:spcPts val="0"/>
                        </a:spcBef>
                        <a:spcAft>
                          <a:spcPts val="0"/>
                        </a:spcAft>
                      </a:pPr>
                      <a:r>
                        <a:rPr lang="en-US" sz="2000" b="1">
                          <a:latin typeface="Book Antiqua"/>
                          <a:ea typeface="Calibri"/>
                          <a:cs typeface="Times New Roman"/>
                        </a:rPr>
                        <a:t>A</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C</a:t>
                      </a:r>
                      <a:r>
                        <a:rPr lang="en-US" sz="2000" b="1" baseline="-25000">
                          <a:latin typeface="Book Antiqua"/>
                          <a:ea typeface="Calibri"/>
                          <a:cs typeface="Times New Roman"/>
                        </a:rPr>
                        <a:t>in</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Sum (S)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Carry (C</a:t>
                      </a:r>
                      <a:r>
                        <a:rPr lang="en-US" sz="2000" b="1" baseline="-25000">
                          <a:latin typeface="Book Antiqua"/>
                          <a:ea typeface="Calibri"/>
                          <a:cs typeface="Times New Roman"/>
                        </a:rPr>
                        <a:t>out</a:t>
                      </a:r>
                      <a:r>
                        <a:rPr lang="en-US" sz="2000" b="1">
                          <a:latin typeface="Book Antiqua"/>
                          <a:ea typeface="Calibri"/>
                          <a:cs typeface="Times New Roman"/>
                        </a:rPr>
                        <a: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0</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1971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1</a:t>
                      </a:r>
                      <a:endParaRPr lang="en-U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6" name="TextBox 15"/>
          <p:cNvSpPr txBox="1"/>
          <p:nvPr/>
        </p:nvSpPr>
        <p:spPr>
          <a:xfrm>
            <a:off x="1143000" y="5638800"/>
            <a:ext cx="1939955" cy="369332"/>
          </a:xfrm>
          <a:prstGeom prst="rect">
            <a:avLst/>
          </a:prstGeom>
          <a:noFill/>
        </p:spPr>
        <p:txBody>
          <a:bodyPr wrap="none" rtlCol="0">
            <a:spAutoFit/>
          </a:bodyPr>
          <a:lstStyle/>
          <a:p>
            <a:r>
              <a:rPr lang="en-US" b="1" dirty="0" smtClean="0">
                <a:latin typeface="Narkisim" pitchFamily="34" charset="-79"/>
                <a:cs typeface="Narkisim" pitchFamily="34" charset="-79"/>
              </a:rPr>
              <a:t>LOGIC DIAGRAM</a:t>
            </a:r>
            <a:endParaRPr lang="en-US" b="1" dirty="0">
              <a:latin typeface="Narkisim" pitchFamily="34" charset="-79"/>
              <a:cs typeface="Narkisim" pitchFamily="34" charset="-79"/>
            </a:endParaRPr>
          </a:p>
        </p:txBody>
      </p:sp>
      <p:sp>
        <p:nvSpPr>
          <p:cNvPr id="17" name="TextBox 16"/>
          <p:cNvSpPr txBox="1"/>
          <p:nvPr/>
        </p:nvSpPr>
        <p:spPr>
          <a:xfrm>
            <a:off x="5562600" y="6172200"/>
            <a:ext cx="1608133" cy="369332"/>
          </a:xfrm>
          <a:prstGeom prst="rect">
            <a:avLst/>
          </a:prstGeom>
          <a:noFill/>
        </p:spPr>
        <p:txBody>
          <a:bodyPr wrap="none" rtlCol="0">
            <a:spAutoFit/>
          </a:bodyPr>
          <a:lstStyle/>
          <a:p>
            <a:r>
              <a:rPr lang="en-US" b="1" dirty="0" smtClean="0">
                <a:latin typeface="Narkisim" pitchFamily="34" charset="-79"/>
                <a:cs typeface="Narkisim" pitchFamily="34" charset="-79"/>
              </a:rPr>
              <a:t>TRUTH TABLE</a:t>
            </a:r>
            <a:endParaRPr lang="en-US" b="1" dirty="0">
              <a:latin typeface="Narkisim" pitchFamily="34" charset="-79"/>
              <a:cs typeface="Narkisim" pitchFamily="34" charset="-79"/>
            </a:endParaRPr>
          </a:p>
        </p:txBody>
      </p:sp>
      <p:sp>
        <p:nvSpPr>
          <p:cNvPr id="19" name="TextBox 1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20" name="Pentagon 19"/>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37</a:t>
            </a:r>
            <a:endParaRPr lang="en-US" sz="1400" b="1" dirty="0">
              <a:solidFill>
                <a:schemeClr val="bg1"/>
              </a:solidFill>
            </a:endParaRPr>
          </a:p>
        </p:txBody>
      </p:sp>
      <p:sp>
        <p:nvSpPr>
          <p:cNvPr id="21" name="TextBox 20"/>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838200" y="914400"/>
            <a:ext cx="768096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219200" y="304800"/>
            <a:ext cx="7010400"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MODULE-4</a:t>
            </a:r>
            <a:endParaRPr lang="en-US" sz="3600" b="1" dirty="0">
              <a:solidFill>
                <a:schemeClr val="tx1"/>
              </a:solidFill>
              <a:latin typeface="Britannic Bold" pitchFamily="34" charset="0"/>
            </a:endParaRPr>
          </a:p>
        </p:txBody>
      </p:sp>
      <p:sp>
        <p:nvSpPr>
          <p:cNvPr id="17" name="Round Same Side Corner Rectangle 1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graphicFrame>
        <p:nvGraphicFramePr>
          <p:cNvPr id="11" name="Diagram 10"/>
          <p:cNvGraphicFramePr/>
          <p:nvPr>
            <p:extLst>
              <p:ext uri="{D42A27DB-BD31-4B8C-83A1-F6EECF244321}">
                <p14:modId xmlns:p14="http://schemas.microsoft.com/office/powerpoint/2010/main" val="2944456844"/>
              </p:ext>
            </p:extLst>
          </p:nvPr>
        </p:nvGraphicFramePr>
        <p:xfrm>
          <a:off x="270164" y="1425478"/>
          <a:ext cx="8645236" cy="467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0" name="Group 9"/>
          <p:cNvGrpSpPr/>
          <p:nvPr/>
        </p:nvGrpSpPr>
        <p:grpSpPr>
          <a:xfrm>
            <a:off x="321780" y="2743200"/>
            <a:ext cx="7526819" cy="1981200"/>
            <a:chOff x="0" y="1101794"/>
            <a:chExt cx="9736679" cy="2439058"/>
          </a:xfrm>
        </p:grpSpPr>
        <p:sp>
          <p:nvSpPr>
            <p:cNvPr id="13" name="Rounded Rectangle 12"/>
            <p:cNvSpPr/>
            <p:nvPr/>
          </p:nvSpPr>
          <p:spPr>
            <a:xfrm>
              <a:off x="0" y="1101794"/>
              <a:ext cx="9736679" cy="2439058"/>
            </a:xfrm>
            <a:prstGeom prst="roundRect">
              <a:avLst/>
            </a:prstGeom>
          </p:spPr>
          <p:style>
            <a:lnRef idx="2">
              <a:schemeClr val="accent2"/>
            </a:lnRef>
            <a:fillRef idx="1">
              <a:schemeClr val="lt1"/>
            </a:fillRef>
            <a:effectRef idx="0">
              <a:schemeClr val="accent2"/>
            </a:effectRef>
            <a:fontRef idx="minor">
              <a:schemeClr val="dk1"/>
            </a:fontRef>
          </p:style>
        </p:sp>
        <p:sp>
          <p:nvSpPr>
            <p:cNvPr id="18" name="Rounded Rectangle 4"/>
            <p:cNvSpPr/>
            <p:nvPr/>
          </p:nvSpPr>
          <p:spPr>
            <a:xfrm>
              <a:off x="119065" y="1101794"/>
              <a:ext cx="9498550" cy="24390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52400" tIns="152400" rIns="152400" bIns="1524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778000">
                <a:lnSpc>
                  <a:spcPct val="90000"/>
                </a:lnSpc>
                <a:spcBef>
                  <a:spcPct val="0"/>
                </a:spcBef>
                <a:spcAft>
                  <a:spcPct val="35000"/>
                </a:spcAft>
              </a:pPr>
              <a:r>
                <a:rPr lang="en-US" sz="2400" b="1" kern="1200"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Design of Combinational Logic Circuits</a:t>
              </a:r>
            </a:p>
            <a:p>
              <a:pPr lvl="0" algn="just" defTabSz="1778000">
                <a:lnSpc>
                  <a:spcPct val="90000"/>
                </a:lnSpc>
                <a:spcBef>
                  <a:spcPct val="0"/>
                </a:spcBef>
                <a:spcAft>
                  <a:spcPct val="35000"/>
                </a:spcAft>
              </a:pPr>
              <a:r>
                <a:rPr lang="en-IN" sz="2300" b="1" kern="1200" cap="none" spc="0" dirty="0" smtClean="0">
                  <a:ln w="50800"/>
                  <a:solidFill>
                    <a:schemeClr val="tx1"/>
                  </a:solidFill>
                  <a:effectLst/>
                </a:rPr>
                <a:t>Design Procedure, Binary Adder-</a:t>
              </a:r>
              <a:r>
                <a:rPr lang="en-IN" sz="2300" b="1" kern="1200" cap="none" spc="0" dirty="0" err="1" smtClean="0">
                  <a:ln w="50800"/>
                  <a:solidFill>
                    <a:schemeClr val="tx1"/>
                  </a:solidFill>
                  <a:effectLst/>
                </a:rPr>
                <a:t>Subtractor</a:t>
              </a:r>
              <a:r>
                <a:rPr lang="en-IN" sz="2300" b="1" kern="1200" cap="none" spc="0" dirty="0" smtClean="0">
                  <a:ln w="50800"/>
                  <a:solidFill>
                    <a:schemeClr val="tx1"/>
                  </a:solidFill>
                  <a:effectLst/>
                </a:rPr>
                <a:t>, Parallel Adder, Binary Multiplier, MagnitudeComparator-4 bit, Decoders, Encoders, Multiplexers, De-multiplexer, Parity generator and checker. Application of Mux and </a:t>
              </a:r>
              <a:r>
                <a:rPr lang="en-IN" sz="2300" b="1" kern="1200" cap="none" spc="0" dirty="0" err="1" smtClean="0">
                  <a:ln w="50800"/>
                  <a:solidFill>
                    <a:schemeClr val="tx1"/>
                  </a:solidFill>
                  <a:effectLst/>
                </a:rPr>
                <a:t>Demux</a:t>
              </a:r>
              <a:r>
                <a:rPr lang="en-IN" sz="2300" b="1" kern="1200" dirty="0" smtClean="0">
                  <a:solidFill>
                    <a:schemeClr val="tx1"/>
                  </a:solidFill>
                </a:rPr>
                <a:t>.</a:t>
              </a:r>
              <a:endParaRPr lang="en-US" sz="2300" b="1" kern="1200" cap="none" spc="0" dirty="0">
                <a:ln w="1905"/>
                <a:solidFill>
                  <a:schemeClr val="tx1"/>
                </a:solidFill>
                <a:effectLst>
                  <a:innerShdw blurRad="69850" dist="43180" dir="5400000">
                    <a:srgbClr val="000000">
                      <a:alpha val="65000"/>
                    </a:srgbClr>
                  </a:innerShdw>
                </a:effectLst>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7" name="TextBox 16"/>
          <p:cNvSpPr txBox="1"/>
          <p:nvPr/>
        </p:nvSpPr>
        <p:spPr>
          <a:xfrm>
            <a:off x="533400" y="1447800"/>
            <a:ext cx="856325" cy="369332"/>
          </a:xfrm>
          <a:prstGeom prst="rect">
            <a:avLst/>
          </a:prstGeom>
          <a:noFill/>
        </p:spPr>
        <p:txBody>
          <a:bodyPr wrap="none" rtlCol="0">
            <a:spAutoFit/>
          </a:bodyPr>
          <a:lstStyle/>
          <a:p>
            <a:r>
              <a:rPr lang="en-US" b="1" dirty="0" smtClean="0">
                <a:latin typeface="Narkisim" pitchFamily="34" charset="-79"/>
                <a:cs typeface="Narkisim" pitchFamily="34" charset="-79"/>
              </a:rPr>
              <a:t>K-MAP</a:t>
            </a:r>
            <a:endParaRPr lang="en-US" b="1" dirty="0">
              <a:latin typeface="Narkisim" pitchFamily="34" charset="-79"/>
              <a:cs typeface="Narkisim" pitchFamily="34" charset="-79"/>
            </a:endParaRPr>
          </a:p>
        </p:txBody>
      </p:sp>
      <p:pic>
        <p:nvPicPr>
          <p:cNvPr id="11" name="Picture 10"/>
          <p:cNvPicPr/>
          <p:nvPr/>
        </p:nvPicPr>
        <p:blipFill>
          <a:blip r:embed="rId4" cstate="print"/>
          <a:srcRect/>
          <a:stretch>
            <a:fillRect/>
          </a:stretch>
        </p:blipFill>
        <p:spPr bwMode="auto">
          <a:xfrm>
            <a:off x="533400" y="1752600"/>
            <a:ext cx="8305800" cy="2209800"/>
          </a:xfrm>
          <a:prstGeom prst="rect">
            <a:avLst/>
          </a:prstGeom>
          <a:noFill/>
          <a:ln w="9525">
            <a:noFill/>
            <a:miter lim="800000"/>
            <a:headEnd/>
            <a:tailEnd/>
          </a:ln>
        </p:spPr>
      </p:pic>
      <p:sp>
        <p:nvSpPr>
          <p:cNvPr id="13" name="Rectangle 12"/>
          <p:cNvSpPr/>
          <p:nvPr/>
        </p:nvSpPr>
        <p:spPr>
          <a:xfrm>
            <a:off x="304800" y="4038600"/>
            <a:ext cx="8534400" cy="1815882"/>
          </a:xfrm>
          <a:prstGeom prst="rect">
            <a:avLst/>
          </a:prstGeom>
        </p:spPr>
        <p:txBody>
          <a:bodyPr wrap="square">
            <a:spAutoFit/>
          </a:bodyPr>
          <a:lstStyle/>
          <a:p>
            <a:pPr marL="465138" indent="-465138">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Boolean expressions for the SUM and CARRY outputs are given by the equations,</a:t>
            </a:r>
          </a:p>
          <a:p>
            <a:pPr marL="465138" indent="-465138">
              <a:buClr>
                <a:schemeClr val="accent6">
                  <a:lumMod val="75000"/>
                </a:schemeClr>
              </a:buClr>
            </a:pPr>
            <a:r>
              <a:rPr lang="en-US" sz="2800" b="1" dirty="0" smtClean="0">
                <a:solidFill>
                  <a:srgbClr val="0070C0"/>
                </a:solidFill>
                <a:latin typeface="Narkisim" pitchFamily="34" charset="-79"/>
                <a:cs typeface="Narkisim" pitchFamily="34" charset="-79"/>
              </a:rPr>
              <a:t>	</a:t>
            </a:r>
            <a:r>
              <a:rPr lang="en-US" sz="2800" dirty="0" smtClean="0">
                <a:latin typeface="Narkisim" pitchFamily="34" charset="-79"/>
                <a:cs typeface="Narkisim" pitchFamily="34" charset="-79"/>
              </a:rPr>
              <a:t>	Sum, 	S=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a:t>
            </a:r>
            <a:r>
              <a:rPr lang="en-US" sz="2800" dirty="0" err="1" smtClean="0">
                <a:latin typeface="Narkisim" pitchFamily="34" charset="-79"/>
                <a:cs typeface="Narkisim" pitchFamily="34" charset="-79"/>
              </a:rPr>
              <a:t>A’BC’</a:t>
            </a:r>
            <a:r>
              <a:rPr lang="en-US" sz="2800" baseline="-25000" dirty="0" err="1" smtClean="0">
                <a:latin typeface="Narkisim" pitchFamily="34" charset="-79"/>
                <a:cs typeface="Narkisim" pitchFamily="34" charset="-79"/>
              </a:rPr>
              <a:t>in</a:t>
            </a:r>
            <a:r>
              <a:rPr lang="en-US" sz="2800" baseline="-25000" dirty="0" smtClean="0">
                <a:latin typeface="Narkisim" pitchFamily="34" charset="-79"/>
                <a:cs typeface="Narkisim" pitchFamily="34" charset="-79"/>
              </a:rPr>
              <a:t> </a:t>
            </a:r>
            <a:r>
              <a:rPr lang="en-US" sz="2800" dirty="0" smtClean="0">
                <a:latin typeface="Narkisim" pitchFamily="34" charset="-79"/>
                <a:cs typeface="Narkisim" pitchFamily="34" charset="-79"/>
              </a:rPr>
              <a:t>+ </a:t>
            </a:r>
            <a:r>
              <a:rPr lang="en-US" sz="2800" dirty="0" err="1" smtClean="0">
                <a:latin typeface="Narkisim" pitchFamily="34" charset="-79"/>
                <a:cs typeface="Narkisim" pitchFamily="34" charset="-79"/>
              </a:rPr>
              <a:t>AB’C’</a:t>
            </a:r>
            <a:r>
              <a:rPr lang="en-US" sz="2800" baseline="-25000" dirty="0" err="1"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 </a:t>
            </a:r>
            <a:endParaRPr lang="en-US" sz="2800" dirty="0" smtClean="0">
              <a:latin typeface="Narkisim" pitchFamily="34" charset="-79"/>
              <a:cs typeface="Narkisim" pitchFamily="34" charset="-79"/>
            </a:endParaRPr>
          </a:p>
          <a:p>
            <a:pPr marL="465138" indent="-465138">
              <a:buClr>
                <a:schemeClr val="accent6">
                  <a:lumMod val="75000"/>
                </a:schemeClr>
              </a:buClr>
            </a:pPr>
            <a:r>
              <a:rPr lang="en-US" sz="2800" dirty="0" smtClean="0">
                <a:latin typeface="Narkisim" pitchFamily="34" charset="-79"/>
                <a:cs typeface="Narkisim" pitchFamily="34" charset="-79"/>
              </a:rPr>
              <a:t>		Carry, C</a:t>
            </a:r>
            <a:r>
              <a:rPr lang="en-US" sz="2800" baseline="-25000" dirty="0" smtClean="0">
                <a:latin typeface="Narkisim" pitchFamily="34" charset="-79"/>
                <a:cs typeface="Narkisim" pitchFamily="34" charset="-79"/>
              </a:rPr>
              <a:t>out </a:t>
            </a:r>
            <a:r>
              <a:rPr lang="en-US" sz="2800" dirty="0" smtClean="0">
                <a:latin typeface="Narkisim" pitchFamily="34" charset="-79"/>
                <a:cs typeface="Narkisim" pitchFamily="34" charset="-79"/>
              </a:rPr>
              <a:t>= AB+ </a:t>
            </a:r>
            <a:r>
              <a:rPr lang="en-US" sz="2800" dirty="0" err="1" smtClean="0">
                <a:latin typeface="Narkisim" pitchFamily="34" charset="-79"/>
                <a:cs typeface="Narkisim" pitchFamily="34" charset="-79"/>
              </a:rPr>
              <a:t>AC</a:t>
            </a:r>
            <a:r>
              <a:rPr lang="en-US" sz="2800" baseline="-25000" dirty="0" err="1" smtClean="0">
                <a:latin typeface="Narkisim" pitchFamily="34" charset="-79"/>
                <a:cs typeface="Narkisim" pitchFamily="34" charset="-79"/>
              </a:rPr>
              <a:t>in</a:t>
            </a:r>
            <a:r>
              <a:rPr lang="en-US" sz="2800" dirty="0" smtClean="0">
                <a:latin typeface="Narkisim" pitchFamily="34" charset="-79"/>
                <a:cs typeface="Narkisim" pitchFamily="34" charset="-79"/>
              </a:rPr>
              <a:t> + </a:t>
            </a:r>
            <a:r>
              <a:rPr lang="en-US" sz="2800" dirty="0" err="1" smtClean="0">
                <a:latin typeface="Narkisim" pitchFamily="34" charset="-79"/>
                <a:cs typeface="Narkisim" pitchFamily="34" charset="-79"/>
              </a:rPr>
              <a:t>BC</a:t>
            </a:r>
            <a:r>
              <a:rPr lang="en-US" sz="2800" baseline="-25000" dirty="0" err="1" smtClean="0">
                <a:latin typeface="Narkisim" pitchFamily="34" charset="-79"/>
                <a:cs typeface="Narkisim" pitchFamily="34" charset="-79"/>
              </a:rPr>
              <a:t>in</a:t>
            </a:r>
            <a:r>
              <a:rPr lang="en-US" sz="2800" baseline="-25000" dirty="0" smtClean="0">
                <a:latin typeface="Narkisim" pitchFamily="34" charset="-79"/>
                <a:cs typeface="Narkisim" pitchFamily="34" charset="-79"/>
              </a:rPr>
              <a:t> .</a:t>
            </a:r>
            <a:endParaRPr lang="en-US" sz="2800" dirty="0">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fade">
                                      <p:cBhvr>
                                        <p:cTn id="18" dur="500"/>
                                        <p:tgtEl>
                                          <p:spTgt spid="13">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Rectangle 12"/>
          <p:cNvSpPr/>
          <p:nvPr/>
        </p:nvSpPr>
        <p:spPr>
          <a:xfrm>
            <a:off x="304800" y="1524000"/>
            <a:ext cx="8534400" cy="523220"/>
          </a:xfrm>
          <a:prstGeom prst="rect">
            <a:avLst/>
          </a:prstGeom>
        </p:spPr>
        <p:txBody>
          <a:bodyPr wrap="square">
            <a:spAutoFit/>
          </a:bodyPr>
          <a:lstStyle/>
          <a:p>
            <a:pPr marL="465138" indent="-465138">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logic diagram for the above functions is shown as,</a:t>
            </a:r>
            <a:endParaRPr lang="en-US" sz="2800" dirty="0">
              <a:solidFill>
                <a:srgbClr val="0070C0"/>
              </a:solidFill>
              <a:latin typeface="Narkisim" pitchFamily="34" charset="-79"/>
              <a:cs typeface="Narkisim" pitchFamily="34" charset="-79"/>
            </a:endParaRPr>
          </a:p>
        </p:txBody>
      </p:sp>
      <p:pic>
        <p:nvPicPr>
          <p:cNvPr id="14" name="Picture 13"/>
          <p:cNvPicPr/>
          <p:nvPr/>
        </p:nvPicPr>
        <p:blipFill>
          <a:blip r:embed="rId4" cstate="print"/>
          <a:srcRect/>
          <a:stretch>
            <a:fillRect/>
          </a:stretch>
        </p:blipFill>
        <p:spPr bwMode="auto">
          <a:xfrm>
            <a:off x="1066800" y="2362200"/>
            <a:ext cx="7543800" cy="3505200"/>
          </a:xfrm>
          <a:prstGeom prst="rect">
            <a:avLst/>
          </a:prstGeom>
          <a:noFill/>
          <a:ln w="9525">
            <a:noFill/>
            <a:miter lim="800000"/>
            <a:headEnd/>
            <a:tailEnd/>
          </a:ln>
        </p:spPr>
      </p:pic>
      <p:sp>
        <p:nvSpPr>
          <p:cNvPr id="84993" name="Rectangle 1"/>
          <p:cNvSpPr>
            <a:spLocks noChangeArrowheads="1"/>
          </p:cNvSpPr>
          <p:nvPr/>
        </p:nvSpPr>
        <p:spPr bwMode="auto">
          <a:xfrm>
            <a:off x="1600200" y="6019800"/>
            <a:ext cx="593784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143000" algn="l"/>
              </a:tabLst>
            </a:pPr>
            <a:r>
              <a:rPr kumimoji="0" lang="en-US" sz="2000" b="1" i="0" u="sng" strike="noStrike" cap="none" normalizeH="0" baseline="0" dirty="0" smtClean="0">
                <a:ln>
                  <a:noFill/>
                </a:ln>
                <a:effectLst/>
                <a:latin typeface="Book Antiqua" pitchFamily="18" charset="0"/>
                <a:ea typeface="Calibri" pitchFamily="34" charset="0"/>
                <a:cs typeface="Times New Roman" pitchFamily="18" charset="0"/>
              </a:rPr>
              <a:t>Implementation of full-adder in Sum of Products</a:t>
            </a:r>
            <a:endParaRPr kumimoji="0" lang="en-US" sz="2000" b="0" i="0" u="none" strike="noStrike" cap="none" normalizeH="0" baseline="0" dirty="0" smtClean="0">
              <a:ln>
                <a:noFill/>
              </a:ln>
              <a:effectLst/>
              <a:latin typeface="Arial" pitchFamily="34" charset="0"/>
              <a:cs typeface="Arial" pitchFamily="34" charset="0"/>
            </a:endParaRP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993"/>
                                        </p:tgtEl>
                                        <p:attrNameLst>
                                          <p:attrName>style.visibility</p:attrName>
                                        </p:attrNameLst>
                                      </p:cBhvr>
                                      <p:to>
                                        <p:strVal val="visible"/>
                                      </p:to>
                                    </p:set>
                                    <p:animEffect transition="in" filter="fade">
                                      <p:cBhvr>
                                        <p:cTn id="15" dur="500"/>
                                        <p:tgtEl>
                                          <p:spTgt spid="84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499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Rectangle 12"/>
          <p:cNvSpPr/>
          <p:nvPr/>
        </p:nvSpPr>
        <p:spPr>
          <a:xfrm>
            <a:off x="304800" y="1524000"/>
            <a:ext cx="8534400" cy="483209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logic diagram of the full adder can also be implemented with </a:t>
            </a:r>
            <a:r>
              <a:rPr lang="en-US" sz="2800" dirty="0" smtClean="0">
                <a:latin typeface="Narkisim" pitchFamily="34" charset="-79"/>
                <a:cs typeface="Narkisim" pitchFamily="34" charset="-79"/>
              </a:rPr>
              <a:t>two half-adders and one OR gate.</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S output from the second half adder is the exclusive-OR of </a:t>
            </a:r>
            <a:r>
              <a:rPr lang="en-US" sz="2800" dirty="0" err="1" smtClean="0">
                <a:solidFill>
                  <a:srgbClr val="0070C0"/>
                </a:solidFill>
                <a:latin typeface="Narkisim" pitchFamily="34" charset="-79"/>
                <a:cs typeface="Narkisim" pitchFamily="34" charset="-79"/>
              </a:rPr>
              <a:t>C</a:t>
            </a:r>
            <a:r>
              <a:rPr lang="en-US" sz="2800" baseline="-25000" dirty="0" err="1"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and the output of the first half-adder, giving</a:t>
            </a:r>
          </a:p>
          <a:p>
            <a:pPr marL="465138" indent="-465138" algn="just">
              <a:buClr>
                <a:schemeClr val="accent6">
                  <a:lumMod val="75000"/>
                </a:schemeClr>
              </a:buClr>
            </a:pPr>
            <a:r>
              <a:rPr lang="en-US" sz="2800" b="1" dirty="0" smtClean="0">
                <a:solidFill>
                  <a:srgbClr val="0070C0"/>
                </a:solidFill>
                <a:latin typeface="Narkisim" pitchFamily="34" charset="-79"/>
                <a:cs typeface="Narkisim" pitchFamily="34" charset="-79"/>
              </a:rPr>
              <a:t>		</a:t>
            </a:r>
            <a:r>
              <a:rPr lang="en-US" sz="2800" b="1" dirty="0" smtClean="0">
                <a:latin typeface="Narkisim" pitchFamily="34" charset="-79"/>
                <a:cs typeface="Narkisim" pitchFamily="34" charset="-79"/>
              </a:rPr>
              <a:t>Sum</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 A’B’C</a:t>
            </a:r>
            <a:r>
              <a:rPr lang="en-US" sz="2800" baseline="-25000" dirty="0" smtClean="0">
                <a:latin typeface="Narkisim" pitchFamily="34" charset="-79"/>
                <a:cs typeface="Narkisim" pitchFamily="34" charset="-79"/>
              </a:rPr>
              <a:t>in .</a:t>
            </a:r>
          </a:p>
          <a:p>
            <a:pPr marL="465138" indent="-465138" algn="just">
              <a:buClr>
                <a:schemeClr val="accent6">
                  <a:lumMod val="75000"/>
                </a:schemeClr>
              </a:buClr>
            </a:pPr>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 +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a:t>
            </a:r>
          </a:p>
          <a:p>
            <a:pPr marL="465138" indent="-465138" algn="just">
              <a:buClr>
                <a:schemeClr val="accent6">
                  <a:lumMod val="75000"/>
                </a:schemeClr>
              </a:buClr>
            </a:pPr>
            <a:r>
              <a:rPr lang="en-US" sz="2800" dirty="0">
                <a:latin typeface="Narkisim" pitchFamily="34" charset="-79"/>
                <a:cs typeface="Narkisim" pitchFamily="34" charset="-79"/>
              </a:rPr>
              <a:t> </a:t>
            </a:r>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 +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(A’B+AB’)’	</a:t>
            </a:r>
            <a:endParaRPr lang="en-US" sz="2800" dirty="0" smtClean="0">
              <a:latin typeface="Narkisim" pitchFamily="34" charset="-79"/>
              <a:cs typeface="Narkisim" pitchFamily="34" charset="-79"/>
            </a:endParaRPr>
          </a:p>
          <a:p>
            <a:pPr marL="465138" indent="-465138" algn="just">
              <a:buClr>
                <a:schemeClr val="accent6">
                  <a:lumMod val="75000"/>
                </a:schemeClr>
              </a:buClr>
            </a:pPr>
            <a:r>
              <a:rPr lang="en-US" sz="2800" b="1" dirty="0" smtClean="0">
                <a:latin typeface="Narkisim" pitchFamily="34" charset="-79"/>
                <a:cs typeface="Narkisim" pitchFamily="34" charset="-79"/>
              </a:rPr>
              <a:t>			=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(A’B+AB</a:t>
            </a:r>
            <a:r>
              <a:rPr lang="en-US" sz="2800" dirty="0" smtClean="0">
                <a:latin typeface="Narkisim" pitchFamily="34" charset="-79"/>
                <a:cs typeface="Narkisim" pitchFamily="34" charset="-79"/>
              </a:rPr>
              <a:t>’)</a:t>
            </a:r>
          </a:p>
          <a:p>
            <a:pPr marL="465138" indent="-465138" algn="just">
              <a:buClr>
                <a:schemeClr val="accent6">
                  <a:lumMod val="75000"/>
                </a:schemeClr>
              </a:buClr>
            </a:pPr>
            <a:r>
              <a:rPr lang="en-US" sz="2800" dirty="0" smtClean="0">
                <a:latin typeface="Narkisim" pitchFamily="34" charset="-79"/>
                <a:cs typeface="Narkisim" pitchFamily="34" charset="-79"/>
              </a:rPr>
              <a:t>			=</a:t>
            </a:r>
            <a:r>
              <a:rPr lang="en-US" sz="2800" b="1" dirty="0" smtClean="0">
                <a:latin typeface="Narkisim" pitchFamily="34" charset="-79"/>
                <a:cs typeface="Narkisim" pitchFamily="34" charset="-79"/>
              </a:rPr>
              <a:t> </a:t>
            </a:r>
            <a:r>
              <a:rPr lang="en-US" sz="2800" b="1" dirty="0">
                <a:latin typeface="Narkisim" pitchFamily="34" charset="-79"/>
                <a:cs typeface="Narkisim" pitchFamily="34" charset="-79"/>
              </a:rPr>
              <a:t>C</a:t>
            </a:r>
            <a:r>
              <a:rPr lang="en-US" sz="2800" b="1" baseline="-25000" dirty="0">
                <a:latin typeface="Narkisim" pitchFamily="34" charset="-79"/>
                <a:cs typeface="Narkisim" pitchFamily="34" charset="-79"/>
              </a:rPr>
              <a:t>in</a:t>
            </a:r>
            <a:r>
              <a:rPr lang="en-US" sz="2800" b="1" dirty="0">
                <a:latin typeface="Narkisim" pitchFamily="34" charset="-79"/>
                <a:cs typeface="Narkisim" pitchFamily="34" charset="-79"/>
              </a:rPr>
              <a:t>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a:t>
            </a:r>
            <a:r>
              <a:rPr lang="en-US" sz="2800" b="1" dirty="0">
                <a:latin typeface="Narkisim" pitchFamily="34" charset="-79"/>
                <a:cs typeface="Narkisim" pitchFamily="34" charset="-79"/>
              </a:rPr>
              <a:t>(A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a:t>
            </a:r>
            <a:r>
              <a:rPr lang="en-US" sz="2800" b="1" dirty="0">
                <a:latin typeface="Narkisim" pitchFamily="34" charset="-79"/>
                <a:cs typeface="Narkisim" pitchFamily="34" charset="-79"/>
              </a:rPr>
              <a:t>B)		</a:t>
            </a:r>
            <a:r>
              <a:rPr lang="en-US" sz="2800" dirty="0">
                <a:latin typeface="Narkisim" pitchFamily="34" charset="-79"/>
                <a:cs typeface="Narkisim" pitchFamily="34" charset="-79"/>
              </a:rPr>
              <a:t>[x </a:t>
            </a:r>
            <a:r>
              <a:rPr lang="en-US" sz="2800" dirty="0">
                <a:latin typeface="Narkisim" pitchFamily="34" charset="-79"/>
                <a:cs typeface="Narkisim" pitchFamily="34" charset="-79"/>
                <a:sym typeface="Symbol"/>
              </a:rPr>
              <a:t></a:t>
            </a:r>
            <a:r>
              <a:rPr lang="en-US" sz="2800" dirty="0">
                <a:latin typeface="Narkisim" pitchFamily="34" charset="-79"/>
                <a:cs typeface="Narkisim" pitchFamily="34" charset="-79"/>
              </a:rPr>
              <a:t> y = x’y+ xy</a:t>
            </a:r>
            <a:r>
              <a:rPr lang="en-US" sz="2800" dirty="0" smtClean="0">
                <a:latin typeface="Narkisim" pitchFamily="34" charset="-79"/>
                <a:cs typeface="Narkisim" pitchFamily="34" charset="-79"/>
              </a:rPr>
              <a:t>’]</a:t>
            </a:r>
            <a:endParaRPr lang="en-US" sz="2800" dirty="0">
              <a:latin typeface="Narkisim" pitchFamily="34" charset="-79"/>
              <a:cs typeface="Narkisim" pitchFamily="34" charset="-79"/>
            </a:endParaRP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40</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fade">
                                      <p:cBhvr>
                                        <p:cTn id="20" dur="500"/>
                                        <p:tgtEl>
                                          <p:spTgt spid="1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fade">
                                      <p:cBhvr>
                                        <p:cTn id="23" dur="500"/>
                                        <p:tgtEl>
                                          <p:spTgt spid="1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xEl>
                                              <p:pRg st="5" end="5"/>
                                            </p:txEl>
                                          </p:spTgt>
                                        </p:tgtEl>
                                        <p:attrNameLst>
                                          <p:attrName>style.visibility</p:attrName>
                                        </p:attrNameLst>
                                      </p:cBhvr>
                                      <p:to>
                                        <p:strVal val="visible"/>
                                      </p:to>
                                    </p:set>
                                    <p:animEffect transition="in" filter="fade">
                                      <p:cBhvr>
                                        <p:cTn id="26" dur="500"/>
                                        <p:tgtEl>
                                          <p:spTgt spid="1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xEl>
                                              <p:pRg st="6" end="6"/>
                                            </p:txEl>
                                          </p:spTgt>
                                        </p:tgtEl>
                                        <p:attrNameLst>
                                          <p:attrName>style.visibility</p:attrName>
                                        </p:attrNameLst>
                                      </p:cBhvr>
                                      <p:to>
                                        <p:strVal val="visible"/>
                                      </p:to>
                                    </p:set>
                                    <p:animEffect transition="in" filter="fade">
                                      <p:cBhvr>
                                        <p:cTn id="29"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sp>
        <p:nvSpPr>
          <p:cNvPr id="13" name="Rectangle 12"/>
          <p:cNvSpPr/>
          <p:nvPr/>
        </p:nvSpPr>
        <p:spPr>
          <a:xfrm>
            <a:off x="304800" y="1542395"/>
            <a:ext cx="8534400" cy="4401205"/>
          </a:xfrm>
          <a:prstGeom prst="rect">
            <a:avLst/>
          </a:prstGeom>
        </p:spPr>
        <p:txBody>
          <a:bodyPr wrap="square">
            <a:spAutoFit/>
          </a:bodyPr>
          <a:lstStyle/>
          <a:p>
            <a:r>
              <a:rPr lang="en-US" sz="2800" dirty="0" smtClean="0">
                <a:latin typeface="Narkisim" pitchFamily="34" charset="-79"/>
                <a:cs typeface="Narkisim" pitchFamily="34" charset="-79"/>
              </a:rPr>
              <a:t> Carry, </a:t>
            </a:r>
            <a:r>
              <a:rPr lang="en-US" sz="2800" dirty="0" err="1" smtClean="0">
                <a:latin typeface="Narkisim" pitchFamily="34" charset="-79"/>
                <a:cs typeface="Narkisim" pitchFamily="34" charset="-79"/>
              </a:rPr>
              <a:t>C</a:t>
            </a:r>
            <a:r>
              <a:rPr lang="en-US" sz="2800" baseline="-25000" dirty="0" err="1" smtClean="0">
                <a:latin typeface="Narkisim" pitchFamily="34" charset="-79"/>
                <a:cs typeface="Narkisim" pitchFamily="34" charset="-79"/>
              </a:rPr>
              <a:t>out</a:t>
            </a:r>
            <a:r>
              <a:rPr lang="en-US" sz="2800" baseline="-25000" dirty="0" smtClean="0">
                <a:latin typeface="Narkisim" pitchFamily="34" charset="-79"/>
                <a:cs typeface="Narkisim" pitchFamily="34" charset="-79"/>
              </a:rPr>
              <a:t> </a:t>
            </a:r>
            <a:r>
              <a:rPr lang="en-US" sz="2800" dirty="0">
                <a:latin typeface="Narkisim" pitchFamily="34" charset="-79"/>
                <a:cs typeface="Narkisim" pitchFamily="34" charset="-79"/>
              </a:rPr>
              <a:t>=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BC</a:t>
            </a:r>
            <a:r>
              <a:rPr lang="en-US" sz="2800" baseline="-25000" dirty="0" err="1">
                <a:latin typeface="Narkisim" pitchFamily="34" charset="-79"/>
                <a:cs typeface="Narkisim" pitchFamily="34" charset="-79"/>
              </a:rPr>
              <a:t>in</a:t>
            </a:r>
            <a:r>
              <a:rPr lang="en-US" sz="2800" baseline="-25000" dirty="0">
                <a:latin typeface="Narkisim" pitchFamily="34" charset="-79"/>
                <a:cs typeface="Narkisim" pitchFamily="34" charset="-79"/>
              </a:rPr>
              <a:t>.</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a:t>
            </a:r>
            <a:r>
              <a:rPr lang="en-US" sz="2800" dirty="0" smtClean="0">
                <a:latin typeface="Narkisim" pitchFamily="34" charset="-79"/>
                <a:cs typeface="Narkisim" pitchFamily="34" charset="-79"/>
              </a:rPr>
              <a:t>= </a:t>
            </a:r>
            <a:r>
              <a:rPr lang="en-US" sz="2800" dirty="0">
                <a:latin typeface="Narkisim" pitchFamily="34" charset="-79"/>
                <a:cs typeface="Narkisim" pitchFamily="34" charset="-79"/>
              </a:rPr>
              <a:t>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 +A’) </a:t>
            </a:r>
            <a:endParaRPr lang="en-US" sz="2800" dirty="0" smtClean="0">
              <a:latin typeface="Narkisim" pitchFamily="34" charset="-79"/>
              <a:cs typeface="Narkisim" pitchFamily="34" charset="-79"/>
            </a:endParaRP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baseline="-25000" dirty="0">
                <a:latin typeface="Narkisim" pitchFamily="34" charset="-79"/>
                <a:cs typeface="Narkisim" pitchFamily="34" charset="-79"/>
              </a:rPr>
              <a:t>		</a:t>
            </a:r>
            <a:r>
              <a:rPr lang="en-US" sz="2800" dirty="0">
                <a:latin typeface="Narkisim" pitchFamily="34" charset="-79"/>
                <a:cs typeface="Narkisim" pitchFamily="34" charset="-79"/>
              </a:rPr>
              <a:t>[C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1]</a:t>
            </a:r>
          </a:p>
          <a:p>
            <a:r>
              <a:rPr lang="en-US" sz="2800" dirty="0">
                <a:latin typeface="Narkisim" pitchFamily="34" charset="-79"/>
                <a:cs typeface="Narkisim" pitchFamily="34" charset="-79"/>
              </a:rPr>
              <a:t>	=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 AB+ </a:t>
            </a:r>
            <a:r>
              <a:rPr lang="en-US" sz="2800" dirty="0" err="1">
                <a:latin typeface="Narkisim" pitchFamily="34" charset="-79"/>
                <a:cs typeface="Narkisim" pitchFamily="34" charset="-79"/>
              </a:rPr>
              <a:t>AC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(B+B’) +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 ABC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 AB+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baseline="-25000" dirty="0">
                <a:latin typeface="Narkisim" pitchFamily="34" charset="-79"/>
                <a:cs typeface="Narkisim" pitchFamily="34" charset="-79"/>
              </a:rPr>
              <a:t>	</a:t>
            </a:r>
            <a:r>
              <a:rPr lang="en-US" sz="2800" dirty="0">
                <a:latin typeface="Narkisim" pitchFamily="34" charset="-79"/>
                <a:cs typeface="Narkisim" pitchFamily="34" charset="-79"/>
              </a:rPr>
              <a:t>	[C</a:t>
            </a:r>
            <a:r>
              <a:rPr lang="en-US" sz="2800" baseline="-25000" dirty="0">
                <a:latin typeface="Narkisim" pitchFamily="34" charset="-79"/>
                <a:cs typeface="Narkisim" pitchFamily="34" charset="-79"/>
              </a:rPr>
              <a:t>in</a:t>
            </a:r>
            <a:r>
              <a:rPr lang="en-US" sz="2800" dirty="0">
                <a:latin typeface="Narkisim" pitchFamily="34" charset="-79"/>
                <a:cs typeface="Narkisim" pitchFamily="34" charset="-79"/>
              </a:rPr>
              <a:t>+1= 1]</a:t>
            </a:r>
          </a:p>
          <a:p>
            <a:r>
              <a:rPr lang="en-US" sz="2800" dirty="0" smtClean="0">
                <a:latin typeface="Narkisim" pitchFamily="34" charset="-79"/>
                <a:cs typeface="Narkisim" pitchFamily="34" charset="-79"/>
              </a:rPr>
              <a:t>	= </a:t>
            </a:r>
            <a:r>
              <a:rPr lang="en-US" sz="2800" dirty="0">
                <a:latin typeface="Narkisim" pitchFamily="34" charset="-79"/>
                <a:cs typeface="Narkisim" pitchFamily="34" charset="-79"/>
              </a:rPr>
              <a:t>AB+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r>
              <a:rPr lang="en-US" sz="2800" dirty="0">
                <a:latin typeface="Narkisim" pitchFamily="34" charset="-79"/>
                <a:cs typeface="Narkisim" pitchFamily="34" charset="-79"/>
              </a:rPr>
              <a:t>+ </a:t>
            </a:r>
            <a:r>
              <a:rPr lang="en-US" sz="2800" dirty="0" err="1">
                <a:latin typeface="Narkisim" pitchFamily="34" charset="-79"/>
                <a:cs typeface="Narkisim" pitchFamily="34" charset="-79"/>
              </a:rPr>
              <a:t>AB’C</a:t>
            </a:r>
            <a:r>
              <a:rPr lang="en-US" sz="2800" baseline="-25000" dirty="0" err="1">
                <a:latin typeface="Narkisim" pitchFamily="34" charset="-79"/>
                <a:cs typeface="Narkisim" pitchFamily="34" charset="-79"/>
              </a:rPr>
              <a:t>in</a:t>
            </a:r>
            <a:endParaRPr lang="en-US" sz="2800" dirty="0">
              <a:latin typeface="Narkisim" pitchFamily="34" charset="-79"/>
              <a:cs typeface="Narkisim" pitchFamily="34" charset="-79"/>
            </a:endParaRPr>
          </a:p>
          <a:p>
            <a:r>
              <a:rPr lang="en-US" sz="2800" dirty="0">
                <a:latin typeface="Narkisim" pitchFamily="34" charset="-79"/>
                <a:cs typeface="Narkisim" pitchFamily="34" charset="-79"/>
              </a:rPr>
              <a:t>	</a:t>
            </a:r>
            <a:r>
              <a:rPr lang="en-US" sz="2800" dirty="0" smtClean="0">
                <a:latin typeface="Narkisim" pitchFamily="34" charset="-79"/>
                <a:cs typeface="Narkisim" pitchFamily="34" charset="-79"/>
              </a:rPr>
              <a:t>= AB+ C</a:t>
            </a:r>
            <a:r>
              <a:rPr lang="en-US" sz="2800" baseline="-25000" dirty="0" smtClean="0">
                <a:latin typeface="Narkisim" pitchFamily="34" charset="-79"/>
                <a:cs typeface="Narkisim" pitchFamily="34" charset="-79"/>
              </a:rPr>
              <a:t>in</a:t>
            </a:r>
            <a:r>
              <a:rPr lang="en-US" sz="2800" dirty="0" smtClean="0">
                <a:latin typeface="Narkisim" pitchFamily="34" charset="-79"/>
                <a:cs typeface="Narkisim" pitchFamily="34" charset="-79"/>
              </a:rPr>
              <a:t> (A’B+AB’)</a:t>
            </a: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41</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a:t>
            </a:r>
            <a:endParaRPr lang="en-US" sz="3200" b="1" dirty="0">
              <a:solidFill>
                <a:schemeClr val="tx1"/>
              </a:solidFill>
              <a:latin typeface="Britannic Bold" pitchFamily="34" charset="0"/>
            </a:endParaRPr>
          </a:p>
        </p:txBody>
      </p:sp>
      <p:sp>
        <p:nvSpPr>
          <p:cNvPr id="12" name="TextBox 11"/>
          <p:cNvSpPr txBox="1"/>
          <p:nvPr/>
        </p:nvSpPr>
        <p:spPr>
          <a:xfrm>
            <a:off x="3756003" y="1123890"/>
            <a:ext cx="1588897"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ADDER</a:t>
            </a:r>
          </a:p>
        </p:txBody>
      </p:sp>
      <p:pic>
        <p:nvPicPr>
          <p:cNvPr id="11" name="Picture 10"/>
          <p:cNvPicPr/>
          <p:nvPr/>
        </p:nvPicPr>
        <p:blipFill>
          <a:blip r:embed="rId4" cstate="print"/>
          <a:srcRect/>
          <a:stretch>
            <a:fillRect/>
          </a:stretch>
        </p:blipFill>
        <p:spPr bwMode="auto">
          <a:xfrm>
            <a:off x="685800" y="2438400"/>
            <a:ext cx="7945639" cy="2763329"/>
          </a:xfrm>
          <a:prstGeom prst="rect">
            <a:avLst/>
          </a:prstGeom>
          <a:noFill/>
          <a:ln w="9525">
            <a:noFill/>
            <a:miter lim="800000"/>
            <a:headEnd/>
            <a:tailEnd/>
          </a:ln>
        </p:spPr>
      </p:pic>
      <p:sp>
        <p:nvSpPr>
          <p:cNvPr id="87041" name="Rectangle 1"/>
          <p:cNvSpPr>
            <a:spLocks noChangeArrowheads="1"/>
          </p:cNvSpPr>
          <p:nvPr/>
        </p:nvSpPr>
        <p:spPr bwMode="auto">
          <a:xfrm>
            <a:off x="1201764" y="5529935"/>
            <a:ext cx="671049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Narkisim" pitchFamily="34" charset="-79"/>
                <a:ea typeface="Calibri" pitchFamily="34" charset="0"/>
                <a:cs typeface="Narkisim" pitchFamily="34" charset="-79"/>
              </a:rPr>
              <a:t>Implementation of full adder with two half-adders and an OR gate</a:t>
            </a:r>
            <a:endParaRPr kumimoji="0" lang="en-US" sz="2000" b="1" i="0" strike="noStrike" cap="none" normalizeH="0" baseline="0" dirty="0" smtClean="0">
              <a:ln>
                <a:noFill/>
              </a:ln>
              <a:solidFill>
                <a:schemeClr val="tx1"/>
              </a:solidFill>
              <a:effectLst/>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42</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1"/>
                                        </p:tgtEl>
                                        <p:attrNameLst>
                                          <p:attrName>style.visibility</p:attrName>
                                        </p:attrNameLst>
                                      </p:cBhvr>
                                      <p:to>
                                        <p:strVal val="visible"/>
                                      </p:to>
                                    </p:set>
                                    <p:animEffect transition="in" filter="fade">
                                      <p:cBhvr>
                                        <p:cTn id="7" dur="500"/>
                                        <p:tgtEl>
                                          <p:spTgt spid="8704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BINARY </a:t>
            </a:r>
          </a:p>
          <a:p>
            <a:pPr algn="ctr"/>
            <a:r>
              <a:rPr lang="en-US" sz="6000" dirty="0" smtClean="0">
                <a:latin typeface="Eras Bold ITC" pitchFamily="34" charset="0"/>
              </a:rPr>
              <a:t>SUBTRACTOR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43</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2677656"/>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half Subtractor is a combinational circuit that can be used to subtract one binary digit from another to produce a </a:t>
            </a:r>
            <a:r>
              <a:rPr lang="en-US" sz="2800" dirty="0" smtClean="0">
                <a:latin typeface="Narkisim" pitchFamily="34" charset="-79"/>
                <a:cs typeface="Narkisim" pitchFamily="34" charset="-79"/>
              </a:rPr>
              <a:t>DIFFERENCE</a:t>
            </a:r>
            <a:r>
              <a:rPr lang="en-US" sz="2800" dirty="0" smtClean="0">
                <a:solidFill>
                  <a:srgbClr val="0070C0"/>
                </a:solidFill>
                <a:latin typeface="Narkisim" pitchFamily="34" charset="-79"/>
                <a:cs typeface="Narkisim" pitchFamily="34" charset="-79"/>
              </a:rPr>
              <a:t> output and a </a:t>
            </a:r>
            <a:r>
              <a:rPr lang="en-US" sz="2800" dirty="0" smtClean="0">
                <a:latin typeface="Narkisim" pitchFamily="34" charset="-79"/>
                <a:cs typeface="Narkisim" pitchFamily="34" charset="-79"/>
              </a:rPr>
              <a:t>BORROW</a:t>
            </a:r>
            <a:r>
              <a:rPr lang="en-US" sz="2800" dirty="0" smtClean="0">
                <a:solidFill>
                  <a:srgbClr val="0070C0"/>
                </a:solidFill>
                <a:latin typeface="Narkisim" pitchFamily="34" charset="-79"/>
                <a:cs typeface="Narkisim" pitchFamily="34" charset="-79"/>
              </a:rPr>
              <a:t> output.</a:t>
            </a: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BORROW </a:t>
            </a:r>
            <a:r>
              <a:rPr lang="en-US" sz="2800" dirty="0" smtClean="0">
                <a:solidFill>
                  <a:srgbClr val="0070C0"/>
                </a:solidFill>
                <a:latin typeface="Narkisim" pitchFamily="34" charset="-79"/>
                <a:cs typeface="Narkisim" pitchFamily="34" charset="-79"/>
              </a:rPr>
              <a:t>output here specifies </a:t>
            </a:r>
            <a:r>
              <a:rPr lang="en-US" sz="2800" dirty="0" smtClean="0">
                <a:latin typeface="Narkisim" pitchFamily="34" charset="-79"/>
                <a:cs typeface="Narkisim" pitchFamily="34" charset="-79"/>
              </a:rPr>
              <a:t>whether a ‘1’ has been borrowed</a:t>
            </a:r>
            <a:r>
              <a:rPr lang="en-US" sz="2800" dirty="0" smtClean="0">
                <a:solidFill>
                  <a:srgbClr val="0070C0"/>
                </a:solidFill>
                <a:latin typeface="Narkisim" pitchFamily="34" charset="-79"/>
                <a:cs typeface="Narkisim" pitchFamily="34" charset="-79"/>
              </a:rPr>
              <a:t> to perform the subtraction.</a:t>
            </a: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0"/>
          <p:cNvPicPr>
            <a:picLocks noChangeAspect="1" noChangeArrowheads="1"/>
          </p:cNvPicPr>
          <p:nvPr/>
        </p:nvPicPr>
        <p:blipFill>
          <a:blip r:embed="rId4" cstate="print"/>
          <a:srcRect/>
          <a:stretch>
            <a:fillRect/>
          </a:stretch>
        </p:blipFill>
        <p:spPr bwMode="auto">
          <a:xfrm>
            <a:off x="1905000" y="4343400"/>
            <a:ext cx="5308600" cy="1447800"/>
          </a:xfrm>
          <a:prstGeom prst="rect">
            <a:avLst/>
          </a:prstGeom>
          <a:noFill/>
        </p:spPr>
      </p:pic>
      <p:sp>
        <p:nvSpPr>
          <p:cNvPr id="13" name="Rectangle 3"/>
          <p:cNvSpPr>
            <a:spLocks noChangeArrowheads="1"/>
          </p:cNvSpPr>
          <p:nvPr/>
        </p:nvSpPr>
        <p:spPr bwMode="auto">
          <a:xfrm>
            <a:off x="1752600" y="5867400"/>
            <a:ext cx="4724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chemeClr val="tx1"/>
                </a:solidFill>
                <a:effectLst/>
                <a:latin typeface="Book Antiqua" pitchFamily="18" charset="0"/>
                <a:ea typeface="Calibri" pitchFamily="34" charset="0"/>
                <a:cs typeface="NewCenturySchlbk-Roman"/>
              </a:rPr>
              <a:t>Block schematic of half</a:t>
            </a:r>
            <a:r>
              <a:rPr kumimoji="0" lang="en-US" sz="2000" b="1" i="0" strike="noStrike" cap="none" normalizeH="0" dirty="0" smtClean="0">
                <a:ln>
                  <a:noFill/>
                </a:ln>
                <a:solidFill>
                  <a:schemeClr val="tx1"/>
                </a:solidFill>
                <a:effectLst/>
                <a:latin typeface="Book Antiqua" pitchFamily="18" charset="0"/>
                <a:ea typeface="Calibri" pitchFamily="34" charset="0"/>
                <a:cs typeface="NewCenturySchlbk-Roman"/>
              </a:rPr>
              <a:t> </a:t>
            </a:r>
            <a:r>
              <a:rPr kumimoji="0" lang="en-US" sz="2000" b="1" i="0" strike="noStrike" cap="none" normalizeH="0" baseline="0" dirty="0" smtClean="0">
                <a:ln>
                  <a:noFill/>
                </a:ln>
                <a:solidFill>
                  <a:schemeClr val="tx1"/>
                </a:solidFill>
                <a:effectLst/>
                <a:latin typeface="Book Antiqua" pitchFamily="18" charset="0"/>
                <a:ea typeface="Calibri" pitchFamily="34" charset="0"/>
                <a:cs typeface="NewCenturySchlbk-Roman"/>
              </a:rPr>
              <a:t>Subtractor</a:t>
            </a:r>
            <a:endParaRPr kumimoji="0" lang="en-US" sz="2000" b="0" i="0"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3"/>
                                        </p:tgtEl>
                                        <p:attrNameLst>
                                          <p:attrName>style.visibility</p:attrName>
                                        </p:attrNameLst>
                                      </p:cBhvr>
                                      <p:to>
                                        <p:strVal val="visible"/>
                                      </p:to>
                                    </p:set>
                                    <p:animEffect transition="in" filter="fade">
                                      <p:cBhvr>
                                        <p:cTn id="17" dur="500"/>
                                        <p:tgtEl>
                                          <p:spTgt spid="307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138499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truth table of half Subtractor, showing all possible input combinations and the corresponding outputs are shown below.</a:t>
            </a: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Table 13"/>
          <p:cNvGraphicFramePr>
            <a:graphicFrameLocks noGrp="1"/>
          </p:cNvGraphicFramePr>
          <p:nvPr/>
        </p:nvGraphicFramePr>
        <p:xfrm>
          <a:off x="1676400" y="3200400"/>
          <a:ext cx="5867400" cy="2961830"/>
        </p:xfrm>
        <a:graphic>
          <a:graphicData uri="http://schemas.openxmlformats.org/drawingml/2006/table">
            <a:tbl>
              <a:tblPr/>
              <a:tblGrid>
                <a:gridCol w="895687">
                  <a:extLst>
                    <a:ext uri="{9D8B030D-6E8A-4147-A177-3AD203B41FA5}">
                      <a16:colId xmlns="" xmlns:a16="http://schemas.microsoft.com/office/drawing/2014/main" val="20000"/>
                    </a:ext>
                  </a:extLst>
                </a:gridCol>
                <a:gridCol w="973573">
                  <a:extLst>
                    <a:ext uri="{9D8B030D-6E8A-4147-A177-3AD203B41FA5}">
                      <a16:colId xmlns="" xmlns:a16="http://schemas.microsoft.com/office/drawing/2014/main" val="20001"/>
                    </a:ext>
                  </a:extLst>
                </a:gridCol>
                <a:gridCol w="2141861">
                  <a:extLst>
                    <a:ext uri="{9D8B030D-6E8A-4147-A177-3AD203B41FA5}">
                      <a16:colId xmlns="" xmlns:a16="http://schemas.microsoft.com/office/drawing/2014/main" val="20002"/>
                    </a:ext>
                  </a:extLst>
                </a:gridCol>
                <a:gridCol w="1856279">
                  <a:extLst>
                    <a:ext uri="{9D8B030D-6E8A-4147-A177-3AD203B41FA5}">
                      <a16:colId xmlns="" xmlns:a16="http://schemas.microsoft.com/office/drawing/2014/main" val="20003"/>
                    </a:ext>
                  </a:extLst>
                </a:gridCol>
              </a:tblGrid>
              <a:tr h="512052">
                <a:tc gridSpan="2">
                  <a:txBody>
                    <a:bodyPr/>
                    <a:lstStyle/>
                    <a:p>
                      <a:pPr marL="0" marR="0" algn="ctr">
                        <a:lnSpc>
                          <a:spcPct val="115000"/>
                        </a:lnSpc>
                        <a:spcBef>
                          <a:spcPts val="0"/>
                        </a:spcBef>
                        <a:spcAft>
                          <a:spcPts val="0"/>
                        </a:spcAft>
                      </a:pPr>
                      <a:r>
                        <a:rPr lang="en-US" sz="2000" b="1">
                          <a:latin typeface="Book Antiqua"/>
                          <a:ea typeface="Calibri"/>
                          <a:cs typeface="Times New Roman"/>
                        </a:rPr>
                        <a:t>Input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2000" b="1">
                          <a:latin typeface="Book Antiqua"/>
                          <a:ea typeface="Calibri"/>
                          <a:cs typeface="Times New Roman"/>
                        </a:rPr>
                        <a:t>Output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422443">
                <a:tc>
                  <a:txBody>
                    <a:bodyPr/>
                    <a:lstStyle/>
                    <a:p>
                      <a:pPr marL="0" marR="0" algn="ctr">
                        <a:lnSpc>
                          <a:spcPct val="115000"/>
                        </a:lnSpc>
                        <a:spcBef>
                          <a:spcPts val="0"/>
                        </a:spcBef>
                        <a:spcAft>
                          <a:spcPts val="0"/>
                        </a:spcAft>
                      </a:pPr>
                      <a:r>
                        <a:rPr lang="en-US" sz="2000" b="1">
                          <a:latin typeface="Book Antiqua"/>
                          <a:ea typeface="Calibri"/>
                          <a:cs typeface="Times New Roman"/>
                        </a:rPr>
                        <a:t>A</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Difference (D)</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2000" b="1">
                          <a:latin typeface="Book Antiqua"/>
                          <a:ea typeface="Calibri"/>
                          <a:cs typeface="Times New Roman"/>
                        </a:rPr>
                        <a:t>Borrow (B</a:t>
                      </a:r>
                      <a:r>
                        <a:rPr lang="en-US" sz="2000" b="1" baseline="-25000">
                          <a:latin typeface="Book Antiqua"/>
                          <a:ea typeface="Calibri"/>
                          <a:cs typeface="Times New Roman"/>
                        </a:rPr>
                        <a:t>out</a:t>
                      </a:r>
                      <a:r>
                        <a:rPr lang="en-US" sz="2000" b="1">
                          <a:latin typeface="Book Antiqua"/>
                          <a:ea typeface="Calibri"/>
                          <a:cs typeface="Times New Roman"/>
                        </a:rPr>
                        <a:t>)</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524575">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500920">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0092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500920">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latin typeface="Book Antiqua"/>
                          <a:ea typeface="Calibri"/>
                          <a:cs typeface="Times New Roman"/>
                        </a:rPr>
                        <a:t>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dirty="0">
                          <a:latin typeface="Book Antiqua"/>
                          <a:ea typeface="Calibri"/>
                          <a:cs typeface="Times New Roman"/>
                        </a:rPr>
                        <a:t>0</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45</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473975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K-map simplification for half Subtractor:</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Boolean expressions for the DIFFERENCE and BORROW outputs are given by the equations,</a:t>
            </a:r>
          </a:p>
          <a:p>
            <a:r>
              <a:rPr lang="en-US" sz="2800" b="1" dirty="0" smtClean="0">
                <a:solidFill>
                  <a:srgbClr val="0070C0"/>
                </a:solidFill>
                <a:latin typeface="Narkisim" pitchFamily="34" charset="-79"/>
                <a:cs typeface="Narkisim" pitchFamily="34" charset="-79"/>
              </a:rPr>
              <a:t>		</a:t>
            </a:r>
            <a:r>
              <a:rPr lang="en-US" sz="2600" b="1" dirty="0" smtClean="0">
                <a:latin typeface="Narkisim" pitchFamily="34" charset="-79"/>
                <a:cs typeface="Narkisim" pitchFamily="34" charset="-79"/>
              </a:rPr>
              <a:t>Difference, D	= A’B+ AB’= A </a:t>
            </a:r>
            <a:r>
              <a:rPr lang="en-US" sz="2600" dirty="0" smtClean="0">
                <a:latin typeface="Narkisim" pitchFamily="34" charset="-79"/>
                <a:cs typeface="Narkisim" pitchFamily="34" charset="-79"/>
                <a:sym typeface="Symbol"/>
              </a:rPr>
              <a:t></a:t>
            </a:r>
            <a:r>
              <a:rPr lang="en-US" sz="2600" dirty="0" smtClean="0">
                <a:latin typeface="Narkisim" pitchFamily="34" charset="-79"/>
                <a:cs typeface="Narkisim" pitchFamily="34" charset="-79"/>
              </a:rPr>
              <a:t> </a:t>
            </a:r>
            <a:r>
              <a:rPr lang="en-US" sz="2600" b="1" dirty="0" smtClean="0">
                <a:latin typeface="Narkisim" pitchFamily="34" charset="-79"/>
                <a:cs typeface="Narkisim" pitchFamily="34" charset="-79"/>
              </a:rPr>
              <a:t>B</a:t>
            </a:r>
            <a:endParaRPr lang="en-US" sz="2600" dirty="0" smtClean="0">
              <a:latin typeface="Narkisim" pitchFamily="34" charset="-79"/>
              <a:cs typeface="Narkisim" pitchFamily="34" charset="-79"/>
            </a:endParaRPr>
          </a:p>
          <a:p>
            <a:r>
              <a:rPr lang="en-US" sz="2600" b="1" dirty="0" smtClean="0">
                <a:latin typeface="Narkisim" pitchFamily="34" charset="-79"/>
                <a:cs typeface="Narkisim" pitchFamily="34" charset="-79"/>
              </a:rPr>
              <a:t>		Borrow, B</a:t>
            </a:r>
            <a:r>
              <a:rPr lang="en-US" sz="2600" b="1" baseline="-25000" dirty="0" smtClean="0">
                <a:latin typeface="Narkisim" pitchFamily="34" charset="-79"/>
                <a:cs typeface="Narkisim" pitchFamily="34" charset="-79"/>
              </a:rPr>
              <a:t>out</a:t>
            </a:r>
            <a:r>
              <a:rPr lang="en-US" sz="2600" b="1" dirty="0" smtClean="0">
                <a:latin typeface="Narkisim" pitchFamily="34" charset="-79"/>
                <a:cs typeface="Narkisim" pitchFamily="34" charset="-79"/>
              </a:rPr>
              <a:t> 	= A’ . B</a:t>
            </a:r>
            <a:endParaRPr lang="en-US" sz="2600" dirty="0" smtClean="0">
              <a:latin typeface="Narkisim" pitchFamily="34" charset="-79"/>
              <a:cs typeface="Narkisim" pitchFamily="34" charset="-79"/>
            </a:endParaRP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4" cstate="print"/>
          <a:srcRect/>
          <a:stretch>
            <a:fillRect/>
          </a:stretch>
        </p:blipFill>
        <p:spPr bwMode="auto">
          <a:xfrm>
            <a:off x="1828800" y="2057400"/>
            <a:ext cx="4876800" cy="2370826"/>
          </a:xfrm>
          <a:prstGeom prst="rect">
            <a:avLst/>
          </a:prstGeom>
          <a:noFill/>
          <a:ln w="9525">
            <a:noFill/>
            <a:miter lim="800000"/>
            <a:headEnd/>
            <a:tailEnd/>
          </a:ln>
        </p:spPr>
      </p:pic>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500"/>
                                        <p:tgtEl>
                                          <p:spTgt spid="11">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8" end="8"/>
                                            </p:txEl>
                                          </p:spTgt>
                                        </p:tgtEl>
                                        <p:attrNameLst>
                                          <p:attrName>style.visibility</p:attrName>
                                        </p:attrNameLst>
                                      </p:cBhvr>
                                      <p:to>
                                        <p:strVal val="visible"/>
                                      </p:to>
                                    </p:set>
                                    <p:animEffect transition="in" filter="fade">
                                      <p:cBhvr>
                                        <p:cTn id="20" dur="500"/>
                                        <p:tgtEl>
                                          <p:spTgt spid="11">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p:nvPr/>
        </p:nvPicPr>
        <p:blipFill>
          <a:blip r:embed="rId4" cstate="print"/>
          <a:srcRect/>
          <a:stretch>
            <a:fillRect/>
          </a:stretch>
        </p:blipFill>
        <p:spPr bwMode="auto">
          <a:xfrm>
            <a:off x="1905000" y="2133600"/>
            <a:ext cx="5444946" cy="2675626"/>
          </a:xfrm>
          <a:prstGeom prst="rect">
            <a:avLst/>
          </a:prstGeom>
          <a:noFill/>
          <a:ln w="9525">
            <a:noFill/>
            <a:miter lim="800000"/>
            <a:headEnd/>
            <a:tailEnd/>
          </a:ln>
        </p:spPr>
      </p:pic>
      <p:sp>
        <p:nvSpPr>
          <p:cNvPr id="14" name="Rectangle 13"/>
          <p:cNvSpPr/>
          <p:nvPr/>
        </p:nvSpPr>
        <p:spPr>
          <a:xfrm>
            <a:off x="2209800" y="5334000"/>
            <a:ext cx="5001690" cy="461665"/>
          </a:xfrm>
          <a:prstGeom prst="rect">
            <a:avLst/>
          </a:prstGeom>
        </p:spPr>
        <p:txBody>
          <a:bodyPr wrap="none">
            <a:spAutoFit/>
          </a:bodyPr>
          <a:lstStyle/>
          <a:p>
            <a:r>
              <a:rPr lang="en-US" sz="2400" b="1" dirty="0" smtClean="0">
                <a:latin typeface="Narkisim" pitchFamily="34" charset="-79"/>
                <a:cs typeface="Narkisim" pitchFamily="34" charset="-79"/>
              </a:rPr>
              <a:t>Logic Implementation of Half-Subtractor</a:t>
            </a:r>
            <a:endParaRPr lang="en-US" sz="2400" b="1" dirty="0">
              <a:latin typeface="Narkisim" pitchFamily="34" charset="-79"/>
              <a:cs typeface="Narkisim" pitchFamily="34" charset="-79"/>
            </a:endParaRPr>
          </a:p>
        </p:txBody>
      </p:sp>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47</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latin typeface="Eras Bold ITC" pitchFamily="34" charset="0"/>
              </a:rPr>
              <a:t>INTRODUCTION TO COMBINATIONAL LOGIC CIRCUITS</a:t>
            </a:r>
            <a:endParaRPr lang="en-US" sz="4800" dirty="0">
              <a:latin typeface="Eras Bold ITC" pitchFamily="34" charset="0"/>
            </a:endParaRP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3</a:t>
            </a:r>
            <a:endParaRPr lang="en-US" sz="1400" b="1" dirty="0">
              <a:solidFill>
                <a:schemeClr val="bg1"/>
              </a:solidFill>
            </a:endParaRP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4000"/>
            <a:ext cx="8534400" cy="483209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Comparing a half Subtractor with a half-adder, we find that the expressions for the </a:t>
            </a:r>
            <a:r>
              <a:rPr lang="en-US" sz="2800" dirty="0" smtClean="0">
                <a:latin typeface="Narkisim" pitchFamily="34" charset="-79"/>
                <a:cs typeface="Narkisim" pitchFamily="34" charset="-79"/>
              </a:rPr>
              <a:t>SUM and DIFFERENCE outputs are just the same.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expression for BORROW in the case of the half-Subtractor is also </a:t>
            </a:r>
            <a:r>
              <a:rPr lang="en-US" sz="2800" dirty="0" smtClean="0">
                <a:latin typeface="Narkisim" pitchFamily="34" charset="-79"/>
                <a:cs typeface="Narkisim" pitchFamily="34" charset="-79"/>
              </a:rPr>
              <a:t>similar to what we have for CARRY </a:t>
            </a:r>
            <a:r>
              <a:rPr lang="en-US" sz="2800" dirty="0" smtClean="0">
                <a:solidFill>
                  <a:srgbClr val="0070C0"/>
                </a:solidFill>
                <a:latin typeface="Narkisim" pitchFamily="34" charset="-79"/>
                <a:cs typeface="Narkisim" pitchFamily="34" charset="-79"/>
              </a:rPr>
              <a:t>in the case of the half-adder.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If the </a:t>
            </a:r>
            <a:r>
              <a:rPr lang="en-US" sz="2800" dirty="0" smtClean="0">
                <a:latin typeface="Narkisim" pitchFamily="34" charset="-79"/>
                <a:cs typeface="Narkisim" pitchFamily="34" charset="-79"/>
              </a:rPr>
              <a:t>input A i.e. the minuend is complemented</a:t>
            </a:r>
            <a:r>
              <a:rPr lang="en-US" sz="2800" dirty="0" smtClean="0">
                <a:solidFill>
                  <a:srgbClr val="0070C0"/>
                </a:solidFill>
                <a:latin typeface="Narkisim" pitchFamily="34" charset="-79"/>
                <a:cs typeface="Narkisim" pitchFamily="34" charset="-79"/>
              </a:rPr>
              <a:t>, an AND gate can be used to implement the BORROW output.</a:t>
            </a:r>
          </a:p>
        </p:txBody>
      </p:sp>
      <p:sp>
        <p:nvSpPr>
          <p:cNvPr id="12" name="TextBox 11"/>
          <p:cNvSpPr txBox="1"/>
          <p:nvPr/>
        </p:nvSpPr>
        <p:spPr>
          <a:xfrm>
            <a:off x="3339224" y="1123890"/>
            <a:ext cx="2422459"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HALF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48</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full Subtractor performs subtraction operation on two bits, a minuend and a subtrahend, and </a:t>
            </a:r>
            <a:r>
              <a:rPr lang="en-US" sz="2800" dirty="0" smtClean="0">
                <a:latin typeface="Narkisim" pitchFamily="34" charset="-79"/>
                <a:cs typeface="Narkisim" pitchFamily="34" charset="-79"/>
              </a:rPr>
              <a:t>also takes into consideration whether a ‘1’ has already been borrowed </a:t>
            </a:r>
            <a:r>
              <a:rPr lang="en-US" sz="2800" dirty="0" smtClean="0">
                <a:solidFill>
                  <a:srgbClr val="0070C0"/>
                </a:solidFill>
                <a:latin typeface="Narkisim" pitchFamily="34" charset="-79"/>
                <a:cs typeface="Narkisim" pitchFamily="34" charset="-79"/>
              </a:rPr>
              <a:t>by the previous adjacent lower minuend bit or not. </a:t>
            </a:r>
          </a:p>
          <a:p>
            <a:pPr algn="just">
              <a:buClr>
                <a:schemeClr val="accent6">
                  <a:lumMod val="75000"/>
                </a:schemeClr>
              </a:buClr>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As a result, there are three bits to be handled at the input of a full Subtractor, namely the two bits to be subtracted and a </a:t>
            </a:r>
            <a:r>
              <a:rPr lang="en-US" sz="2800" dirty="0" smtClean="0">
                <a:latin typeface="Narkisim" pitchFamily="34" charset="-79"/>
                <a:cs typeface="Narkisim" pitchFamily="34" charset="-79"/>
              </a:rPr>
              <a:t>borrow bit designated as B</a:t>
            </a:r>
            <a:r>
              <a:rPr lang="en-US" sz="2800" baseline="-25000" dirty="0" smtClean="0">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49</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228600" y="1600200"/>
            <a:ext cx="8534400" cy="181588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There are two outputs, namely the </a:t>
            </a:r>
            <a:r>
              <a:rPr lang="en-US" sz="2800" dirty="0" smtClean="0">
                <a:latin typeface="Narkisim" pitchFamily="34" charset="-79"/>
                <a:cs typeface="Narkisim" pitchFamily="34" charset="-79"/>
              </a:rPr>
              <a:t>DIFFERENCE output D and the BORROW output B</a:t>
            </a:r>
            <a:r>
              <a:rPr lang="en-US" sz="2800" baseline="-25000" dirty="0" smtClean="0">
                <a:latin typeface="Narkisim" pitchFamily="34" charset="-79"/>
                <a:cs typeface="Narkisim" pitchFamily="34" charset="-79"/>
              </a:rPr>
              <a:t>o</a:t>
            </a:r>
            <a:r>
              <a:rPr lang="en-US" sz="2800" dirty="0" smtClean="0">
                <a:solidFill>
                  <a:srgbClr val="0070C0"/>
                </a:solidFill>
                <a:latin typeface="Narkisim" pitchFamily="34" charset="-79"/>
                <a:cs typeface="Narkisim" pitchFamily="34" charset="-79"/>
              </a:rPr>
              <a:t>. The BORROW output bit tells whether the minuend bit needs to borrow a ‘1’ from the next possible higher minuend bit.</a:t>
            </a: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4" cstate="print"/>
          <a:srcRect/>
          <a:stretch>
            <a:fillRect/>
          </a:stretch>
        </p:blipFill>
        <p:spPr bwMode="auto">
          <a:xfrm>
            <a:off x="2590800" y="3657600"/>
            <a:ext cx="4485975" cy="1664898"/>
          </a:xfrm>
          <a:prstGeom prst="rect">
            <a:avLst/>
          </a:prstGeom>
          <a:noFill/>
          <a:ln w="9525">
            <a:noFill/>
            <a:miter lim="800000"/>
            <a:headEnd/>
            <a:tailEnd/>
          </a:ln>
        </p:spPr>
      </p:pic>
      <p:sp>
        <p:nvSpPr>
          <p:cNvPr id="13" name="Rectangle 12"/>
          <p:cNvSpPr/>
          <p:nvPr/>
        </p:nvSpPr>
        <p:spPr>
          <a:xfrm>
            <a:off x="2667000" y="5562600"/>
            <a:ext cx="4261103" cy="461665"/>
          </a:xfrm>
          <a:prstGeom prst="rect">
            <a:avLst/>
          </a:prstGeom>
        </p:spPr>
        <p:txBody>
          <a:bodyPr wrap="none">
            <a:spAutoFit/>
          </a:bodyPr>
          <a:lstStyle/>
          <a:p>
            <a:r>
              <a:rPr lang="en-US" sz="2400" dirty="0" smtClean="0">
                <a:latin typeface="Narkisim" pitchFamily="34" charset="-79"/>
                <a:cs typeface="Narkisim" pitchFamily="34" charset="-79"/>
              </a:rPr>
              <a:t>Block schematic of full Subtractor</a:t>
            </a:r>
            <a:endParaRPr lang="en-US" sz="2400" dirty="0">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Table 12"/>
          <p:cNvGraphicFramePr>
            <a:graphicFrameLocks noGrp="1"/>
          </p:cNvGraphicFramePr>
          <p:nvPr/>
        </p:nvGraphicFramePr>
        <p:xfrm>
          <a:off x="1219200" y="1752600"/>
          <a:ext cx="6857998" cy="4114799"/>
        </p:xfrm>
        <a:graphic>
          <a:graphicData uri="http://schemas.openxmlformats.org/drawingml/2006/table">
            <a:tbl>
              <a:tblPr/>
              <a:tblGrid>
                <a:gridCol w="1105192">
                  <a:extLst>
                    <a:ext uri="{9D8B030D-6E8A-4147-A177-3AD203B41FA5}">
                      <a16:colId xmlns="" xmlns:a16="http://schemas.microsoft.com/office/drawing/2014/main" val="20000"/>
                    </a:ext>
                  </a:extLst>
                </a:gridCol>
                <a:gridCol w="1183674">
                  <a:extLst>
                    <a:ext uri="{9D8B030D-6E8A-4147-A177-3AD203B41FA5}">
                      <a16:colId xmlns="" xmlns:a16="http://schemas.microsoft.com/office/drawing/2014/main" val="20001"/>
                    </a:ext>
                  </a:extLst>
                </a:gridCol>
                <a:gridCol w="1183674">
                  <a:extLst>
                    <a:ext uri="{9D8B030D-6E8A-4147-A177-3AD203B41FA5}">
                      <a16:colId xmlns="" xmlns:a16="http://schemas.microsoft.com/office/drawing/2014/main" val="20002"/>
                    </a:ext>
                  </a:extLst>
                </a:gridCol>
                <a:gridCol w="1778198">
                  <a:extLst>
                    <a:ext uri="{9D8B030D-6E8A-4147-A177-3AD203B41FA5}">
                      <a16:colId xmlns="" xmlns:a16="http://schemas.microsoft.com/office/drawing/2014/main" val="20003"/>
                    </a:ext>
                  </a:extLst>
                </a:gridCol>
                <a:gridCol w="1607260">
                  <a:extLst>
                    <a:ext uri="{9D8B030D-6E8A-4147-A177-3AD203B41FA5}">
                      <a16:colId xmlns="" xmlns:a16="http://schemas.microsoft.com/office/drawing/2014/main" val="20004"/>
                    </a:ext>
                  </a:extLst>
                </a:gridCol>
              </a:tblGrid>
              <a:tr h="371236">
                <a:tc gridSpan="3">
                  <a:txBody>
                    <a:bodyPr/>
                    <a:lstStyle/>
                    <a:p>
                      <a:pPr marL="0" marR="0" algn="ctr">
                        <a:lnSpc>
                          <a:spcPct val="115000"/>
                        </a:lnSpc>
                        <a:spcBef>
                          <a:spcPts val="0"/>
                        </a:spcBef>
                        <a:spcAft>
                          <a:spcPts val="0"/>
                        </a:spcAft>
                      </a:pPr>
                      <a:r>
                        <a:rPr lang="en-US" sz="1800" b="1" dirty="0">
                          <a:latin typeface="Book Antiqua"/>
                          <a:ea typeface="Calibri"/>
                          <a:cs typeface="Times New Roman"/>
                        </a:rPr>
                        <a:t>Inputs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800" b="1" dirty="0">
                          <a:latin typeface="Book Antiqua"/>
                          <a:ea typeface="Calibri"/>
                          <a:cs typeface="Times New Roman"/>
                        </a:rPr>
                        <a:t>Outputs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extLst>
                  <a:ext uri="{0D108BD9-81ED-4DB2-BD59-A6C34878D82A}">
                    <a16:rowId xmlns="" xmlns:a16="http://schemas.microsoft.com/office/drawing/2014/main" val="10000"/>
                  </a:ext>
                </a:extLst>
              </a:tr>
              <a:tr h="764811">
                <a:tc>
                  <a:txBody>
                    <a:bodyPr/>
                    <a:lstStyle/>
                    <a:p>
                      <a:pPr marL="0" marR="0" algn="ctr">
                        <a:lnSpc>
                          <a:spcPct val="115000"/>
                        </a:lnSpc>
                        <a:spcBef>
                          <a:spcPts val="0"/>
                        </a:spcBef>
                        <a:spcAft>
                          <a:spcPts val="0"/>
                        </a:spcAft>
                      </a:pPr>
                      <a:r>
                        <a:rPr lang="en-US" sz="1800" b="1">
                          <a:latin typeface="Book Antiqua"/>
                          <a:ea typeface="Calibri"/>
                          <a:cs typeface="Times New Roman"/>
                        </a:rPr>
                        <a:t>A</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a:t>
                      </a:r>
                      <a:r>
                        <a:rPr lang="en-US" sz="1800" b="1" baseline="-25000">
                          <a:latin typeface="Book Antiqua"/>
                          <a:ea typeface="Calibri"/>
                          <a:cs typeface="Times New Roman"/>
                        </a:rPr>
                        <a:t>in</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Difference(D)</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800" b="1">
                          <a:latin typeface="Book Antiqua"/>
                          <a:ea typeface="Calibri"/>
                          <a:cs typeface="Times New Roman"/>
                        </a:rPr>
                        <a:t>Borrow(B</a:t>
                      </a:r>
                      <a:r>
                        <a:rPr lang="en-US" sz="1800" b="1" baseline="-25000">
                          <a:latin typeface="Book Antiqua"/>
                          <a:ea typeface="Calibri"/>
                          <a:cs typeface="Times New Roman"/>
                        </a:rPr>
                        <a:t>out</a:t>
                      </a:r>
                      <a:r>
                        <a:rPr lang="en-US" sz="1800" b="1">
                          <a:latin typeface="Book Antiqua"/>
                          <a:ea typeface="Calibri"/>
                          <a:cs typeface="Times New Roman"/>
                        </a:rPr>
                        <a: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72344">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latin typeface="Book Antiqua"/>
                          <a:ea typeface="Calibri"/>
                          <a:cs typeface="Times New Roman"/>
                        </a:rPr>
                        <a:t>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latin typeface="Book Antiqua"/>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14" name="Rectangle 13"/>
          <p:cNvSpPr/>
          <p:nvPr/>
        </p:nvSpPr>
        <p:spPr>
          <a:xfrm>
            <a:off x="3733800" y="5943600"/>
            <a:ext cx="1675459" cy="461665"/>
          </a:xfrm>
          <a:prstGeom prst="rect">
            <a:avLst/>
          </a:prstGeom>
        </p:spPr>
        <p:txBody>
          <a:bodyPr wrap="none">
            <a:spAutoFit/>
          </a:bodyPr>
          <a:lstStyle/>
          <a:p>
            <a:r>
              <a:rPr lang="en-US" sz="2400" b="1" dirty="0" smtClean="0">
                <a:latin typeface="Narkisim" pitchFamily="34" charset="-79"/>
                <a:cs typeface="Narkisim" pitchFamily="34" charset="-79"/>
              </a:rPr>
              <a:t>Truth Table </a:t>
            </a:r>
            <a:endParaRPr lang="en-US" sz="2400" b="1" dirty="0">
              <a:latin typeface="Narkisim" pitchFamily="34" charset="-79"/>
              <a:cs typeface="Narkisim" pitchFamily="34" charset="-79"/>
            </a:endParaRPr>
          </a:p>
        </p:txBody>
      </p:sp>
      <p:sp>
        <p:nvSpPr>
          <p:cNvPr id="15" name="TextBox 1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6" name="Pentagon 1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51</a:t>
            </a:r>
            <a:endParaRPr lang="en-US" sz="1400" b="1" dirty="0">
              <a:solidFill>
                <a:schemeClr val="bg1"/>
              </a:solidFill>
            </a:endParaRPr>
          </a:p>
        </p:txBody>
      </p:sp>
      <p:sp>
        <p:nvSpPr>
          <p:cNvPr id="17" name="TextBox 16"/>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371600"/>
            <a:ext cx="8534400" cy="4955203"/>
          </a:xfrm>
          <a:prstGeom prst="rect">
            <a:avLst/>
          </a:prstGeom>
        </p:spPr>
        <p:txBody>
          <a:bodyPr wrap="square">
            <a:spAutoFit/>
          </a:bodyPr>
          <a:lstStyle/>
          <a:p>
            <a:pPr marL="465138" indent="-465138">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K-map simplification for full Subtractor:</a:t>
            </a:r>
          </a:p>
          <a:p>
            <a:pPr marL="465138" indent="-465138">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buClr>
                <a:schemeClr val="accent6"/>
              </a:buClr>
            </a:pPr>
            <a:r>
              <a:rPr lang="en-US" sz="2800" dirty="0" smtClean="0">
                <a:solidFill>
                  <a:srgbClr val="0070C0"/>
                </a:solidFill>
                <a:latin typeface="Narkisim" pitchFamily="34" charset="-79"/>
                <a:cs typeface="Narkisim" pitchFamily="34" charset="-79"/>
              </a:rPr>
              <a:t> </a:t>
            </a: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pPr>
            <a:endParaRPr lang="en-US" sz="2800" dirty="0" smtClean="0">
              <a:solidFill>
                <a:srgbClr val="0070C0"/>
              </a:solidFill>
              <a:latin typeface="Narkisim" pitchFamily="34" charset="-79"/>
              <a:cs typeface="Narkisim" pitchFamily="34" charset="-79"/>
            </a:endParaRPr>
          </a:p>
          <a:p>
            <a:pPr marL="465138" indent="-465138">
              <a:buClr>
                <a:schemeClr val="accent6"/>
              </a:buClr>
              <a:buFont typeface="Wingdings" pitchFamily="2" charset="2"/>
              <a:buChar char="q"/>
            </a:pPr>
            <a:r>
              <a:rPr lang="en-US" sz="2400" dirty="0" smtClean="0">
                <a:solidFill>
                  <a:srgbClr val="0070C0"/>
                </a:solidFill>
                <a:latin typeface="Narkisim" pitchFamily="34" charset="-79"/>
                <a:cs typeface="Narkisim" pitchFamily="34" charset="-79"/>
              </a:rPr>
              <a:t>The Boolean expressions for the DIFFERENCE and BORROW outputs are given by the equations,</a:t>
            </a:r>
          </a:p>
          <a:p>
            <a:pPr marL="465138" indent="-465138">
              <a:buClr>
                <a:schemeClr val="accent6"/>
              </a:buClr>
            </a:pPr>
            <a:r>
              <a:rPr lang="en-US" sz="2400" b="1" dirty="0" smtClean="0">
                <a:solidFill>
                  <a:srgbClr val="0070C0"/>
                </a:solidFill>
                <a:latin typeface="Narkisim" pitchFamily="34" charset="-79"/>
                <a:cs typeface="Narkisim" pitchFamily="34" charset="-79"/>
              </a:rPr>
              <a:t>		</a:t>
            </a:r>
            <a:r>
              <a:rPr lang="en-US" sz="2400" b="1" dirty="0" smtClean="0">
                <a:latin typeface="Narkisim" pitchFamily="34" charset="-79"/>
                <a:cs typeface="Narkisim" pitchFamily="34" charset="-79"/>
              </a:rPr>
              <a:t>Difference, D	=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dirty="0" smtClean="0">
                <a:latin typeface="Narkisim" pitchFamily="34" charset="-79"/>
                <a:cs typeface="Narkisim" pitchFamily="34" charset="-79"/>
              </a:rPr>
              <a:t>+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baseline="-25000" dirty="0" smtClean="0">
                <a:latin typeface="Narkisim" pitchFamily="34" charset="-79"/>
                <a:cs typeface="Narkisim" pitchFamily="34" charset="-79"/>
              </a:rPr>
              <a:t> </a:t>
            </a:r>
            <a:r>
              <a:rPr lang="en-US" sz="2400" b="1" dirty="0" smtClean="0">
                <a:latin typeface="Narkisim" pitchFamily="34" charset="-79"/>
                <a:cs typeface="Narkisim" pitchFamily="34" charset="-79"/>
              </a:rPr>
              <a:t>+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dirty="0" smtClean="0">
                <a:latin typeface="Narkisim" pitchFamily="34" charset="-79"/>
                <a:cs typeface="Narkisim" pitchFamily="34" charset="-79"/>
              </a:rPr>
              <a:t> + </a:t>
            </a:r>
            <a:r>
              <a:rPr lang="en-US" sz="2400" b="1" dirty="0" err="1" smtClean="0">
                <a:latin typeface="Narkisim" pitchFamily="34" charset="-79"/>
                <a:cs typeface="Narkisim" pitchFamily="34" charset="-79"/>
              </a:rPr>
              <a:t>ABB</a:t>
            </a:r>
            <a:r>
              <a:rPr lang="en-US" sz="2400" b="1" baseline="-25000" dirty="0" err="1" smtClean="0">
                <a:latin typeface="Narkisim" pitchFamily="34" charset="-79"/>
                <a:cs typeface="Narkisim" pitchFamily="34" charset="-79"/>
              </a:rPr>
              <a:t>in</a:t>
            </a:r>
            <a:r>
              <a:rPr lang="en-US" sz="2400" b="1" baseline="-25000" dirty="0" smtClean="0">
                <a:latin typeface="Narkisim" pitchFamily="34" charset="-79"/>
                <a:cs typeface="Narkisim" pitchFamily="34" charset="-79"/>
              </a:rPr>
              <a:t> </a:t>
            </a:r>
            <a:endParaRPr lang="en-US" sz="2400" dirty="0" smtClean="0">
              <a:latin typeface="Narkisim" pitchFamily="34" charset="-79"/>
              <a:cs typeface="Narkisim" pitchFamily="34" charset="-79"/>
            </a:endParaRPr>
          </a:p>
          <a:p>
            <a:pPr marL="465138" indent="-465138">
              <a:buClr>
                <a:schemeClr val="accent6"/>
              </a:buClr>
            </a:pPr>
            <a:r>
              <a:rPr lang="en-US" sz="2400" b="1" dirty="0" smtClean="0">
                <a:latin typeface="Narkisim" pitchFamily="34" charset="-79"/>
                <a:cs typeface="Narkisim" pitchFamily="34" charset="-79"/>
              </a:rPr>
              <a:t>		Borrow, B</a:t>
            </a:r>
            <a:r>
              <a:rPr lang="en-US" sz="2400" b="1" baseline="-25000" dirty="0" smtClean="0">
                <a:latin typeface="Narkisim" pitchFamily="34" charset="-79"/>
                <a:cs typeface="Narkisim" pitchFamily="34" charset="-79"/>
              </a:rPr>
              <a:t>out	</a:t>
            </a:r>
            <a:r>
              <a:rPr lang="en-US" sz="2400" b="1" dirty="0" smtClean="0">
                <a:latin typeface="Narkisim" pitchFamily="34" charset="-79"/>
                <a:cs typeface="Narkisim" pitchFamily="34" charset="-79"/>
              </a:rPr>
              <a:t>= A’B+ </a:t>
            </a:r>
            <a:r>
              <a:rPr lang="en-US" sz="2400" b="1" dirty="0" err="1" smtClean="0">
                <a:latin typeface="Narkisim" pitchFamily="34" charset="-79"/>
                <a:cs typeface="Narkisim" pitchFamily="34" charset="-79"/>
              </a:rPr>
              <a:t>A’C</a:t>
            </a:r>
            <a:r>
              <a:rPr lang="en-US" sz="2400" b="1" baseline="-25000" dirty="0" err="1" smtClean="0">
                <a:latin typeface="Narkisim" pitchFamily="34" charset="-79"/>
                <a:cs typeface="Narkisim" pitchFamily="34" charset="-79"/>
              </a:rPr>
              <a:t>in</a:t>
            </a:r>
            <a:r>
              <a:rPr lang="en-US" sz="2400" b="1" dirty="0" smtClean="0">
                <a:latin typeface="Narkisim" pitchFamily="34" charset="-79"/>
                <a:cs typeface="Narkisim" pitchFamily="34" charset="-79"/>
              </a:rPr>
              <a:t> + </a:t>
            </a:r>
            <a:r>
              <a:rPr lang="en-US" sz="2400" b="1" dirty="0" err="1" smtClean="0">
                <a:latin typeface="Narkisim" pitchFamily="34" charset="-79"/>
                <a:cs typeface="Narkisim" pitchFamily="34" charset="-79"/>
              </a:rPr>
              <a:t>BB</a:t>
            </a:r>
            <a:r>
              <a:rPr lang="en-US" sz="2400" b="1" baseline="-25000" dirty="0" err="1" smtClean="0">
                <a:latin typeface="Narkisim" pitchFamily="34" charset="-79"/>
                <a:cs typeface="Narkisim" pitchFamily="34" charset="-79"/>
              </a:rPr>
              <a:t>in</a:t>
            </a:r>
            <a:r>
              <a:rPr lang="en-US" sz="2400" b="1" baseline="-25000" dirty="0" smtClean="0">
                <a:latin typeface="Narkisim" pitchFamily="34" charset="-79"/>
                <a:cs typeface="Narkisim" pitchFamily="34" charset="-79"/>
              </a:rPr>
              <a:t> .</a:t>
            </a:r>
            <a:endParaRPr lang="en-US" sz="2400" dirty="0">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p:cNvPicPr/>
          <p:nvPr/>
        </p:nvPicPr>
        <p:blipFill>
          <a:blip r:embed="rId4" cstate="print"/>
          <a:srcRect/>
          <a:stretch>
            <a:fillRect/>
          </a:stretch>
        </p:blipFill>
        <p:spPr bwMode="auto">
          <a:xfrm>
            <a:off x="762000" y="1828800"/>
            <a:ext cx="7576291" cy="2560607"/>
          </a:xfrm>
          <a:prstGeom prst="rect">
            <a:avLst/>
          </a:prstGeom>
          <a:noFill/>
          <a:ln w="9525">
            <a:noFill/>
            <a:miter lim="800000"/>
            <a:headEnd/>
            <a:tailEnd/>
          </a:ln>
        </p:spPr>
      </p:pic>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52</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7" end="7"/>
                                            </p:txEl>
                                          </p:spTgt>
                                        </p:tgtEl>
                                        <p:attrNameLst>
                                          <p:attrName>style.visibility</p:attrName>
                                        </p:attrNameLst>
                                      </p:cBhvr>
                                      <p:to>
                                        <p:strVal val="visible"/>
                                      </p:to>
                                    </p:set>
                                    <p:animEffect transition="in" filter="fade">
                                      <p:cBhvr>
                                        <p:cTn id="17" dur="500"/>
                                        <p:tgtEl>
                                          <p:spTgt spid="11">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8" end="8"/>
                                            </p:txEl>
                                          </p:spTgt>
                                        </p:tgtEl>
                                        <p:attrNameLst>
                                          <p:attrName>style.visibility</p:attrName>
                                        </p:attrNameLst>
                                      </p:cBhvr>
                                      <p:to>
                                        <p:strVal val="visible"/>
                                      </p:to>
                                    </p:set>
                                    <p:animEffect transition="in" filter="fade">
                                      <p:cBhvr>
                                        <p:cTn id="20" dur="500"/>
                                        <p:tgtEl>
                                          <p:spTgt spid="11">
                                            <p:txEl>
                                              <p:pRg st="8" end="8"/>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p:cNvPicPr/>
          <p:nvPr/>
        </p:nvPicPr>
        <p:blipFill>
          <a:blip r:embed="rId4" cstate="print"/>
          <a:srcRect/>
          <a:stretch>
            <a:fillRect/>
          </a:stretch>
        </p:blipFill>
        <p:spPr bwMode="auto">
          <a:xfrm>
            <a:off x="990600" y="1981200"/>
            <a:ext cx="7090015" cy="3393056"/>
          </a:xfrm>
          <a:prstGeom prst="rect">
            <a:avLst/>
          </a:prstGeom>
          <a:noFill/>
          <a:ln w="9525">
            <a:noFill/>
            <a:miter lim="800000"/>
            <a:headEnd/>
            <a:tailEnd/>
          </a:ln>
        </p:spPr>
      </p:pic>
      <p:sp>
        <p:nvSpPr>
          <p:cNvPr id="119809" name="Rectangle 1"/>
          <p:cNvSpPr>
            <a:spLocks noChangeArrowheads="1"/>
          </p:cNvSpPr>
          <p:nvPr/>
        </p:nvSpPr>
        <p:spPr bwMode="auto">
          <a:xfrm>
            <a:off x="2286000" y="5715000"/>
            <a:ext cx="496482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600200" algn="l"/>
              </a:tabLst>
            </a:pPr>
            <a:r>
              <a:rPr kumimoji="0" lang="en-US" sz="24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Implementation of full</a:t>
            </a:r>
            <a:r>
              <a:rPr kumimoji="0" lang="en-US" sz="2400" b="1" i="0" strike="noStrike" cap="none" normalizeH="0" dirty="0" smtClean="0">
                <a:ln>
                  <a:noFill/>
                </a:ln>
                <a:solidFill>
                  <a:schemeClr val="tx1"/>
                </a:solidFill>
                <a:effectLst/>
                <a:latin typeface="Book Antiqua" pitchFamily="18" charset="0"/>
                <a:ea typeface="Calibri" pitchFamily="34" charset="0"/>
                <a:cs typeface="Times New Roman" pitchFamily="18" charset="0"/>
              </a:rPr>
              <a:t> </a:t>
            </a:r>
            <a:r>
              <a:rPr lang="en-US" sz="2400" b="1" dirty="0" smtClean="0">
                <a:latin typeface="Book Antiqua" pitchFamily="18" charset="0"/>
                <a:ea typeface="Calibri" pitchFamily="34" charset="0"/>
                <a:cs typeface="Times New Roman" pitchFamily="18" charset="0"/>
              </a:rPr>
              <a:t>S</a:t>
            </a:r>
            <a:r>
              <a:rPr kumimoji="0" lang="en-US" sz="2400" b="1" i="0" strike="noStrike" cap="none" normalizeH="0" baseline="0" dirty="0" smtClean="0">
                <a:ln>
                  <a:noFill/>
                </a:ln>
                <a:solidFill>
                  <a:schemeClr val="tx1"/>
                </a:solidFill>
                <a:effectLst/>
                <a:latin typeface="Book Antiqua" pitchFamily="18" charset="0"/>
                <a:ea typeface="Calibri" pitchFamily="34" charset="0"/>
                <a:cs typeface="Times New Roman" pitchFamily="18" charset="0"/>
              </a:rPr>
              <a:t>ubtractor</a:t>
            </a:r>
            <a:endParaRPr kumimoji="0" lang="en-US" sz="2400" b="0" i="0"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809"/>
                                        </p:tgtEl>
                                        <p:attrNameLst>
                                          <p:attrName>style.visibility</p:attrName>
                                        </p:attrNameLst>
                                      </p:cBhvr>
                                      <p:to>
                                        <p:strVal val="visible"/>
                                      </p:to>
                                    </p:set>
                                    <p:animEffect transition="in" filter="fade">
                                      <p:cBhvr>
                                        <p:cTn id="10" dur="500"/>
                                        <p:tgtEl>
                                          <p:spTgt spid="119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0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21797"/>
            <a:ext cx="8534400" cy="4585871"/>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logic diagram of the full Subtractor can also be implemented with </a:t>
            </a:r>
            <a:r>
              <a:rPr lang="en-US" sz="2800" dirty="0" smtClean="0">
                <a:latin typeface="Narkisim" pitchFamily="34" charset="-79"/>
                <a:cs typeface="Narkisim" pitchFamily="34" charset="-79"/>
              </a:rPr>
              <a:t>two half Subtractor and one OR gate.</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difference, D output from the second half Subtractor is the exclusive-OR of B</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and the output of the first half Subtractor, giving</a:t>
            </a:r>
          </a:p>
          <a:p>
            <a:pPr marL="465138" indent="-465138" algn="just">
              <a:buClr>
                <a:schemeClr val="accent6"/>
              </a:buClr>
            </a:pPr>
            <a:r>
              <a:rPr lang="en-US" sz="2800" b="1" dirty="0" smtClean="0">
                <a:solidFill>
                  <a:srgbClr val="0070C0"/>
                </a:solidFill>
                <a:latin typeface="Narkisim" pitchFamily="34" charset="-79"/>
                <a:cs typeface="Narkisim" pitchFamily="34" charset="-79"/>
              </a:rPr>
              <a:t> 	</a:t>
            </a:r>
            <a:r>
              <a:rPr lang="en-US" sz="2400" b="1" dirty="0" smtClean="0">
                <a:latin typeface="Narkisim" pitchFamily="34" charset="-79"/>
                <a:cs typeface="Narkisim" pitchFamily="34" charset="-79"/>
              </a:rPr>
              <a:t>Difference, D </a:t>
            </a:r>
            <a:r>
              <a:rPr lang="en-US" sz="2400" dirty="0" smtClean="0">
                <a:latin typeface="Narkisim" pitchFamily="34" charset="-79"/>
                <a:cs typeface="Narkisim" pitchFamily="34" charset="-79"/>
              </a:rPr>
              <a:t>=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dirty="0" smtClean="0">
                <a:latin typeface="Narkisim" pitchFamily="34" charset="-79"/>
                <a:cs typeface="Narkisim" pitchFamily="34" charset="-79"/>
              </a:rPr>
              <a:t> +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dirty="0" smtClean="0">
                <a:latin typeface="Narkisim" pitchFamily="34" charset="-79"/>
                <a:cs typeface="Narkisim" pitchFamily="34" charset="-79"/>
              </a:rPr>
              <a:t> +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dirty="0" smtClean="0">
                <a:latin typeface="Narkisim" pitchFamily="34" charset="-79"/>
                <a:cs typeface="Narkisim" pitchFamily="34" charset="-79"/>
              </a:rPr>
              <a:t> + </a:t>
            </a:r>
            <a:r>
              <a:rPr lang="en-US" sz="2400" dirty="0" err="1" smtClean="0">
                <a:latin typeface="Narkisim" pitchFamily="34" charset="-79"/>
                <a:cs typeface="Narkisim" pitchFamily="34" charset="-79"/>
              </a:rPr>
              <a:t>A’B’B</a:t>
            </a:r>
            <a:r>
              <a:rPr lang="en-US" sz="2400" baseline="-25000" dirty="0" err="1" smtClean="0">
                <a:latin typeface="Narkisim" pitchFamily="34" charset="-79"/>
                <a:cs typeface="Narkisim" pitchFamily="34" charset="-79"/>
              </a:rPr>
              <a:t>in</a:t>
            </a:r>
            <a:r>
              <a:rPr lang="en-US" sz="2400" baseline="-25000" dirty="0" smtClean="0">
                <a:latin typeface="Narkisim" pitchFamily="34" charset="-79"/>
                <a:cs typeface="Narkisim" pitchFamily="34" charset="-79"/>
              </a:rPr>
              <a:t> .</a:t>
            </a:r>
          </a:p>
          <a:p>
            <a:pPr marL="465138" indent="-465138" algn="just">
              <a:buClr>
                <a:schemeClr val="accent6"/>
              </a:buClr>
            </a:pPr>
            <a:r>
              <a:rPr lang="en-US" sz="2400" dirty="0" smtClean="0">
                <a:latin typeface="Narkisim" pitchFamily="34" charset="-79"/>
                <a:cs typeface="Narkisim" pitchFamily="34" charset="-79"/>
              </a:rPr>
              <a:t>		   = </a:t>
            </a:r>
            <a:r>
              <a:rPr lang="en-US" sz="2400" dirty="0" err="1">
                <a:latin typeface="Narkisim" pitchFamily="34" charset="-79"/>
                <a:cs typeface="Narkisim" pitchFamily="34" charset="-79"/>
              </a:rPr>
              <a:t>B’</a:t>
            </a:r>
            <a:r>
              <a:rPr lang="en-US" sz="2400" baseline="-25000" dirty="0" err="1">
                <a:latin typeface="Narkisim" pitchFamily="34" charset="-79"/>
                <a:cs typeface="Narkisim" pitchFamily="34" charset="-79"/>
              </a:rPr>
              <a:t>in</a:t>
            </a:r>
            <a:r>
              <a:rPr lang="en-US" sz="2400" dirty="0">
                <a:latin typeface="Narkisim" pitchFamily="34" charset="-79"/>
                <a:cs typeface="Narkisim" pitchFamily="34" charset="-79"/>
              </a:rPr>
              <a:t> (A’B+AB’) + B</a:t>
            </a:r>
            <a:r>
              <a:rPr lang="en-US" sz="2400" baseline="-25000" dirty="0">
                <a:latin typeface="Narkisim" pitchFamily="34" charset="-79"/>
                <a:cs typeface="Narkisim" pitchFamily="34" charset="-79"/>
              </a:rPr>
              <a:t>in</a:t>
            </a:r>
            <a:r>
              <a:rPr lang="en-US" sz="2400" dirty="0">
                <a:latin typeface="Narkisim" pitchFamily="34" charset="-79"/>
                <a:cs typeface="Narkisim" pitchFamily="34" charset="-79"/>
              </a:rPr>
              <a:t> (AB+A’B’)</a:t>
            </a:r>
          </a:p>
          <a:p>
            <a:pPr marL="465138" indent="-465138" algn="just">
              <a:buClr>
                <a:schemeClr val="accent6"/>
              </a:buClr>
            </a:pPr>
            <a:r>
              <a:rPr lang="en-US" sz="2400" dirty="0" smtClean="0">
                <a:latin typeface="Narkisim" pitchFamily="34" charset="-79"/>
                <a:cs typeface="Narkisim" pitchFamily="34" charset="-79"/>
              </a:rPr>
              <a:t>		   = </a:t>
            </a:r>
            <a:r>
              <a:rPr lang="en-US" sz="2400" dirty="0" err="1">
                <a:latin typeface="Narkisim" pitchFamily="34" charset="-79"/>
                <a:cs typeface="Narkisim" pitchFamily="34" charset="-79"/>
              </a:rPr>
              <a:t>B’</a:t>
            </a:r>
            <a:r>
              <a:rPr lang="en-US" sz="2400" baseline="-25000" dirty="0" err="1">
                <a:latin typeface="Narkisim" pitchFamily="34" charset="-79"/>
                <a:cs typeface="Narkisim" pitchFamily="34" charset="-79"/>
              </a:rPr>
              <a:t>in</a:t>
            </a:r>
            <a:r>
              <a:rPr lang="en-US" sz="2400" dirty="0">
                <a:latin typeface="Narkisim" pitchFamily="34" charset="-79"/>
                <a:cs typeface="Narkisim" pitchFamily="34" charset="-79"/>
              </a:rPr>
              <a:t> (A’B+AB’) + B</a:t>
            </a:r>
            <a:r>
              <a:rPr lang="en-US" sz="2400" baseline="-25000" dirty="0">
                <a:latin typeface="Narkisim" pitchFamily="34" charset="-79"/>
                <a:cs typeface="Narkisim" pitchFamily="34" charset="-79"/>
              </a:rPr>
              <a:t>in</a:t>
            </a:r>
            <a:r>
              <a:rPr lang="en-US" sz="2400" dirty="0">
                <a:latin typeface="Narkisim" pitchFamily="34" charset="-79"/>
                <a:cs typeface="Narkisim" pitchFamily="34" charset="-79"/>
              </a:rPr>
              <a:t> (A’B+AB’)’	</a:t>
            </a:r>
            <a:r>
              <a:rPr lang="en-US" sz="2400" dirty="0" smtClean="0">
                <a:latin typeface="Narkisim" pitchFamily="34" charset="-79"/>
                <a:cs typeface="Narkisim" pitchFamily="34" charset="-79"/>
              </a:rPr>
              <a:t> </a:t>
            </a:r>
            <a:r>
              <a:rPr lang="en-US" sz="2400" dirty="0">
                <a:latin typeface="Narkisim" pitchFamily="34" charset="-79"/>
                <a:cs typeface="Narkisim" pitchFamily="34" charset="-79"/>
              </a:rPr>
              <a:t>[(x’y+xy’)’= (xy+x’y</a:t>
            </a:r>
            <a:r>
              <a:rPr lang="en-US" sz="2400" dirty="0" smtClean="0">
                <a:latin typeface="Narkisim" pitchFamily="34" charset="-79"/>
                <a:cs typeface="Narkisim" pitchFamily="34" charset="-79"/>
              </a:rPr>
              <a:t>’)]</a:t>
            </a:r>
          </a:p>
          <a:p>
            <a:pPr marL="465138" indent="-465138" algn="just">
              <a:buClr>
                <a:schemeClr val="accent6"/>
              </a:buClr>
            </a:pPr>
            <a:r>
              <a:rPr lang="en-US" sz="2400" dirty="0" smtClean="0">
                <a:latin typeface="Narkisim" pitchFamily="34" charset="-79"/>
                <a:cs typeface="Narkisim" pitchFamily="34" charset="-79"/>
              </a:rPr>
              <a:t>		   =</a:t>
            </a:r>
            <a:r>
              <a:rPr lang="en-US" sz="2400" b="1" dirty="0" smtClean="0">
                <a:latin typeface="Narkisim" pitchFamily="34" charset="-79"/>
                <a:cs typeface="Narkisim" pitchFamily="34" charset="-79"/>
              </a:rPr>
              <a:t> </a:t>
            </a:r>
            <a:r>
              <a:rPr lang="en-US" sz="2400" b="1" dirty="0">
                <a:latin typeface="Narkisim" pitchFamily="34" charset="-79"/>
                <a:cs typeface="Narkisim" pitchFamily="34" charset="-79"/>
              </a:rPr>
              <a:t>B</a:t>
            </a:r>
            <a:r>
              <a:rPr lang="en-US" sz="2400" baseline="-25000" dirty="0">
                <a:latin typeface="Narkisim" pitchFamily="34" charset="-79"/>
                <a:cs typeface="Narkisim" pitchFamily="34" charset="-79"/>
              </a:rPr>
              <a:t>in</a:t>
            </a:r>
            <a:r>
              <a:rPr lang="en-US" sz="2400" dirty="0">
                <a:latin typeface="Narkisim" pitchFamily="34" charset="-79"/>
                <a:cs typeface="Narkisim" pitchFamily="34" charset="-79"/>
              </a:rPr>
              <a:t>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(A’B+AB’)</a:t>
            </a:r>
          </a:p>
          <a:p>
            <a:pPr marL="465138" indent="-465138" algn="just">
              <a:buClr>
                <a:schemeClr val="accent6"/>
              </a:buClr>
            </a:pPr>
            <a:r>
              <a:rPr lang="en-US" sz="2400" dirty="0" smtClean="0">
                <a:latin typeface="Narkisim" pitchFamily="34" charset="-79"/>
                <a:cs typeface="Narkisim" pitchFamily="34" charset="-79"/>
              </a:rPr>
              <a:t>		    =</a:t>
            </a:r>
            <a:r>
              <a:rPr lang="en-US" sz="2400" b="1" dirty="0" smtClean="0">
                <a:latin typeface="Narkisim" pitchFamily="34" charset="-79"/>
                <a:cs typeface="Narkisim" pitchFamily="34" charset="-79"/>
              </a:rPr>
              <a:t> </a:t>
            </a:r>
            <a:r>
              <a:rPr lang="en-US" sz="2400" b="1" dirty="0">
                <a:latin typeface="Narkisim" pitchFamily="34" charset="-79"/>
                <a:cs typeface="Narkisim" pitchFamily="34" charset="-79"/>
              </a:rPr>
              <a:t>B</a:t>
            </a:r>
            <a:r>
              <a:rPr lang="en-US" sz="2400" b="1" baseline="-25000" dirty="0">
                <a:latin typeface="Narkisim" pitchFamily="34" charset="-79"/>
                <a:cs typeface="Narkisim" pitchFamily="34" charset="-79"/>
              </a:rPr>
              <a:t>in</a:t>
            </a:r>
            <a:r>
              <a:rPr lang="en-US" sz="2400" b="1" dirty="0">
                <a:latin typeface="Narkisim" pitchFamily="34" charset="-79"/>
                <a:cs typeface="Narkisim" pitchFamily="34" charset="-79"/>
              </a:rPr>
              <a:t>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a:t>
            </a:r>
            <a:r>
              <a:rPr lang="en-US" sz="2400" b="1" dirty="0">
                <a:latin typeface="Narkisim" pitchFamily="34" charset="-79"/>
                <a:cs typeface="Narkisim" pitchFamily="34" charset="-79"/>
              </a:rPr>
              <a:t>(A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a:t>
            </a:r>
            <a:r>
              <a:rPr lang="en-US" sz="2400" b="1" dirty="0">
                <a:latin typeface="Narkisim" pitchFamily="34" charset="-79"/>
                <a:cs typeface="Narkisim" pitchFamily="34" charset="-79"/>
              </a:rPr>
              <a:t>B)	</a:t>
            </a:r>
            <a:r>
              <a:rPr lang="en-US" sz="2400" b="1" dirty="0" smtClean="0">
                <a:latin typeface="Narkisim" pitchFamily="34" charset="-79"/>
                <a:cs typeface="Narkisim" pitchFamily="34" charset="-79"/>
              </a:rPr>
              <a:t>		</a:t>
            </a:r>
            <a:r>
              <a:rPr lang="en-US" sz="2400" dirty="0" smtClean="0">
                <a:latin typeface="Narkisim" pitchFamily="34" charset="-79"/>
                <a:cs typeface="Narkisim" pitchFamily="34" charset="-79"/>
              </a:rPr>
              <a:t>[</a:t>
            </a:r>
            <a:r>
              <a:rPr lang="en-US" sz="2400" dirty="0">
                <a:latin typeface="Narkisim" pitchFamily="34" charset="-79"/>
                <a:cs typeface="Narkisim" pitchFamily="34" charset="-79"/>
              </a:rPr>
              <a:t>x </a:t>
            </a:r>
            <a:r>
              <a:rPr lang="en-US" sz="2400" dirty="0">
                <a:latin typeface="Narkisim" pitchFamily="34" charset="-79"/>
                <a:cs typeface="Narkisim" pitchFamily="34" charset="-79"/>
                <a:sym typeface="Symbol"/>
              </a:rPr>
              <a:t></a:t>
            </a:r>
            <a:r>
              <a:rPr lang="en-US" sz="2400" dirty="0">
                <a:latin typeface="Narkisim" pitchFamily="34" charset="-79"/>
                <a:cs typeface="Narkisim" pitchFamily="34" charset="-79"/>
              </a:rPr>
              <a:t> y = x’y+ xy</a:t>
            </a:r>
            <a:r>
              <a:rPr lang="en-US" sz="2400" dirty="0" smtClean="0">
                <a:latin typeface="Narkisim" pitchFamily="34" charset="-79"/>
                <a:cs typeface="Narkisim" pitchFamily="34" charset="-79"/>
              </a:rPr>
              <a:t>’]</a:t>
            </a:r>
            <a:endParaRPr lang="en-US" sz="2400" dirty="0">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54</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xEl>
                                              <p:pRg st="4" end="4"/>
                                            </p:txEl>
                                          </p:spTgt>
                                        </p:tgtEl>
                                        <p:attrNameLst>
                                          <p:attrName>style.visibility</p:attrName>
                                        </p:attrNameLst>
                                      </p:cBhvr>
                                      <p:to>
                                        <p:strVal val="visible"/>
                                      </p:to>
                                    </p:set>
                                    <p:animEffect transition="in" filter="fade">
                                      <p:cBhvr>
                                        <p:cTn id="20" dur="500"/>
                                        <p:tgtEl>
                                          <p:spTgt spid="11">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animEffect transition="in" filter="fade">
                                      <p:cBhvr>
                                        <p:cTn id="23" dur="500"/>
                                        <p:tgtEl>
                                          <p:spTgt spid="11">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animEffect transition="in" filter="fade">
                                      <p:cBhvr>
                                        <p:cTn id="26" dur="500"/>
                                        <p:tgtEl>
                                          <p:spTgt spid="1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animEffect transition="in" filter="fade">
                                      <p:cBhvr>
                                        <p:cTn id="2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447800"/>
            <a:ext cx="8732546" cy="5262979"/>
          </a:xfrm>
          <a:prstGeom prst="rect">
            <a:avLst/>
          </a:prstGeom>
        </p:spPr>
        <p:txBody>
          <a:bodyPr wrap="square">
            <a:spAutoFit/>
          </a:bodyPr>
          <a:lstStyle/>
          <a:p>
            <a:r>
              <a:rPr lang="en-US" sz="2800" b="1" dirty="0" smtClean="0">
                <a:solidFill>
                  <a:srgbClr val="0070C0"/>
                </a:solidFill>
                <a:latin typeface="Narkisim" pitchFamily="34" charset="-79"/>
                <a:cs typeface="Narkisim" pitchFamily="34" charset="-79"/>
              </a:rPr>
              <a:t>Borrow, B</a:t>
            </a:r>
            <a:r>
              <a:rPr lang="en-US" sz="2800" b="1" baseline="-25000" dirty="0" smtClean="0">
                <a:solidFill>
                  <a:srgbClr val="0070C0"/>
                </a:solidFill>
                <a:latin typeface="Narkisim" pitchFamily="34" charset="-79"/>
                <a:cs typeface="Narkisim" pitchFamily="34" charset="-79"/>
              </a:rPr>
              <a:t>out</a:t>
            </a:r>
            <a:r>
              <a:rPr lang="en-US" sz="2800" baseline="-25000" dirty="0" smtClean="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	= A’B+ </a:t>
            </a:r>
            <a:r>
              <a:rPr lang="en-US" sz="2800" dirty="0" err="1" smtClean="0">
                <a:solidFill>
                  <a:srgbClr val="0070C0"/>
                </a:solidFill>
                <a:latin typeface="Narkisim" pitchFamily="34" charset="-79"/>
                <a:cs typeface="Narkisim" pitchFamily="34" charset="-79"/>
              </a:rPr>
              <a:t>BB</a:t>
            </a:r>
            <a:r>
              <a:rPr lang="en-US" sz="2800" baseline="-25000" dirty="0" err="1"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 </a:t>
            </a:r>
            <a:r>
              <a:rPr lang="en-US" sz="2800" dirty="0" err="1" smtClean="0">
                <a:solidFill>
                  <a:srgbClr val="0070C0"/>
                </a:solidFill>
                <a:latin typeface="Narkisim" pitchFamily="34" charset="-79"/>
                <a:cs typeface="Narkisim" pitchFamily="34" charset="-79"/>
              </a:rPr>
              <a:t>A’B</a:t>
            </a:r>
            <a:r>
              <a:rPr lang="en-US" sz="2800" baseline="-25000" dirty="0" err="1" smtClean="0">
                <a:solidFill>
                  <a:srgbClr val="0070C0"/>
                </a:solidFill>
                <a:latin typeface="Narkisim" pitchFamily="34" charset="-79"/>
                <a:cs typeface="Narkisim" pitchFamily="34" charset="-79"/>
              </a:rPr>
              <a:t>in</a:t>
            </a:r>
            <a:r>
              <a:rPr lang="en-US" sz="2800" baseline="-25000" dirty="0" smtClean="0">
                <a:solidFill>
                  <a:srgbClr val="0070C0"/>
                </a:solidFill>
                <a:latin typeface="Narkisim" pitchFamily="34" charset="-79"/>
                <a:cs typeface="Narkisim" pitchFamily="34" charset="-79"/>
              </a:rPr>
              <a:t>.</a:t>
            </a:r>
          </a:p>
          <a:p>
            <a:r>
              <a:rPr lang="en-US" sz="28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(B +B’)</a:t>
            </a:r>
          </a:p>
          <a:p>
            <a:r>
              <a:rPr lang="en-US" sz="2800" dirty="0" smtClean="0">
                <a:solidFill>
                  <a:srgbClr val="0070C0"/>
                </a:solidFill>
                <a:latin typeface="Narkisim" pitchFamily="34" charset="-79"/>
                <a:cs typeface="Narkisim" pitchFamily="34" charset="-79"/>
              </a:rPr>
              <a:t>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(B</a:t>
            </a:r>
            <a:r>
              <a:rPr lang="en-US" sz="2800" baseline="-25000" dirty="0">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+1) +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baseline="-250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+1</a:t>
            </a:r>
            <a:r>
              <a:rPr lang="en-US" sz="2800" dirty="0">
                <a:solidFill>
                  <a:srgbClr val="0070C0"/>
                </a:solidFill>
                <a:latin typeface="Narkisim" pitchFamily="34" charset="-79"/>
                <a:cs typeface="Narkisim" pitchFamily="34" charset="-79"/>
              </a:rPr>
              <a:t>= 1]</a:t>
            </a: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(A+A’)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baseline="-25000" dirty="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a:t>
            </a:r>
            <a:r>
              <a:rPr lang="en-US" sz="2800" dirty="0">
                <a:solidFill>
                  <a:srgbClr val="0070C0"/>
                </a:solidFill>
                <a:latin typeface="Narkisim" pitchFamily="34" charset="-79"/>
                <a:cs typeface="Narkisim" pitchFamily="34" charset="-79"/>
              </a:rPr>
              <a:t>A+A’=</a:t>
            </a:r>
            <a:r>
              <a:rPr lang="en-US" sz="2800" baseline="-25000" dirty="0">
                <a:solidFill>
                  <a:srgbClr val="0070C0"/>
                </a:solidFill>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1]</a:t>
            </a:r>
          </a:p>
          <a:p>
            <a:r>
              <a:rPr lang="en-US" sz="2800" dirty="0" smtClean="0">
                <a:solidFill>
                  <a:srgbClr val="0070C0"/>
                </a:solidFill>
                <a:latin typeface="Narkisim" pitchFamily="34" charset="-79"/>
                <a:cs typeface="Narkisim" pitchFamily="34" charset="-79"/>
              </a:rPr>
              <a:t>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A’B+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(B</a:t>
            </a:r>
            <a:r>
              <a:rPr lang="en-US" sz="2800" baseline="-25000" dirty="0">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+1) +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baseline="-25000" dirty="0">
                <a:solidFill>
                  <a:srgbClr val="0070C0"/>
                </a:solidFill>
                <a:latin typeface="Narkisim" pitchFamily="34" charset="-79"/>
                <a:cs typeface="Narkisim" pitchFamily="34" charset="-79"/>
              </a:rPr>
              <a:t>	</a:t>
            </a:r>
            <a:r>
              <a:rPr lang="en-US" sz="2800" baseline="-25000" dirty="0" smtClean="0">
                <a:solidFill>
                  <a:srgbClr val="0070C0"/>
                </a:solidFill>
                <a:latin typeface="Narkisim" pitchFamily="34" charset="-79"/>
                <a:cs typeface="Narkisim" pitchFamily="34" charset="-79"/>
              </a:rPr>
              <a:t>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in</a:t>
            </a:r>
            <a:r>
              <a:rPr lang="en-US" sz="2800" dirty="0" smtClean="0">
                <a:solidFill>
                  <a:srgbClr val="0070C0"/>
                </a:solidFill>
                <a:latin typeface="Narkisim" pitchFamily="34" charset="-79"/>
                <a:cs typeface="Narkisim" pitchFamily="34" charset="-79"/>
              </a:rPr>
              <a:t>+1</a:t>
            </a:r>
            <a:r>
              <a:rPr lang="en-US" sz="2800" dirty="0">
                <a:solidFill>
                  <a:srgbClr val="0070C0"/>
                </a:solidFill>
                <a:latin typeface="Narkisim" pitchFamily="34" charset="-79"/>
                <a:cs typeface="Narkisim" pitchFamily="34" charset="-79"/>
              </a:rPr>
              <a:t>= 1]</a:t>
            </a: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t>
            </a:r>
            <a:r>
              <a:rPr lang="en-US" sz="2800" dirty="0" err="1">
                <a:solidFill>
                  <a:srgbClr val="0070C0"/>
                </a:solidFill>
                <a:latin typeface="Narkisim" pitchFamily="34" charset="-79"/>
                <a:cs typeface="Narkisim" pitchFamily="34" charset="-79"/>
              </a:rPr>
              <a:t>A’B’B</a:t>
            </a:r>
            <a:r>
              <a:rPr lang="en-US" sz="2800" baseline="-25000" dirty="0" err="1">
                <a:solidFill>
                  <a:srgbClr val="0070C0"/>
                </a:solidFill>
                <a:latin typeface="Narkisim" pitchFamily="34" charset="-79"/>
                <a:cs typeface="Narkisim" pitchFamily="34" charset="-79"/>
              </a:rPr>
              <a:t>in</a:t>
            </a:r>
            <a:endParaRPr lang="en-US" sz="2800" dirty="0">
              <a:solidFill>
                <a:srgbClr val="0070C0"/>
              </a:solidFill>
              <a:latin typeface="Narkisim" pitchFamily="34" charset="-79"/>
              <a:cs typeface="Narkisim" pitchFamily="34" charset="-79"/>
            </a:endParaRPr>
          </a:p>
          <a:p>
            <a:r>
              <a:rPr lang="en-US" sz="2800" dirty="0" smtClean="0">
                <a:solidFill>
                  <a:srgbClr val="0070C0"/>
                </a:solidFill>
                <a:latin typeface="Narkisim" pitchFamily="34" charset="-79"/>
                <a:cs typeface="Narkisim" pitchFamily="34" charset="-79"/>
              </a:rPr>
              <a:t>		= </a:t>
            </a:r>
            <a:r>
              <a:rPr lang="en-US" sz="2800" dirty="0">
                <a:solidFill>
                  <a:srgbClr val="0070C0"/>
                </a:solidFill>
                <a:latin typeface="Narkisim" pitchFamily="34" charset="-79"/>
                <a:cs typeface="Narkisim" pitchFamily="34" charset="-79"/>
              </a:rPr>
              <a:t>A’B+ B</a:t>
            </a:r>
            <a:r>
              <a:rPr lang="en-US" sz="2800" baseline="-25000" dirty="0">
                <a:solidFill>
                  <a:srgbClr val="0070C0"/>
                </a:solidFill>
                <a:latin typeface="Narkisim" pitchFamily="34" charset="-79"/>
                <a:cs typeface="Narkisim" pitchFamily="34" charset="-79"/>
              </a:rPr>
              <a:t>in</a:t>
            </a:r>
            <a:r>
              <a:rPr lang="en-US" sz="2800" dirty="0">
                <a:solidFill>
                  <a:srgbClr val="0070C0"/>
                </a:solidFill>
                <a:latin typeface="Narkisim" pitchFamily="34" charset="-79"/>
                <a:cs typeface="Narkisim" pitchFamily="34" charset="-79"/>
              </a:rPr>
              <a:t> (AB+A’B’)</a:t>
            </a:r>
          </a:p>
          <a:p>
            <a:r>
              <a:rPr lang="en-US" sz="2800" dirty="0" smtClean="0">
                <a:solidFill>
                  <a:srgbClr val="0070C0"/>
                </a:solidFill>
                <a:latin typeface="Narkisim" pitchFamily="34" charset="-79"/>
                <a:cs typeface="Narkisim" pitchFamily="34" charset="-79"/>
              </a:rPr>
              <a:t>		= </a:t>
            </a:r>
            <a:r>
              <a:rPr lang="en-US" sz="2800" b="1" dirty="0">
                <a:solidFill>
                  <a:srgbClr val="0070C0"/>
                </a:solidFill>
                <a:latin typeface="Narkisim" pitchFamily="34" charset="-79"/>
                <a:cs typeface="Narkisim" pitchFamily="34" charset="-79"/>
              </a:rPr>
              <a:t>A’B+ B</a:t>
            </a:r>
            <a:r>
              <a:rPr lang="en-US" sz="2800" b="1" baseline="-25000" dirty="0">
                <a:solidFill>
                  <a:srgbClr val="0070C0"/>
                </a:solidFill>
                <a:latin typeface="Narkisim" pitchFamily="34" charset="-79"/>
                <a:cs typeface="Narkisim" pitchFamily="34" charset="-79"/>
              </a:rPr>
              <a:t>in</a:t>
            </a:r>
            <a:r>
              <a:rPr lang="en-US" sz="2800" b="1" dirty="0">
                <a:solidFill>
                  <a:srgbClr val="0070C0"/>
                </a:solidFill>
                <a:latin typeface="Narkisim" pitchFamily="34" charset="-79"/>
                <a:cs typeface="Narkisim" pitchFamily="34" charset="-79"/>
              </a:rPr>
              <a:t> (A’B+AB’)’   </a:t>
            </a:r>
            <a:r>
              <a:rPr lang="en-US" sz="2600" dirty="0">
                <a:solidFill>
                  <a:srgbClr val="0070C0"/>
                </a:solidFill>
                <a:latin typeface="Narkisim" pitchFamily="34" charset="-79"/>
                <a:cs typeface="Narkisim" pitchFamily="34" charset="-79"/>
              </a:rPr>
              <a:t>[(x’y+xy</a:t>
            </a:r>
            <a:r>
              <a:rPr lang="en-US" sz="2600" dirty="0" smtClean="0">
                <a:solidFill>
                  <a:srgbClr val="0070C0"/>
                </a:solidFill>
                <a:latin typeface="Narkisim" pitchFamily="34" charset="-79"/>
                <a:cs typeface="Narkisim" pitchFamily="34" charset="-79"/>
              </a:rPr>
              <a:t>’)’=(</a:t>
            </a:r>
            <a:r>
              <a:rPr lang="en-US" sz="2600" dirty="0">
                <a:solidFill>
                  <a:srgbClr val="0070C0"/>
                </a:solidFill>
                <a:latin typeface="Narkisim" pitchFamily="34" charset="-79"/>
                <a:cs typeface="Narkisim" pitchFamily="34" charset="-79"/>
              </a:rPr>
              <a:t>xy+x’y’)]</a:t>
            </a:r>
          </a:p>
          <a:p>
            <a:endParaRPr lang="en-US" sz="2800" dirty="0">
              <a:solidFill>
                <a:srgbClr val="0070C0"/>
              </a:solidFill>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3" name="Pentagon 12"/>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55</a:t>
            </a:r>
            <a:endParaRPr lang="en-US" sz="1400" b="1" dirty="0">
              <a:solidFill>
                <a:schemeClr val="bg1"/>
              </a:solidFill>
            </a:endParaRPr>
          </a:p>
        </p:txBody>
      </p:sp>
      <p:sp>
        <p:nvSpPr>
          <p:cNvPr id="14" name="TextBox 13"/>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SUBTRACTOR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954107"/>
          </a:xfrm>
          <a:prstGeom prst="rect">
            <a:avLst/>
          </a:prstGeom>
        </p:spPr>
        <p:txBody>
          <a:bodyPr wrap="square">
            <a:spAutoFit/>
          </a:bodyPr>
          <a:lstStyle/>
          <a:p>
            <a:pPr marL="465138" indent="-465138">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Therefore, we can implement full Subtractor using two half Subtractor and OR gate as,</a:t>
            </a:r>
            <a:endParaRPr lang="en-US" sz="2800" dirty="0">
              <a:solidFill>
                <a:srgbClr val="0070C0"/>
              </a:solidFill>
              <a:latin typeface="Narkisim" pitchFamily="34" charset="-79"/>
              <a:cs typeface="Narkisim" pitchFamily="34" charset="-79"/>
            </a:endParaRPr>
          </a:p>
        </p:txBody>
      </p:sp>
      <p:sp>
        <p:nvSpPr>
          <p:cNvPr id="12" name="TextBox 11"/>
          <p:cNvSpPr txBox="1"/>
          <p:nvPr/>
        </p:nvSpPr>
        <p:spPr>
          <a:xfrm>
            <a:off x="3364874" y="1123890"/>
            <a:ext cx="2371162"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FULL SUBTRACTOR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3905" name="Rectangle 1"/>
          <p:cNvSpPr>
            <a:spLocks noChangeArrowheads="1"/>
          </p:cNvSpPr>
          <p:nvPr/>
        </p:nvSpPr>
        <p:spPr bwMode="auto">
          <a:xfrm>
            <a:off x="535747" y="5821977"/>
            <a:ext cx="826380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strike="noStrike" cap="none" normalizeH="0" baseline="0" dirty="0" smtClean="0">
                <a:ln>
                  <a:noFill/>
                </a:ln>
                <a:solidFill>
                  <a:schemeClr val="tx1"/>
                </a:solidFill>
                <a:effectLst/>
                <a:latin typeface="Narkisim" pitchFamily="34" charset="-79"/>
                <a:ea typeface="Calibri" pitchFamily="34" charset="0"/>
                <a:cs typeface="Narkisim" pitchFamily="34" charset="-79"/>
              </a:rPr>
              <a:t>Implementation of full</a:t>
            </a:r>
            <a:r>
              <a:rPr kumimoji="0" lang="en-US" b="1" i="0" strike="noStrike" cap="none" normalizeH="0" dirty="0" smtClean="0">
                <a:ln>
                  <a:noFill/>
                </a:ln>
                <a:solidFill>
                  <a:schemeClr val="tx1"/>
                </a:solidFill>
                <a:effectLst/>
                <a:latin typeface="Narkisim" pitchFamily="34" charset="-79"/>
                <a:ea typeface="Calibri" pitchFamily="34" charset="0"/>
                <a:cs typeface="Narkisim" pitchFamily="34" charset="-79"/>
              </a:rPr>
              <a:t> S</a:t>
            </a:r>
            <a:r>
              <a:rPr kumimoji="0" lang="en-US" b="1" i="0" strike="noStrike" cap="none" normalizeH="0" baseline="0" dirty="0" smtClean="0">
                <a:ln>
                  <a:noFill/>
                </a:ln>
                <a:solidFill>
                  <a:schemeClr val="tx1"/>
                </a:solidFill>
                <a:effectLst/>
                <a:latin typeface="Narkisim" pitchFamily="34" charset="-79"/>
                <a:ea typeface="Calibri" pitchFamily="34" charset="0"/>
                <a:cs typeface="Narkisim" pitchFamily="34" charset="-79"/>
              </a:rPr>
              <a:t>ubtractor with two half</a:t>
            </a:r>
            <a:r>
              <a:rPr kumimoji="0" lang="en-US" b="1" i="0" strike="noStrike" cap="none" normalizeH="0" dirty="0" smtClean="0">
                <a:ln>
                  <a:noFill/>
                </a:ln>
                <a:solidFill>
                  <a:schemeClr val="tx1"/>
                </a:solidFill>
                <a:effectLst/>
                <a:latin typeface="Narkisim" pitchFamily="34" charset="-79"/>
                <a:ea typeface="Calibri" pitchFamily="34" charset="0"/>
                <a:cs typeface="Narkisim" pitchFamily="34" charset="-79"/>
              </a:rPr>
              <a:t> S</a:t>
            </a:r>
            <a:r>
              <a:rPr kumimoji="0" lang="en-US" b="1" i="0" strike="noStrike" cap="none" normalizeH="0" baseline="0" dirty="0" smtClean="0">
                <a:ln>
                  <a:noFill/>
                </a:ln>
                <a:solidFill>
                  <a:schemeClr val="tx1"/>
                </a:solidFill>
                <a:effectLst/>
                <a:latin typeface="Narkisim" pitchFamily="34" charset="-79"/>
                <a:ea typeface="Calibri" pitchFamily="34" charset="0"/>
                <a:cs typeface="Narkisim" pitchFamily="34" charset="-79"/>
              </a:rPr>
              <a:t>ubtractor and an OR gate</a:t>
            </a:r>
            <a:endParaRPr kumimoji="0" lang="en-US" b="0" i="0" strike="noStrike" cap="none" normalizeH="0" baseline="0" dirty="0" smtClean="0">
              <a:ln>
                <a:noFill/>
              </a:ln>
              <a:solidFill>
                <a:schemeClr val="tx1"/>
              </a:solidFill>
              <a:effectLst/>
              <a:latin typeface="Narkisim" pitchFamily="34" charset="-79"/>
              <a:cs typeface="Narkisim" pitchFamily="34" charset="-79"/>
            </a:endParaRP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6" name="Picture 15"/>
          <p:cNvPicPr/>
          <p:nvPr/>
        </p:nvPicPr>
        <p:blipFill>
          <a:blip r:embed="rId4" cstate="print"/>
          <a:srcRect/>
          <a:stretch>
            <a:fillRect/>
          </a:stretch>
        </p:blipFill>
        <p:spPr bwMode="auto">
          <a:xfrm>
            <a:off x="1066800" y="2667000"/>
            <a:ext cx="6840855"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 &amp; SUBTRACTOR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01205"/>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Adders &amp; Subtractors are wildly used in in </a:t>
            </a:r>
            <a:r>
              <a:rPr lang="en-US" sz="2800" dirty="0">
                <a:latin typeface="Narkisim" pitchFamily="34" charset="-79"/>
                <a:cs typeface="Narkisim" pitchFamily="34" charset="-79"/>
              </a:rPr>
              <a:t>computer’s ALU </a:t>
            </a:r>
            <a:r>
              <a:rPr lang="en-US" sz="2800" dirty="0">
                <a:solidFill>
                  <a:srgbClr val="0070C0"/>
                </a:solidFill>
                <a:latin typeface="Narkisim" pitchFamily="34" charset="-79"/>
                <a:cs typeface="Narkisim" pitchFamily="34" charset="-79"/>
              </a:rPr>
              <a:t>(Arithmetic logic unit) to compute addition as well as </a:t>
            </a:r>
            <a:r>
              <a:rPr lang="en-US" sz="2800" dirty="0">
                <a:latin typeface="Narkisim" pitchFamily="34" charset="-79"/>
                <a:cs typeface="Narkisim" pitchFamily="34" charset="-79"/>
              </a:rPr>
              <a:t>CPU</a:t>
            </a:r>
            <a:r>
              <a:rPr lang="en-US" sz="2800" dirty="0">
                <a:solidFill>
                  <a:srgbClr val="0070C0"/>
                </a:solidFill>
                <a:latin typeface="Narkisim" pitchFamily="34" charset="-79"/>
                <a:cs typeface="Narkisim" pitchFamily="34" charset="-79"/>
              </a:rPr>
              <a:t> (Central Processing unit) and </a:t>
            </a:r>
            <a:r>
              <a:rPr lang="en-US" sz="2800" dirty="0">
                <a:latin typeface="Narkisim" pitchFamily="34" charset="-79"/>
                <a:cs typeface="Narkisim" pitchFamily="34" charset="-79"/>
              </a:rPr>
              <a:t>GPU</a:t>
            </a:r>
            <a:r>
              <a:rPr lang="en-US" sz="2800" dirty="0">
                <a:solidFill>
                  <a:srgbClr val="0070C0"/>
                </a:solidFill>
                <a:latin typeface="Narkisim" pitchFamily="34" charset="-79"/>
                <a:cs typeface="Narkisim" pitchFamily="34" charset="-79"/>
              </a:rPr>
              <a:t> (Graphics Processing unit) for graphics applications to reduce the circuit complexity.</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Adder </a:t>
            </a:r>
            <a:r>
              <a:rPr lang="en-US" sz="2800" dirty="0">
                <a:solidFill>
                  <a:srgbClr val="0070C0"/>
                </a:solidFill>
                <a:latin typeface="Narkisim" pitchFamily="34" charset="-79"/>
                <a:cs typeface="Narkisim" pitchFamily="34" charset="-79"/>
              </a:rPr>
              <a:t>and subtractor are basically used for performing arithmetical functions like addition, subtraction, multiplication and division in </a:t>
            </a:r>
            <a:r>
              <a:rPr lang="en-US" sz="2800" dirty="0">
                <a:latin typeface="Narkisim" pitchFamily="34" charset="-79"/>
                <a:cs typeface="Narkisim" pitchFamily="34" charset="-79"/>
              </a:rPr>
              <a:t>electronic calculators </a:t>
            </a:r>
            <a:r>
              <a:rPr lang="en-US" sz="2800" dirty="0">
                <a:solidFill>
                  <a:srgbClr val="0070C0"/>
                </a:solidFill>
                <a:latin typeface="Narkisim" pitchFamily="34" charset="-79"/>
                <a:cs typeface="Narkisim" pitchFamily="34" charset="-79"/>
              </a:rPr>
              <a:t>and </a:t>
            </a:r>
            <a:r>
              <a:rPr lang="en-US" sz="2800" dirty="0">
                <a:latin typeface="Narkisim" pitchFamily="34" charset="-79"/>
                <a:cs typeface="Narkisim" pitchFamily="34" charset="-79"/>
              </a:rPr>
              <a:t>digital instruments</a:t>
            </a:r>
            <a:r>
              <a:rPr lang="en-US" sz="2800" dirty="0" smtClean="0">
                <a:latin typeface="Narkisim" pitchFamily="34" charset="-79"/>
                <a:cs typeface="Narkisim" pitchFamily="34" charset="-79"/>
              </a:rPr>
              <a:t>.</a:t>
            </a:r>
          </a:p>
        </p:txBody>
      </p:sp>
      <p:sp>
        <p:nvSpPr>
          <p:cNvPr id="12" name="TextBox 11"/>
          <p:cNvSpPr txBox="1"/>
          <p:nvPr/>
        </p:nvSpPr>
        <p:spPr>
          <a:xfrm>
            <a:off x="3613342" y="1123890"/>
            <a:ext cx="1874231"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APPLICATIONS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798263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sp>
        <p:nvSpPr>
          <p:cNvPr id="11" name="Rectangle 10"/>
          <p:cNvSpPr/>
          <p:nvPr/>
        </p:nvSpPr>
        <p:spPr>
          <a:xfrm>
            <a:off x="304800" y="1066800"/>
            <a:ext cx="8534400" cy="5693866"/>
          </a:xfrm>
          <a:prstGeom prst="rect">
            <a:avLst/>
          </a:prstGeom>
        </p:spPr>
        <p:txBody>
          <a:bodyPr wrap="square">
            <a:spAutoFit/>
          </a:bodyPr>
          <a:lstStyle/>
          <a:p>
            <a:pPr lvl="0" algn="just">
              <a:buClr>
                <a:schemeClr val="accent6"/>
              </a:buClr>
            </a:pPr>
            <a:r>
              <a:rPr lang="en-US" sz="2800" dirty="0" smtClean="0">
                <a:solidFill>
                  <a:srgbClr val="0070C0"/>
                </a:solidFill>
                <a:latin typeface="Narkisim" pitchFamily="34" charset="-79"/>
                <a:cs typeface="Narkisim" pitchFamily="34" charset="-79"/>
              </a:rPr>
              <a:t>The digital system consists of two types of circuits, </a:t>
            </a:r>
          </a:p>
          <a:p>
            <a:pPr marL="457200" lvl="0" indent="-457200" algn="just">
              <a:buClr>
                <a:schemeClr val="accent6"/>
              </a:buClr>
              <a:buFont typeface="Wingdings" pitchFamily="2" charset="2"/>
              <a:buChar char="q"/>
            </a:pPr>
            <a:endParaRPr lang="en-US" sz="1400" dirty="0" smtClean="0">
              <a:latin typeface="Narkisim" pitchFamily="34" charset="-79"/>
              <a:cs typeface="Narkisim" pitchFamily="34" charset="-79"/>
            </a:endParaRPr>
          </a:p>
          <a:p>
            <a:pPr marL="457200" lvl="0" indent="-457200" algn="just">
              <a:buClr>
                <a:schemeClr val="accent6"/>
              </a:buClr>
              <a:buFont typeface="Wingdings" pitchFamily="2" charset="2"/>
              <a:buChar char="q"/>
            </a:pPr>
            <a:r>
              <a:rPr lang="en-US" sz="2800" dirty="0" smtClean="0">
                <a:latin typeface="Narkisim" pitchFamily="34" charset="-79"/>
                <a:cs typeface="Narkisim" pitchFamily="34" charset="-79"/>
              </a:rPr>
              <a:t>Combinational circuit:</a:t>
            </a:r>
            <a:r>
              <a:rPr lang="en-US" sz="2800" dirty="0" smtClean="0">
                <a:solidFill>
                  <a:srgbClr val="0070C0"/>
                </a:solidFill>
                <a:latin typeface="Narkisim" pitchFamily="34" charset="-79"/>
                <a:cs typeface="Narkisim" pitchFamily="34" charset="-79"/>
              </a:rPr>
              <a:t>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consists of </a:t>
            </a:r>
            <a:r>
              <a:rPr lang="en-US" sz="2800" dirty="0" smtClean="0">
                <a:solidFill>
                  <a:srgbClr val="C00000"/>
                </a:solidFill>
                <a:latin typeface="Narkisim" pitchFamily="34" charset="-79"/>
                <a:cs typeface="Narkisim" pitchFamily="34" charset="-79"/>
              </a:rPr>
              <a:t>logic gates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output at any time is determined from the </a:t>
            </a:r>
            <a:r>
              <a:rPr lang="en-US" sz="2800" dirty="0" smtClean="0">
                <a:solidFill>
                  <a:srgbClr val="C00000"/>
                </a:solidFill>
                <a:latin typeface="Narkisim" pitchFamily="34" charset="-79"/>
                <a:cs typeface="Narkisim" pitchFamily="34" charset="-79"/>
              </a:rPr>
              <a:t>present combination of inputs. </a:t>
            </a:r>
          </a:p>
          <a:p>
            <a:pPr marL="457200" lvl="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lvl="0" indent="-457200" algn="just">
              <a:buClr>
                <a:schemeClr val="accent6"/>
              </a:buClr>
              <a:buFont typeface="Wingdings" pitchFamily="2" charset="2"/>
              <a:buChar char="q"/>
            </a:pPr>
            <a:r>
              <a:rPr lang="en-US" sz="2800" dirty="0">
                <a:latin typeface="Narkisim" pitchFamily="34" charset="-79"/>
                <a:cs typeface="Narkisim" pitchFamily="34" charset="-79"/>
              </a:rPr>
              <a:t>Sequential </a:t>
            </a:r>
            <a:r>
              <a:rPr lang="en-US" sz="2800" dirty="0" smtClean="0">
                <a:latin typeface="Narkisim" pitchFamily="34" charset="-79"/>
                <a:cs typeface="Narkisim" pitchFamily="34" charset="-79"/>
              </a:rPr>
              <a:t>circuit: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comprises </a:t>
            </a:r>
            <a:r>
              <a:rPr lang="en-US" sz="2800" dirty="0">
                <a:solidFill>
                  <a:srgbClr val="0070C0"/>
                </a:solidFill>
                <a:latin typeface="Narkisim" pitchFamily="34" charset="-79"/>
                <a:cs typeface="Narkisim" pitchFamily="34" charset="-79"/>
              </a:rPr>
              <a:t>both </a:t>
            </a:r>
            <a:r>
              <a:rPr lang="en-US" sz="2800" dirty="0">
                <a:solidFill>
                  <a:srgbClr val="C00000"/>
                </a:solidFill>
                <a:latin typeface="Narkisim" pitchFamily="34" charset="-79"/>
                <a:cs typeface="Narkisim" pitchFamily="34" charset="-79"/>
              </a:rPr>
              <a:t>logic gates </a:t>
            </a:r>
            <a:r>
              <a:rPr lang="en-US" sz="2800" dirty="0">
                <a:solidFill>
                  <a:srgbClr val="0070C0"/>
                </a:solidFill>
                <a:latin typeface="Narkisim" pitchFamily="34" charset="-79"/>
                <a:cs typeface="Narkisim" pitchFamily="34" charset="-79"/>
              </a:rPr>
              <a:t>and the state of storage elements such as </a:t>
            </a:r>
            <a:r>
              <a:rPr lang="en-US" sz="2800" dirty="0" smtClean="0">
                <a:solidFill>
                  <a:srgbClr val="C00000"/>
                </a:solidFill>
                <a:latin typeface="Narkisim" pitchFamily="34" charset="-79"/>
                <a:cs typeface="Narkisim" pitchFamily="34" charset="-79"/>
              </a:rPr>
              <a:t>flip-flops. </a:t>
            </a:r>
          </a:p>
          <a:p>
            <a:pPr marL="914400" lvl="1" indent="-457200" algn="just">
              <a:buClr>
                <a:schemeClr val="accent6"/>
              </a:buClr>
              <a:buFont typeface="Wingdings" pitchFamily="2" charset="2"/>
              <a:buChar char="Ø"/>
            </a:pPr>
            <a:r>
              <a:rPr lang="en-US" sz="2800" dirty="0" smtClean="0">
                <a:solidFill>
                  <a:srgbClr val="0070C0"/>
                </a:solidFill>
                <a:latin typeface="Narkisim" pitchFamily="34" charset="-79"/>
                <a:cs typeface="Narkisim" pitchFamily="34" charset="-79"/>
              </a:rPr>
              <a:t>The </a:t>
            </a:r>
            <a:r>
              <a:rPr lang="en-US" sz="2800" dirty="0">
                <a:solidFill>
                  <a:srgbClr val="0070C0"/>
                </a:solidFill>
                <a:latin typeface="Narkisim" pitchFamily="34" charset="-79"/>
                <a:cs typeface="Narkisim" pitchFamily="34" charset="-79"/>
              </a:rPr>
              <a:t>output of a sequential circuit depends not only on </a:t>
            </a:r>
            <a:r>
              <a:rPr lang="en-US" sz="2800" dirty="0">
                <a:solidFill>
                  <a:srgbClr val="C00000"/>
                </a:solidFill>
                <a:latin typeface="Narkisim" pitchFamily="34" charset="-79"/>
                <a:cs typeface="Narkisim" pitchFamily="34" charset="-79"/>
              </a:rPr>
              <a:t>present value </a:t>
            </a:r>
            <a:r>
              <a:rPr lang="en-US" sz="2800" dirty="0">
                <a:solidFill>
                  <a:srgbClr val="0070C0"/>
                </a:solidFill>
                <a:latin typeface="Narkisim" pitchFamily="34" charset="-79"/>
                <a:cs typeface="Narkisim" pitchFamily="34" charset="-79"/>
              </a:rPr>
              <a:t>of inputs but also on </a:t>
            </a:r>
            <a:r>
              <a:rPr lang="en-US" sz="2800" dirty="0" smtClean="0">
                <a:solidFill>
                  <a:srgbClr val="C00000"/>
                </a:solidFill>
                <a:latin typeface="Narkisim" pitchFamily="34" charset="-79"/>
                <a:cs typeface="Narkisim" pitchFamily="34" charset="-79"/>
              </a:rPr>
              <a:t>past </a:t>
            </a:r>
            <a:r>
              <a:rPr lang="en-US" sz="2800" dirty="0">
                <a:solidFill>
                  <a:srgbClr val="C00000"/>
                </a:solidFill>
                <a:latin typeface="Narkisim" pitchFamily="34" charset="-79"/>
                <a:cs typeface="Narkisim" pitchFamily="34" charset="-79"/>
              </a:rPr>
              <a:t>state of inputs.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4</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fade">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ADDER &amp; SUBTRACTOR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01205"/>
          </a:xfrm>
          <a:prstGeom prst="rect">
            <a:avLst/>
          </a:prstGeom>
        </p:spPr>
        <p:txBody>
          <a:bodyPr wrap="square">
            <a:spAutoFit/>
          </a:bodyPr>
          <a:lstStyle/>
          <a:p>
            <a:pPr marL="465138" indent="-465138"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latin typeface="Narkisim" pitchFamily="34" charset="-79"/>
                <a:cs typeface="Narkisim" pitchFamily="34" charset="-79"/>
              </a:rPr>
              <a:t>Microcontrollers</a:t>
            </a:r>
            <a:r>
              <a:rPr lang="en-US" sz="2800" dirty="0" smtClean="0">
                <a:solidFill>
                  <a:srgbClr val="0070C0"/>
                </a:solidFill>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use adders </a:t>
            </a:r>
            <a:r>
              <a:rPr lang="en-US" sz="2800" dirty="0" smtClean="0">
                <a:solidFill>
                  <a:srgbClr val="0070C0"/>
                </a:solidFill>
                <a:latin typeface="Narkisim" pitchFamily="34" charset="-79"/>
                <a:cs typeface="Narkisim" pitchFamily="34" charset="-79"/>
              </a:rPr>
              <a:t>for </a:t>
            </a:r>
            <a:r>
              <a:rPr lang="en-US" sz="2800" dirty="0">
                <a:solidFill>
                  <a:srgbClr val="0070C0"/>
                </a:solidFill>
                <a:latin typeface="Narkisim" pitchFamily="34" charset="-79"/>
                <a:cs typeface="Narkisim" pitchFamily="34" charset="-79"/>
              </a:rPr>
              <a:t>arithmetic additions, PC (program counter) and timers</a:t>
            </a:r>
            <a:r>
              <a:rPr lang="en-US" sz="28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It is also used in </a:t>
            </a:r>
            <a:r>
              <a:rPr lang="en-US" sz="2800" dirty="0" smtClean="0">
                <a:latin typeface="Narkisim" pitchFamily="34" charset="-79"/>
                <a:cs typeface="Narkisim" pitchFamily="34" charset="-79"/>
              </a:rPr>
              <a:t>microprocessors</a:t>
            </a:r>
            <a:r>
              <a:rPr lang="en-US" sz="2800" dirty="0" smtClean="0">
                <a:solidFill>
                  <a:srgbClr val="0070C0"/>
                </a:solidFill>
                <a:latin typeface="Narkisim" pitchFamily="34" charset="-79"/>
                <a:cs typeface="Narkisim" pitchFamily="34" charset="-79"/>
              </a:rPr>
              <a:t> </a:t>
            </a:r>
            <a:r>
              <a:rPr lang="en-US" sz="2800" dirty="0">
                <a:solidFill>
                  <a:srgbClr val="0070C0"/>
                </a:solidFill>
                <a:latin typeface="Narkisim" pitchFamily="34" charset="-79"/>
                <a:cs typeface="Narkisim" pitchFamily="34" charset="-79"/>
              </a:rPr>
              <a:t>to calculate address, table indices, increment and decrement operators </a:t>
            </a:r>
            <a:r>
              <a:rPr lang="en-US" sz="2800" dirty="0" smtClean="0">
                <a:solidFill>
                  <a:srgbClr val="0070C0"/>
                </a:solidFill>
                <a:latin typeface="Narkisim" pitchFamily="34" charset="-79"/>
                <a:cs typeface="Narkisim" pitchFamily="34" charset="-79"/>
              </a:rPr>
              <a:t>and </a:t>
            </a:r>
            <a:r>
              <a:rPr lang="en-US" sz="2800" dirty="0">
                <a:solidFill>
                  <a:srgbClr val="0070C0"/>
                </a:solidFill>
                <a:latin typeface="Narkisim" pitchFamily="34" charset="-79"/>
                <a:cs typeface="Narkisim" pitchFamily="34" charset="-79"/>
              </a:rPr>
              <a:t>slimier </a:t>
            </a:r>
            <a:r>
              <a:rPr lang="en-US" sz="2800" dirty="0" smtClean="0">
                <a:solidFill>
                  <a:srgbClr val="0070C0"/>
                </a:solidFill>
                <a:latin typeface="Narkisim" pitchFamily="34" charset="-79"/>
                <a:cs typeface="Narkisim" pitchFamily="34" charset="-79"/>
              </a:rPr>
              <a:t>operations</a:t>
            </a:r>
          </a:p>
          <a:p>
            <a:pPr marL="465138" indent="-465138" algn="just">
              <a:buClr>
                <a:schemeClr val="accent6"/>
              </a:buClr>
              <a:buFont typeface="Wingdings" pitchFamily="2" charset="2"/>
              <a:buChar char="q"/>
            </a:pPr>
            <a:endParaRPr lang="en-US" sz="28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It is also used in </a:t>
            </a:r>
            <a:r>
              <a:rPr lang="en-US" sz="2800" dirty="0">
                <a:latin typeface="Narkisim" pitchFamily="34" charset="-79"/>
                <a:cs typeface="Narkisim" pitchFamily="34" charset="-79"/>
              </a:rPr>
              <a:t>networking and DSP </a:t>
            </a:r>
            <a:r>
              <a:rPr lang="en-US" sz="2800" dirty="0">
                <a:solidFill>
                  <a:srgbClr val="0070C0"/>
                </a:solidFill>
                <a:latin typeface="Narkisim" pitchFamily="34" charset="-79"/>
                <a:cs typeface="Narkisim" pitchFamily="34" charset="-79"/>
              </a:rPr>
              <a:t>(Digital signal processor) oriented </a:t>
            </a:r>
            <a:r>
              <a:rPr lang="en-US" sz="2800" dirty="0" smtClean="0">
                <a:solidFill>
                  <a:srgbClr val="0070C0"/>
                </a:solidFill>
                <a:latin typeface="Narkisim" pitchFamily="34" charset="-79"/>
                <a:cs typeface="Narkisim" pitchFamily="34" charset="-79"/>
              </a:rPr>
              <a:t>system</a:t>
            </a:r>
          </a:p>
        </p:txBody>
      </p:sp>
      <p:sp>
        <p:nvSpPr>
          <p:cNvPr id="12" name="TextBox 11"/>
          <p:cNvSpPr txBox="1"/>
          <p:nvPr/>
        </p:nvSpPr>
        <p:spPr>
          <a:xfrm>
            <a:off x="3613342" y="1123890"/>
            <a:ext cx="1874231"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APPLICATIONS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41735369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PARALLEL ADDER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57</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954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a:t>
            </a:r>
            <a:r>
              <a:rPr lang="en-US" sz="2600" dirty="0" smtClean="0">
                <a:latin typeface="Narkisim" pitchFamily="34" charset="-79"/>
                <a:cs typeface="Narkisim" pitchFamily="34" charset="-79"/>
              </a:rPr>
              <a:t>single full adder is capable of adding two one bit numbers and an input carry</a:t>
            </a:r>
            <a:r>
              <a:rPr lang="en-US" sz="2600" dirty="0" smtClean="0">
                <a:solidFill>
                  <a:srgbClr val="0070C0"/>
                </a:solidFill>
                <a:latin typeface="Narkisim" pitchFamily="34" charset="-79"/>
                <a:cs typeface="Narkisim" pitchFamily="34" charset="-79"/>
              </a:rPr>
              <a:t>. In order to add a binary number with more than one bit an additional full adders must be employed.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n-bit parallel adder can be constructed using “n” number of full adder </a:t>
            </a:r>
            <a:r>
              <a:rPr lang="en-US" sz="2600" dirty="0" smtClean="0">
                <a:solidFill>
                  <a:srgbClr val="0070C0"/>
                </a:solidFill>
                <a:latin typeface="Narkisim" pitchFamily="34" charset="-79"/>
                <a:cs typeface="Narkisim" pitchFamily="34" charset="-79"/>
              </a:rPr>
              <a:t>circuits in parallel.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block diagram of n-bit parallel adder using number of full adder circuits </a:t>
            </a:r>
            <a:r>
              <a:rPr lang="en-US" sz="2600" dirty="0" smtClean="0">
                <a:latin typeface="Narkisim" pitchFamily="34" charset="-79"/>
                <a:cs typeface="Narkisim" pitchFamily="34" charset="-79"/>
              </a:rPr>
              <a:t>connected in cascade</a:t>
            </a:r>
            <a:r>
              <a:rPr lang="en-US" sz="2600" dirty="0" smtClean="0">
                <a:solidFill>
                  <a:srgbClr val="0070C0"/>
                </a:solidFill>
                <a:latin typeface="Narkisim" pitchFamily="34" charset="-79"/>
                <a:cs typeface="Narkisim" pitchFamily="34" charset="-79"/>
              </a:rPr>
              <a:t> i.e. the carry output of each adder is connected to the carry input of the next higher order adder is shown in figure.</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59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914400" y="2057400"/>
            <a:ext cx="7381875" cy="2560607"/>
          </a:xfrm>
          <a:prstGeom prst="rect">
            <a:avLst/>
          </a:prstGeom>
          <a:noFill/>
          <a:ln w="9525">
            <a:noFill/>
            <a:miter lim="800000"/>
            <a:headEnd/>
            <a:tailEnd/>
          </a:ln>
        </p:spPr>
      </p:pic>
      <p:sp>
        <p:nvSpPr>
          <p:cNvPr id="13" name="Rectangle 12"/>
          <p:cNvSpPr/>
          <p:nvPr/>
        </p:nvSpPr>
        <p:spPr>
          <a:xfrm>
            <a:off x="3352800" y="5257800"/>
            <a:ext cx="2510624" cy="461665"/>
          </a:xfrm>
          <a:prstGeom prst="rect">
            <a:avLst/>
          </a:prstGeom>
        </p:spPr>
        <p:txBody>
          <a:bodyPr wrap="none">
            <a:spAutoFit/>
          </a:bodyPr>
          <a:lstStyle/>
          <a:p>
            <a:r>
              <a:rPr lang="en-US" sz="2400" b="1" dirty="0" smtClean="0">
                <a:latin typeface="Narkisim" pitchFamily="34" charset="-79"/>
                <a:cs typeface="Narkisim" pitchFamily="34" charset="-79"/>
              </a:rPr>
              <a:t>n-bit parallel Adder</a:t>
            </a:r>
            <a:endParaRPr lang="en-US" sz="2400" b="1" dirty="0">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95400"/>
            <a:ext cx="8534400" cy="138499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4-bit binary adder </a:t>
            </a:r>
            <a:r>
              <a:rPr lang="en-US" sz="2800" dirty="0" smtClean="0">
                <a:solidFill>
                  <a:srgbClr val="0070C0"/>
                </a:solidFill>
                <a:latin typeface="Narkisim" pitchFamily="34" charset="-79"/>
                <a:cs typeface="Narkisim" pitchFamily="34" charset="-79"/>
              </a:rPr>
              <a:t>using full adder circuits is capable of </a:t>
            </a:r>
            <a:r>
              <a:rPr lang="en-US" sz="2800" dirty="0" smtClean="0">
                <a:latin typeface="Narkisim" pitchFamily="34" charset="-79"/>
                <a:cs typeface="Narkisim" pitchFamily="34" charset="-79"/>
              </a:rPr>
              <a:t>adding two 4-bit numbers </a:t>
            </a:r>
            <a:r>
              <a:rPr lang="en-US" sz="2800" dirty="0" smtClean="0">
                <a:solidFill>
                  <a:srgbClr val="0070C0"/>
                </a:solidFill>
                <a:latin typeface="Narkisim" pitchFamily="34" charset="-79"/>
                <a:cs typeface="Narkisim" pitchFamily="34" charset="-79"/>
              </a:rPr>
              <a:t>resulting in a 4-bit sum and a carry output as shown in figure below.</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381000" y="3048000"/>
            <a:ext cx="8345158" cy="2298940"/>
          </a:xfrm>
          <a:prstGeom prst="rect">
            <a:avLst/>
          </a:prstGeom>
          <a:noFill/>
          <a:ln w="9525">
            <a:noFill/>
            <a:miter lim="800000"/>
            <a:headEnd/>
            <a:tailEnd/>
          </a:ln>
        </p:spPr>
      </p:pic>
      <p:sp>
        <p:nvSpPr>
          <p:cNvPr id="13" name="Rectangle 12"/>
          <p:cNvSpPr/>
          <p:nvPr/>
        </p:nvSpPr>
        <p:spPr>
          <a:xfrm>
            <a:off x="3124200" y="5715000"/>
            <a:ext cx="3310522" cy="461665"/>
          </a:xfrm>
          <a:prstGeom prst="rect">
            <a:avLst/>
          </a:prstGeom>
        </p:spPr>
        <p:txBody>
          <a:bodyPr wrap="none">
            <a:spAutoFit/>
          </a:bodyPr>
          <a:lstStyle/>
          <a:p>
            <a:r>
              <a:rPr lang="en-US" sz="2400" b="1" dirty="0" smtClean="0">
                <a:latin typeface="Narkisim" pitchFamily="34" charset="-79"/>
                <a:cs typeface="Narkisim" pitchFamily="34" charset="-79"/>
              </a:rPr>
              <a:t>4-bit binary parallel Adder</a:t>
            </a:r>
            <a:endParaRPr lang="en-US" sz="2400" dirty="0">
              <a:latin typeface="Narkisim" pitchFamily="34" charset="-79"/>
              <a:cs typeface="Narkisim" pitchFamily="34"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95400"/>
            <a:ext cx="8534400" cy="332398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Since all the bits of </a:t>
            </a:r>
            <a:r>
              <a:rPr lang="en-US" sz="2800" dirty="0" err="1" smtClean="0">
                <a:solidFill>
                  <a:srgbClr val="0070C0"/>
                </a:solidFill>
                <a:latin typeface="Narkisim" pitchFamily="34" charset="-79"/>
                <a:cs typeface="Narkisim" pitchFamily="34" charset="-79"/>
              </a:rPr>
              <a:t>augend</a:t>
            </a:r>
            <a:r>
              <a:rPr lang="en-US" sz="2800" dirty="0" smtClean="0">
                <a:solidFill>
                  <a:srgbClr val="0070C0"/>
                </a:solidFill>
                <a:latin typeface="Narkisim" pitchFamily="34" charset="-79"/>
                <a:cs typeface="Narkisim" pitchFamily="34" charset="-79"/>
              </a:rPr>
              <a:t> and addend are fed into the adder circuits simultaneously and the </a:t>
            </a:r>
            <a:r>
              <a:rPr lang="en-US" sz="2800" dirty="0" smtClean="0">
                <a:latin typeface="Narkisim" pitchFamily="34" charset="-79"/>
                <a:cs typeface="Narkisim" pitchFamily="34" charset="-79"/>
              </a:rPr>
              <a:t>additions in each position are taking place at the same time</a:t>
            </a:r>
            <a:r>
              <a:rPr lang="en-US" sz="2800" dirty="0" smtClean="0">
                <a:solidFill>
                  <a:srgbClr val="0070C0"/>
                </a:solidFill>
                <a:latin typeface="Narkisim" pitchFamily="34" charset="-79"/>
                <a:cs typeface="Narkisim" pitchFamily="34" charset="-79"/>
              </a:rPr>
              <a:t>, this circuit is known as parallel adder. </a:t>
            </a:r>
          </a:p>
          <a:p>
            <a:pPr marL="465138" indent="-465138" algn="just">
              <a:buClr>
                <a:schemeClr val="accent6">
                  <a:lumMod val="75000"/>
                </a:schemeClr>
              </a:buClr>
              <a:buFont typeface="Wingdings" pitchFamily="2" charset="2"/>
              <a:buChar char="q"/>
            </a:pPr>
            <a:endParaRPr lang="en-US" sz="1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Let the 4-bit words to be added be represented by, A</a:t>
            </a:r>
            <a:r>
              <a:rPr lang="en-US" sz="2800" baseline="-25000" dirty="0" smtClean="0">
                <a:solidFill>
                  <a:srgbClr val="0070C0"/>
                </a:solidFill>
                <a:latin typeface="Narkisim" pitchFamily="34" charset="-79"/>
                <a:cs typeface="Narkisim" pitchFamily="34" charset="-79"/>
              </a:rPr>
              <a:t>3 </a:t>
            </a:r>
            <a:r>
              <a:rPr lang="en-US" sz="2800" dirty="0" smtClean="0">
                <a:solidFill>
                  <a:srgbClr val="0070C0"/>
                </a:solidFill>
                <a:latin typeface="Narkisim" pitchFamily="34" charset="-79"/>
                <a:cs typeface="Narkisim" pitchFamily="34" charset="-79"/>
              </a:rPr>
              <a:t>A</a:t>
            </a:r>
            <a:r>
              <a:rPr lang="en-US" sz="2800" baseline="-25000" dirty="0" smtClean="0">
                <a:solidFill>
                  <a:srgbClr val="0070C0"/>
                </a:solidFill>
                <a:latin typeface="Narkisim" pitchFamily="34" charset="-79"/>
                <a:cs typeface="Narkisim" pitchFamily="34" charset="-79"/>
              </a:rPr>
              <a:t>2 </a:t>
            </a:r>
            <a:r>
              <a:rPr lang="en-US" sz="2800" dirty="0" smtClean="0">
                <a:solidFill>
                  <a:srgbClr val="0070C0"/>
                </a:solidFill>
                <a:latin typeface="Narkisim" pitchFamily="34" charset="-79"/>
                <a:cs typeface="Narkisim" pitchFamily="34" charset="-79"/>
              </a:rPr>
              <a:t>A</a:t>
            </a:r>
            <a:r>
              <a:rPr lang="en-US" sz="2800" baseline="-25000" dirty="0" smtClean="0">
                <a:solidFill>
                  <a:srgbClr val="0070C0"/>
                </a:solidFill>
                <a:latin typeface="Narkisim" pitchFamily="34" charset="-79"/>
                <a:cs typeface="Narkisim" pitchFamily="34" charset="-79"/>
              </a:rPr>
              <a:t>1 </a:t>
            </a:r>
            <a:r>
              <a:rPr lang="en-US" sz="2800" dirty="0" smtClean="0">
                <a:solidFill>
                  <a:srgbClr val="0070C0"/>
                </a:solidFill>
                <a:latin typeface="Narkisim" pitchFamily="34" charset="-79"/>
                <a:cs typeface="Narkisim" pitchFamily="34" charset="-79"/>
              </a:rPr>
              <a:t>A</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1 1 1 1 and B</a:t>
            </a:r>
            <a:r>
              <a:rPr lang="en-US" sz="2800" baseline="-25000" dirty="0" smtClean="0">
                <a:solidFill>
                  <a:srgbClr val="0070C0"/>
                </a:solidFill>
                <a:latin typeface="Narkisim" pitchFamily="34" charset="-79"/>
                <a:cs typeface="Narkisim" pitchFamily="34" charset="-79"/>
              </a:rPr>
              <a:t>3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2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1 </a:t>
            </a:r>
            <a:r>
              <a:rPr lang="en-US" sz="2800" dirty="0" smtClean="0">
                <a:solidFill>
                  <a:srgbClr val="0070C0"/>
                </a:solidFill>
                <a:latin typeface="Narkisim" pitchFamily="34" charset="-79"/>
                <a:cs typeface="Narkisim" pitchFamily="34" charset="-79"/>
              </a:rPr>
              <a:t>B</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0 0 1 1.</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7" name="Picture 16"/>
          <p:cNvPicPr/>
          <p:nvPr/>
        </p:nvPicPr>
        <p:blipFill>
          <a:blip r:embed="rId4" cstate="print"/>
          <a:srcRect/>
          <a:stretch>
            <a:fillRect/>
          </a:stretch>
        </p:blipFill>
        <p:spPr bwMode="auto">
          <a:xfrm>
            <a:off x="2819400" y="4343400"/>
            <a:ext cx="3729355" cy="22012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4097" name="Rectangle 1"/>
          <p:cNvSpPr>
            <a:spLocks noChangeArrowheads="1"/>
          </p:cNvSpPr>
          <p:nvPr/>
        </p:nvSpPr>
        <p:spPr bwMode="auto">
          <a:xfrm>
            <a:off x="1430594" y="6016440"/>
            <a:ext cx="578555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effectLst/>
                <a:latin typeface="Book Antiqua" pitchFamily="18" charset="0"/>
                <a:ea typeface="Calibri" pitchFamily="34" charset="0"/>
                <a:cs typeface="Times New Roman" pitchFamily="18" charset="0"/>
              </a:rPr>
              <a:t>Logic diagram of 4-bit parallel adder</a:t>
            </a:r>
            <a:endParaRPr kumimoji="0" lang="en-US" sz="2400" b="0" i="0" strike="noStrike" cap="none" normalizeH="0" baseline="0" dirty="0" smtClean="0">
              <a:ln>
                <a:noFill/>
              </a:ln>
              <a:effectLst/>
              <a:latin typeface="Arial" pitchFamily="34" charset="0"/>
              <a:cs typeface="Arial" pitchFamily="34" charset="0"/>
            </a:endParaRPr>
          </a:p>
        </p:txBody>
      </p:sp>
      <p:pic>
        <p:nvPicPr>
          <p:cNvPr id="1026" name="Picture 2" descr="Image result for 4-bit parallel ad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447800"/>
            <a:ext cx="6934200" cy="40857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7"/>
                                        </p:tgtEl>
                                        <p:attrNameLst>
                                          <p:attrName>style.visibility</p:attrName>
                                        </p:attrNameLst>
                                      </p:cBhvr>
                                      <p:to>
                                        <p:strVal val="visible"/>
                                      </p:to>
                                    </p:set>
                                    <p:animEffect transition="in" filter="fade">
                                      <p:cBhvr>
                                        <p:cTn id="10" dur="5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618595"/>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bits are added with full adders, </a:t>
            </a:r>
            <a:r>
              <a:rPr lang="en-US" sz="2800" dirty="0" smtClean="0">
                <a:latin typeface="Narkisim" pitchFamily="34" charset="-79"/>
                <a:cs typeface="Narkisim" pitchFamily="34" charset="-79"/>
              </a:rPr>
              <a:t>starting from the least significant position</a:t>
            </a:r>
            <a:r>
              <a:rPr lang="en-US" sz="2800" dirty="0" smtClean="0">
                <a:solidFill>
                  <a:srgbClr val="0070C0"/>
                </a:solidFill>
                <a:latin typeface="Narkisim" pitchFamily="34" charset="-79"/>
                <a:cs typeface="Narkisim" pitchFamily="34" charset="-79"/>
              </a:rPr>
              <a:t>, to form the sum bit and carry bit.</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input carry </a:t>
            </a:r>
            <a:r>
              <a:rPr lang="en-US" sz="2800" dirty="0" smtClean="0">
                <a:latin typeface="Narkisim" pitchFamily="34" charset="-79"/>
                <a:cs typeface="Narkisim" pitchFamily="34" charset="-79"/>
              </a:rPr>
              <a:t>C</a:t>
            </a:r>
            <a:r>
              <a:rPr lang="en-US" sz="2800" baseline="-25000" dirty="0" smtClean="0">
                <a:latin typeface="Narkisim" pitchFamily="34" charset="-79"/>
                <a:cs typeface="Narkisim" pitchFamily="34" charset="-79"/>
              </a:rPr>
              <a:t>0</a:t>
            </a:r>
            <a:r>
              <a:rPr lang="en-US" sz="2800" dirty="0" smtClean="0">
                <a:latin typeface="Narkisim" pitchFamily="34" charset="-79"/>
                <a:cs typeface="Narkisim" pitchFamily="34" charset="-79"/>
              </a:rPr>
              <a:t> in the least significant position must be 0. </a:t>
            </a:r>
            <a:r>
              <a:rPr lang="en-US" sz="2800" dirty="0" smtClean="0">
                <a:solidFill>
                  <a:srgbClr val="0070C0"/>
                </a:solidFill>
                <a:latin typeface="Narkisim" pitchFamily="34" charset="-79"/>
                <a:cs typeface="Narkisim" pitchFamily="34" charset="-79"/>
              </a:rPr>
              <a:t>The carry output of the lower order stage is connected to the carry input of the next higher order stage.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Hence this type of adder is </a:t>
            </a:r>
            <a:r>
              <a:rPr lang="en-US" sz="2800" dirty="0" smtClean="0">
                <a:latin typeface="Narkisim" pitchFamily="34" charset="-79"/>
                <a:cs typeface="Narkisim" pitchFamily="34" charset="-79"/>
              </a:rPr>
              <a:t>called ripple-carry adder.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PARALLEL ADDER</a:t>
            </a:r>
            <a:endParaRPr lang="en-US" sz="3600" b="1" dirty="0">
              <a:solidFill>
                <a:schemeClr val="tx1"/>
              </a:solidFill>
              <a:latin typeface="Britannic Bold" pitchFamily="34" charset="0"/>
            </a:endParaRPr>
          </a:p>
        </p:txBody>
      </p:sp>
      <p:sp>
        <p:nvSpPr>
          <p:cNvPr id="11" name="Rectangle 10"/>
          <p:cNvSpPr/>
          <p:nvPr/>
        </p:nvSpPr>
        <p:spPr>
          <a:xfrm>
            <a:off x="304800" y="12192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In the least significant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(which is 0) are added resulting in sum S</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and carry C</a:t>
            </a:r>
            <a:r>
              <a:rPr lang="en-US" sz="2600" baseline="-25000" dirty="0" smtClean="0">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 This carry C</a:t>
            </a:r>
            <a:r>
              <a:rPr lang="en-US" sz="2600" baseline="-25000" dirty="0" smtClean="0">
                <a:solidFill>
                  <a:srgbClr val="0070C0"/>
                </a:solidFill>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 becomes the carry input to the second stage.</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Similarly in the second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are added resulting in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1 </a:t>
            </a:r>
            <a:r>
              <a:rPr lang="en-US" sz="2600" dirty="0" smtClean="0">
                <a:latin typeface="Narkisim" pitchFamily="34" charset="-79"/>
                <a:cs typeface="Narkisim" pitchFamily="34" charset="-79"/>
              </a:rPr>
              <a:t>and carry C</a:t>
            </a:r>
            <a:r>
              <a:rPr lang="en-US" sz="2600" baseline="-25000" dirty="0" smtClean="0">
                <a:latin typeface="Narkisim" pitchFamily="34" charset="-79"/>
                <a:cs typeface="Narkisim" pitchFamily="34" charset="-79"/>
              </a:rPr>
              <a:t>2</a:t>
            </a:r>
            <a:r>
              <a:rPr lang="en-US" sz="2600" baseline="-25000" dirty="0" smtClean="0">
                <a:solidFill>
                  <a:srgbClr val="0070C0"/>
                </a:solidFill>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in the third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are added resulting in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and carry C</a:t>
            </a:r>
            <a:r>
              <a:rPr lang="en-US" sz="2600" baseline="-25000" dirty="0" smtClean="0">
                <a:latin typeface="Narkisim" pitchFamily="34" charset="-79"/>
                <a:cs typeface="Narkisim" pitchFamily="34" charset="-79"/>
              </a:rPr>
              <a:t>3</a:t>
            </a:r>
            <a:r>
              <a:rPr lang="en-US" sz="2600" baseline="-25000" dirty="0" smtClean="0">
                <a:solidFill>
                  <a:srgbClr val="0070C0"/>
                </a:solidFill>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in the third stage,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B</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are added resulting in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and C</a:t>
            </a:r>
            <a:r>
              <a:rPr lang="en-US" sz="2600" baseline="-25000" dirty="0" smtClean="0">
                <a:latin typeface="Narkisim" pitchFamily="34" charset="-79"/>
                <a:cs typeface="Narkisim" pitchFamily="34" charset="-79"/>
              </a:rPr>
              <a:t>4,</a:t>
            </a:r>
            <a:r>
              <a:rPr lang="en-US" sz="2600" baseline="-25000" dirty="0" smtClean="0">
                <a:solidFill>
                  <a:srgbClr val="0070C0"/>
                </a:solidFill>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which is the output carry.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Thus the circuit results in a sum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3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2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1 </a:t>
            </a:r>
            <a:r>
              <a:rPr lang="en-US" sz="2600" dirty="0" smtClean="0">
                <a:latin typeface="Narkisim" pitchFamily="34" charset="-79"/>
                <a:cs typeface="Narkisim" pitchFamily="34" charset="-79"/>
              </a:rPr>
              <a:t>S</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a:t>
            </a:r>
            <a:r>
              <a:rPr lang="en-US" sz="2600" dirty="0" smtClean="0">
                <a:solidFill>
                  <a:srgbClr val="0070C0"/>
                </a:solidFill>
                <a:latin typeface="Narkisim" pitchFamily="34" charset="-79"/>
                <a:cs typeface="Narkisim" pitchFamily="34" charset="-79"/>
              </a:rPr>
              <a:t> and a carry output </a:t>
            </a:r>
            <a:r>
              <a:rPr lang="en-US" sz="2600" dirty="0" smtClean="0">
                <a:latin typeface="Narkisim" pitchFamily="34" charset="-79"/>
                <a:cs typeface="Narkisim" pitchFamily="34" charset="-79"/>
              </a:rPr>
              <a:t>(C</a:t>
            </a:r>
            <a:r>
              <a:rPr lang="en-US" sz="2600" baseline="-25000" dirty="0" smtClean="0">
                <a:latin typeface="Narkisim" pitchFamily="34" charset="-79"/>
                <a:cs typeface="Narkisim" pitchFamily="34" charset="-79"/>
              </a:rPr>
              <a:t>out</a:t>
            </a:r>
            <a:r>
              <a:rPr lang="en-US" sz="2600" dirty="0" smtClean="0">
                <a:latin typeface="Narkisim" pitchFamily="34" charset="-79"/>
                <a:cs typeface="Narkisim" pitchFamily="34" charset="-79"/>
              </a:rPr>
              <a: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6000" dirty="0" smtClean="0">
                <a:latin typeface="Eras Bold ITC" pitchFamily="34" charset="0"/>
              </a:rPr>
              <a:t>BINARY </a:t>
            </a:r>
          </a:p>
          <a:p>
            <a:pPr algn="ctr"/>
            <a:r>
              <a:rPr lang="en-US" sz="6000" dirty="0" smtClean="0">
                <a:latin typeface="Eras Bold ITC" pitchFamily="34" charset="0"/>
              </a:rPr>
              <a:t>MULTIPLIER</a:t>
            </a:r>
            <a:endParaRPr lang="en-US" sz="60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79</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sp>
        <p:nvSpPr>
          <p:cNvPr id="11" name="Rectangle 10"/>
          <p:cNvSpPr/>
          <p:nvPr/>
        </p:nvSpPr>
        <p:spPr>
          <a:xfrm>
            <a:off x="304800" y="1214021"/>
            <a:ext cx="8534400" cy="5262979"/>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 combinational circuit consists of </a:t>
            </a:r>
            <a:r>
              <a:rPr lang="en-US" sz="2800" dirty="0" smtClean="0">
                <a:solidFill>
                  <a:srgbClr val="C00000"/>
                </a:solidFill>
                <a:latin typeface="Narkisim" pitchFamily="34" charset="-79"/>
                <a:cs typeface="Narkisim" pitchFamily="34" charset="-79"/>
              </a:rPr>
              <a:t>input variables, logic gates, and output variables</a:t>
            </a:r>
            <a:r>
              <a:rPr lang="en-US" sz="2800" dirty="0" smtClean="0">
                <a:solidFill>
                  <a:srgbClr val="0070C0"/>
                </a:solidFill>
                <a:latin typeface="Narkisim" pitchFamily="34" charset="-79"/>
                <a:cs typeface="Narkisim" pitchFamily="34" charset="-79"/>
              </a:rPr>
              <a:t>.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logic gates accept signals from inputs and output signals are generated according to the </a:t>
            </a:r>
            <a:r>
              <a:rPr lang="en-US" sz="2800" dirty="0" smtClean="0">
                <a:solidFill>
                  <a:srgbClr val="C00000"/>
                </a:solidFill>
                <a:latin typeface="Narkisim" pitchFamily="34" charset="-79"/>
                <a:cs typeface="Narkisim" pitchFamily="34" charset="-79"/>
              </a:rPr>
              <a:t>logic circuits employed</a:t>
            </a:r>
            <a:r>
              <a:rPr lang="en-US" sz="2800" dirty="0" smtClean="0">
                <a:solidFill>
                  <a:srgbClr val="0070C0"/>
                </a:solidFill>
                <a:latin typeface="Narkisim" pitchFamily="34" charset="-79"/>
                <a:cs typeface="Narkisim" pitchFamily="34" charset="-79"/>
              </a:rPr>
              <a:t> in it.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Binary information from the given data transforms to </a:t>
            </a:r>
            <a:r>
              <a:rPr lang="en-US" sz="2800" dirty="0" smtClean="0">
                <a:solidFill>
                  <a:srgbClr val="C00000"/>
                </a:solidFill>
                <a:latin typeface="Narkisim" pitchFamily="34" charset="-79"/>
                <a:cs typeface="Narkisim" pitchFamily="34" charset="-79"/>
              </a:rPr>
              <a:t>desired output data</a:t>
            </a:r>
            <a:r>
              <a:rPr lang="en-US" sz="2800" dirty="0" smtClean="0">
                <a:solidFill>
                  <a:srgbClr val="0070C0"/>
                </a:solidFill>
                <a:latin typeface="Narkisim" pitchFamily="34" charset="-79"/>
                <a:cs typeface="Narkisim" pitchFamily="34" charset="-79"/>
              </a:rPr>
              <a:t> in this process.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Both input and </a:t>
            </a:r>
            <a:r>
              <a:rPr lang="en-US" sz="2800" dirty="0" smtClean="0">
                <a:solidFill>
                  <a:srgbClr val="C00000"/>
                </a:solidFill>
                <a:latin typeface="Narkisim" pitchFamily="34" charset="-79"/>
                <a:cs typeface="Narkisim" pitchFamily="34" charset="-79"/>
              </a:rPr>
              <a:t>output </a:t>
            </a:r>
            <a:r>
              <a:rPr lang="en-US" sz="2800" dirty="0" smtClean="0">
                <a:solidFill>
                  <a:srgbClr val="0070C0"/>
                </a:solidFill>
                <a:latin typeface="Narkisim" pitchFamily="34" charset="-79"/>
                <a:cs typeface="Narkisim" pitchFamily="34" charset="-79"/>
              </a:rPr>
              <a:t>are obviously the binary signals, </a:t>
            </a:r>
            <a:r>
              <a:rPr lang="en-US" sz="2800" i="1" dirty="0" smtClean="0">
                <a:solidFill>
                  <a:srgbClr val="0070C0"/>
                </a:solidFill>
                <a:latin typeface="Narkisim" pitchFamily="34" charset="-79"/>
                <a:cs typeface="Narkisim" pitchFamily="34" charset="-79"/>
              </a:rPr>
              <a:t>i.e.</a:t>
            </a:r>
            <a:r>
              <a:rPr lang="en-US" sz="2800" dirty="0" smtClean="0">
                <a:solidFill>
                  <a:srgbClr val="0070C0"/>
                </a:solidFill>
                <a:latin typeface="Narkisim" pitchFamily="34" charset="-79"/>
                <a:cs typeface="Narkisim" pitchFamily="34" charset="-79"/>
              </a:rPr>
              <a:t>, either </a:t>
            </a:r>
            <a:r>
              <a:rPr lang="en-US" sz="2800" dirty="0" smtClean="0">
                <a:solidFill>
                  <a:srgbClr val="C00000"/>
                </a:solidFill>
                <a:latin typeface="Narkisim" pitchFamily="34" charset="-79"/>
                <a:cs typeface="Narkisim" pitchFamily="34" charset="-79"/>
              </a:rPr>
              <a:t>logic 1 or logic 0</a:t>
            </a:r>
            <a:r>
              <a:rPr lang="en-US" sz="2800" dirty="0" smtClean="0">
                <a:solidFill>
                  <a:srgbClr val="0070C0"/>
                </a:solidFill>
                <a:latin typeface="Narkisim" pitchFamily="34" charset="-79"/>
                <a:cs typeface="Narkisim" pitchFamily="34" charset="-79"/>
              </a:rPr>
              <a:t>.</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6</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228600" y="12954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Multiplication of binary numbers is performed in the same way </a:t>
            </a:r>
            <a:r>
              <a:rPr lang="en-US" sz="2800" dirty="0" smtClean="0">
                <a:latin typeface="Narkisim" pitchFamily="34" charset="-79"/>
                <a:cs typeface="Narkisim" pitchFamily="34" charset="-79"/>
              </a:rPr>
              <a:t>as in decimal numbers.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multiplicand is multiplied by each bit of the multiplier </a:t>
            </a:r>
            <a:r>
              <a:rPr lang="en-US" sz="2800" dirty="0" smtClean="0">
                <a:latin typeface="Narkisim" pitchFamily="34" charset="-79"/>
                <a:cs typeface="Narkisim" pitchFamily="34" charset="-79"/>
              </a:rPr>
              <a:t>starting from the least significant bit</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Each such multiplication forms a </a:t>
            </a:r>
            <a:r>
              <a:rPr lang="en-US" sz="2800" dirty="0" smtClean="0">
                <a:latin typeface="Narkisim" pitchFamily="34" charset="-79"/>
                <a:cs typeface="Narkisim" pitchFamily="34" charset="-79"/>
              </a:rPr>
              <a:t>partial product</a:t>
            </a:r>
            <a:r>
              <a:rPr lang="en-US" sz="2800" dirty="0" smtClean="0">
                <a:solidFill>
                  <a:srgbClr val="0070C0"/>
                </a:solidFill>
                <a:latin typeface="Narkisim" pitchFamily="34" charset="-79"/>
                <a:cs typeface="Narkisim" pitchFamily="34" charset="-79"/>
              </a:rPr>
              <a:t>. Such partial products are shifted one position to left.</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final product </a:t>
            </a:r>
            <a:r>
              <a:rPr lang="en-US" sz="2800" dirty="0" smtClean="0">
                <a:solidFill>
                  <a:srgbClr val="0070C0"/>
                </a:solidFill>
                <a:latin typeface="Narkisim" pitchFamily="34" charset="-79"/>
                <a:cs typeface="Narkisim" pitchFamily="34" charset="-79"/>
              </a:rPr>
              <a:t>is obtained from the sum of partial products.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600200"/>
            <a:ext cx="8534400" cy="489364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Consider the </a:t>
            </a:r>
            <a:r>
              <a:rPr lang="en-US" sz="2600" dirty="0" smtClean="0">
                <a:latin typeface="Narkisim" pitchFamily="34" charset="-79"/>
                <a:cs typeface="Narkisim" pitchFamily="34" charset="-79"/>
              </a:rPr>
              <a:t>multiplication of two 2-bit numbers</a:t>
            </a:r>
            <a:r>
              <a:rPr lang="en-US" sz="2600" dirty="0" smtClean="0">
                <a:solidFill>
                  <a:srgbClr val="0070C0"/>
                </a:solidFill>
                <a:latin typeface="Narkisim" pitchFamily="34" charset="-79"/>
                <a:cs typeface="Narkisim" pitchFamily="34" charset="-79"/>
              </a:rPr>
              <a:t>. The multiplicand bits are </a:t>
            </a:r>
            <a:r>
              <a:rPr lang="en-US" sz="2600" dirty="0" smtClean="0">
                <a:latin typeface="Narkisim" pitchFamily="34" charset="-79"/>
                <a:cs typeface="Narkisim" pitchFamily="34" charset="-79"/>
              </a:rPr>
              <a:t>B</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the multiplier bits are </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A</a:t>
            </a:r>
            <a:r>
              <a:rPr lang="en-US" sz="2600" baseline="-25000" dirty="0" smtClean="0">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and the product is </a:t>
            </a:r>
            <a:r>
              <a:rPr lang="en-US" sz="2600" dirty="0" smtClean="0">
                <a:latin typeface="Narkisim" pitchFamily="34" charset="-79"/>
                <a:cs typeface="Narkisim" pitchFamily="34" charset="-79"/>
              </a:rPr>
              <a:t>P</a:t>
            </a:r>
            <a:r>
              <a:rPr lang="en-US" sz="2600" baseline="-25000" dirty="0" smtClean="0">
                <a:latin typeface="Narkisim" pitchFamily="34" charset="-79"/>
                <a:cs typeface="Narkisim" pitchFamily="34" charset="-79"/>
              </a:rPr>
              <a:t>3</a:t>
            </a:r>
            <a:r>
              <a:rPr lang="en-US" sz="2600" dirty="0" smtClean="0">
                <a:latin typeface="Narkisim" pitchFamily="34" charset="-79"/>
                <a:cs typeface="Narkisim" pitchFamily="34" charset="-79"/>
              </a:rPr>
              <a:t>, P</a:t>
            </a:r>
            <a:r>
              <a:rPr lang="en-US" sz="2600" baseline="-25000" dirty="0" smtClean="0">
                <a:latin typeface="Narkisim" pitchFamily="34" charset="-79"/>
                <a:cs typeface="Narkisim" pitchFamily="34" charset="-79"/>
              </a:rPr>
              <a:t>2</a:t>
            </a:r>
            <a:r>
              <a:rPr lang="en-US" sz="2600" dirty="0" smtClean="0">
                <a:latin typeface="Narkisim" pitchFamily="34" charset="-79"/>
                <a:cs typeface="Narkisim" pitchFamily="34" charset="-79"/>
              </a:rPr>
              <a:t>, P</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 and P</a:t>
            </a:r>
            <a:r>
              <a:rPr lang="en-US" sz="2600" baseline="-25000" dirty="0" smtClean="0">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first partial product is formed by multiplying </a:t>
            </a:r>
            <a:r>
              <a:rPr lang="en-US" sz="2600" dirty="0" smtClean="0">
                <a:latin typeface="Narkisim" pitchFamily="34" charset="-79"/>
                <a:cs typeface="Narkisim" pitchFamily="34" charset="-79"/>
              </a:rPr>
              <a:t>B</a:t>
            </a:r>
            <a:r>
              <a:rPr lang="en-US" sz="2600" baseline="-25000" dirty="0" smtClean="0">
                <a:latin typeface="Narkisim" pitchFamily="34" charset="-79"/>
                <a:cs typeface="Narkisim" pitchFamily="34" charset="-79"/>
              </a:rPr>
              <a:t>0</a:t>
            </a:r>
            <a:r>
              <a:rPr lang="en-US" sz="2600" dirty="0" smtClean="0">
                <a:latin typeface="Narkisim" pitchFamily="34" charset="-79"/>
                <a:cs typeface="Narkisim" pitchFamily="34" charset="-79"/>
              </a:rPr>
              <a:t> by A</a:t>
            </a:r>
            <a:r>
              <a:rPr lang="en-US" sz="2600" baseline="-25000" dirty="0" smtClean="0">
                <a:latin typeface="Narkisim" pitchFamily="34" charset="-79"/>
                <a:cs typeface="Narkisim" pitchFamily="34" charset="-79"/>
              </a:rPr>
              <a:t>1</a:t>
            </a:r>
            <a:r>
              <a:rPr lang="en-US" sz="2600" dirty="0" smtClean="0">
                <a:latin typeface="Narkisim" pitchFamily="34" charset="-79"/>
                <a:cs typeface="Narkisim" pitchFamily="34" charset="-79"/>
              </a:rPr>
              <a:t>A</a:t>
            </a:r>
            <a:r>
              <a:rPr lang="en-US" sz="2600" baseline="-25000" dirty="0" smtClean="0">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The multiplication of two bits such as A</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and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produces a </a:t>
            </a:r>
            <a:r>
              <a:rPr lang="en-US" sz="2600" dirty="0" smtClean="0">
                <a:latin typeface="Narkisim" pitchFamily="34" charset="-79"/>
                <a:cs typeface="Narkisim" pitchFamily="34" charset="-79"/>
              </a:rPr>
              <a:t>1 if both bits are 1; otherwise, it produces a 0.</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This is identical to an </a:t>
            </a:r>
            <a:r>
              <a:rPr lang="en-US" sz="2600" dirty="0" smtClean="0">
                <a:latin typeface="Narkisim" pitchFamily="34" charset="-79"/>
                <a:cs typeface="Narkisim" pitchFamily="34" charset="-79"/>
              </a:rPr>
              <a:t>AND operation</a:t>
            </a:r>
            <a:r>
              <a:rPr lang="en-US" sz="2600" dirty="0" smtClean="0">
                <a:solidFill>
                  <a:srgbClr val="0070C0"/>
                </a:solidFill>
                <a:latin typeface="Narkisim" pitchFamily="34" charset="-79"/>
                <a:cs typeface="Narkisim" pitchFamily="34" charset="-79"/>
              </a:rPr>
              <a:t>. Therefore the partial product can be implemented with AND gates as shown in the diagram.</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181588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second partial product is formed by </a:t>
            </a:r>
            <a:r>
              <a:rPr lang="en-US" sz="2800" dirty="0" smtClean="0">
                <a:latin typeface="Narkisim" pitchFamily="34" charset="-79"/>
                <a:cs typeface="Narkisim" pitchFamily="34" charset="-79"/>
              </a:rPr>
              <a:t>multiplying A</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by B</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B</a:t>
            </a:r>
            <a:r>
              <a:rPr lang="en-US" sz="2800" baseline="-25000" dirty="0" smtClean="0">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and shifted one position to the left. The two partial products are added with </a:t>
            </a:r>
            <a:r>
              <a:rPr lang="en-US" sz="2800" dirty="0" smtClean="0">
                <a:latin typeface="Narkisim" pitchFamily="34" charset="-79"/>
                <a:cs typeface="Narkisim" pitchFamily="34" charset="-79"/>
              </a:rPr>
              <a:t>two half adder </a:t>
            </a:r>
            <a:r>
              <a:rPr lang="en-US" sz="2800" dirty="0" smtClean="0">
                <a:solidFill>
                  <a:srgbClr val="0070C0"/>
                </a:solidFill>
                <a:latin typeface="Narkisim" pitchFamily="34" charset="-79"/>
                <a:cs typeface="Narkisim" pitchFamily="34" charset="-79"/>
              </a:rPr>
              <a:t>(HA) circuits.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4267200" y="3290263"/>
            <a:ext cx="4474259" cy="3048000"/>
          </a:xfrm>
          <a:prstGeom prst="rect">
            <a:avLst/>
          </a:prstGeom>
          <a:noFill/>
          <a:ln w="9525">
            <a:noFill/>
            <a:miter lim="800000"/>
            <a:headEnd/>
            <a:tailEnd/>
          </a:ln>
        </p:spPr>
      </p:pic>
      <p:sp>
        <p:nvSpPr>
          <p:cNvPr id="17" name="TextBox 16"/>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3" name="Picture 12"/>
          <p:cNvPicPr/>
          <p:nvPr/>
        </p:nvPicPr>
        <p:blipFill>
          <a:blip r:embed="rId4" cstate="print"/>
          <a:srcRect/>
          <a:stretch>
            <a:fillRect/>
          </a:stretch>
        </p:blipFill>
        <p:spPr bwMode="auto">
          <a:xfrm>
            <a:off x="1752600" y="1743973"/>
            <a:ext cx="5209248" cy="4199627"/>
          </a:xfrm>
          <a:prstGeom prst="rect">
            <a:avLst/>
          </a:prstGeom>
          <a:noFill/>
          <a:ln w="9525">
            <a:noFill/>
            <a:miter lim="800000"/>
            <a:headEnd/>
            <a:tailEnd/>
          </a:ln>
        </p:spPr>
      </p:pic>
      <p:sp>
        <p:nvSpPr>
          <p:cNvPr id="17" name="TextBox 16"/>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4893647"/>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Usually there are more bits in the partial products and it is necessary to </a:t>
            </a:r>
            <a:r>
              <a:rPr lang="en-US" sz="2600" dirty="0" smtClean="0">
                <a:latin typeface="Narkisim" pitchFamily="34" charset="-79"/>
                <a:cs typeface="Narkisim" pitchFamily="34" charset="-79"/>
              </a:rPr>
              <a:t>use full adders to produce the sum of the partial products</a:t>
            </a:r>
            <a:r>
              <a:rPr lang="en-US" sz="26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least significant bit of the product </a:t>
            </a:r>
            <a:r>
              <a:rPr lang="en-US" sz="2600" dirty="0" smtClean="0">
                <a:latin typeface="Narkisim" pitchFamily="34" charset="-79"/>
                <a:cs typeface="Narkisim" pitchFamily="34" charset="-79"/>
              </a:rPr>
              <a:t>does not have to go through an adder</a:t>
            </a:r>
            <a:r>
              <a:rPr lang="en-US" sz="2600" dirty="0" smtClean="0">
                <a:solidFill>
                  <a:srgbClr val="0070C0"/>
                </a:solidFill>
                <a:latin typeface="Narkisim" pitchFamily="34" charset="-79"/>
                <a:cs typeface="Narkisim" pitchFamily="34" charset="-79"/>
              </a:rPr>
              <a:t> since it is formed by the output of the first AND gate.</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A combinational circuit binary multiplier with more bits can be constructed in a similar fashion. A </a:t>
            </a:r>
            <a:r>
              <a:rPr lang="en-US" sz="2600" dirty="0" smtClean="0">
                <a:latin typeface="Narkisim" pitchFamily="34" charset="-79"/>
                <a:cs typeface="Narkisim" pitchFamily="34" charset="-79"/>
              </a:rPr>
              <a:t>bit of the multiplier is ANDed with each bit </a:t>
            </a:r>
            <a:r>
              <a:rPr lang="en-US" sz="2600" dirty="0" smtClean="0">
                <a:solidFill>
                  <a:srgbClr val="0070C0"/>
                </a:solidFill>
                <a:latin typeface="Narkisim" pitchFamily="34" charset="-79"/>
                <a:cs typeface="Narkisim" pitchFamily="34" charset="-79"/>
              </a:rPr>
              <a:t>of the multiplicand in as many levels as there are bits in the multiplier.</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2-Bit by 2-Bit Multiplier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228600" y="1676400"/>
            <a:ext cx="8534400" cy="4832092"/>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binary output in each level of AND gates are </a:t>
            </a:r>
            <a:r>
              <a:rPr lang="en-US" sz="2800" dirty="0" smtClean="0">
                <a:latin typeface="Narkisim" pitchFamily="34" charset="-79"/>
                <a:cs typeface="Narkisim" pitchFamily="34" charset="-79"/>
              </a:rPr>
              <a:t>added with the partial product </a:t>
            </a:r>
            <a:r>
              <a:rPr lang="en-US" sz="2800" dirty="0" smtClean="0">
                <a:solidFill>
                  <a:srgbClr val="0070C0"/>
                </a:solidFill>
                <a:latin typeface="Narkisim" pitchFamily="34" charset="-79"/>
                <a:cs typeface="Narkisim" pitchFamily="34" charset="-79"/>
              </a:rPr>
              <a:t>of the previous level to form a new partial product. The last level produces the </a:t>
            </a:r>
            <a:r>
              <a:rPr lang="en-US" sz="2800" dirty="0" smtClean="0">
                <a:latin typeface="Narkisim" pitchFamily="34" charset="-79"/>
                <a:cs typeface="Narkisim" pitchFamily="34" charset="-79"/>
              </a:rPr>
              <a:t>final product result</a:t>
            </a:r>
            <a:r>
              <a:rPr lang="en-US" sz="28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Consider a multiplier circuit that multiplies a binary number of </a:t>
            </a:r>
            <a:r>
              <a:rPr lang="en-US" sz="2800" dirty="0" smtClean="0">
                <a:latin typeface="Narkisim" pitchFamily="34" charset="-79"/>
                <a:cs typeface="Narkisim" pitchFamily="34" charset="-79"/>
              </a:rPr>
              <a:t>four bits by a number of four bits.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Let the multiplicand be represented by </a:t>
            </a:r>
            <a:r>
              <a:rPr lang="en-US" sz="2800" dirty="0" smtClean="0">
                <a:latin typeface="Narkisim" pitchFamily="34" charset="-79"/>
                <a:cs typeface="Narkisim" pitchFamily="34" charset="-79"/>
              </a:rPr>
              <a:t>B</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 B</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 B</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B</a:t>
            </a:r>
            <a:r>
              <a:rPr lang="en-US" sz="2800" baseline="-25000" dirty="0" smtClean="0">
                <a:latin typeface="Narkisim" pitchFamily="34" charset="-79"/>
                <a:cs typeface="Narkisim" pitchFamily="34" charset="-79"/>
              </a:rPr>
              <a:t>0 </a:t>
            </a:r>
            <a:r>
              <a:rPr lang="en-US" sz="2800" dirty="0" smtClean="0">
                <a:solidFill>
                  <a:srgbClr val="0070C0"/>
                </a:solidFill>
                <a:latin typeface="Narkisim" pitchFamily="34" charset="-79"/>
                <a:cs typeface="Narkisim" pitchFamily="34" charset="-79"/>
              </a:rPr>
              <a:t>and the multiplier by </a:t>
            </a:r>
            <a:r>
              <a:rPr lang="en-US" sz="2800" dirty="0" smtClean="0">
                <a:latin typeface="Narkisim" pitchFamily="34" charset="-79"/>
                <a:cs typeface="Narkisim" pitchFamily="34" charset="-79"/>
              </a:rPr>
              <a:t>A</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 A</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 A</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and A</a:t>
            </a:r>
            <a:r>
              <a:rPr lang="en-US" sz="2800" baseline="-25000" dirty="0" smtClean="0">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2" name="TextBox 11"/>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644908"/>
            <a:ext cx="8534400" cy="4832092"/>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Since 4x4 multiplication process we need </a:t>
            </a:r>
            <a:r>
              <a:rPr lang="en-US" sz="2800" dirty="0" smtClean="0">
                <a:latin typeface="Narkisim" pitchFamily="34" charset="-79"/>
                <a:cs typeface="Narkisim" pitchFamily="34" charset="-79"/>
              </a:rPr>
              <a:t>16 AND gates </a:t>
            </a:r>
            <a:r>
              <a:rPr lang="en-US" sz="2800" dirty="0" smtClean="0">
                <a:solidFill>
                  <a:srgbClr val="0070C0"/>
                </a:solidFill>
                <a:latin typeface="Narkisim" pitchFamily="34" charset="-79"/>
                <a:cs typeface="Narkisim" pitchFamily="34" charset="-79"/>
              </a:rPr>
              <a:t>and </a:t>
            </a:r>
            <a:r>
              <a:rPr lang="en-US" sz="2800" dirty="0" smtClean="0">
                <a:latin typeface="Narkisim" pitchFamily="34" charset="-79"/>
                <a:cs typeface="Narkisim" pitchFamily="34" charset="-79"/>
              </a:rPr>
              <a:t>three 4-bit parallel adders </a:t>
            </a:r>
            <a:r>
              <a:rPr lang="en-US" sz="2800" dirty="0" smtClean="0">
                <a:solidFill>
                  <a:srgbClr val="0070C0"/>
                </a:solidFill>
                <a:latin typeface="Narkisim" pitchFamily="34" charset="-79"/>
                <a:cs typeface="Narkisim" pitchFamily="34" charset="-79"/>
              </a:rPr>
              <a:t>to produce a product of eight bits.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As shown in figure each shifted multiplicand which is multiplied by either 0 or 1 depending on the corresponding, </a:t>
            </a:r>
            <a:r>
              <a:rPr lang="en-US" sz="2800" dirty="0" smtClean="0">
                <a:latin typeface="Narkisim" pitchFamily="34" charset="-79"/>
                <a:cs typeface="Narkisim" pitchFamily="34" charset="-79"/>
              </a:rPr>
              <a:t>multiplier bit is called partial product</a:t>
            </a:r>
            <a:r>
              <a:rPr lang="en-US" sz="28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a:t>
            </a:r>
            <a:r>
              <a:rPr lang="en-US" sz="2800" dirty="0" smtClean="0">
                <a:latin typeface="Narkisim" pitchFamily="34" charset="-79"/>
                <a:cs typeface="Narkisim" pitchFamily="34" charset="-79"/>
              </a:rPr>
              <a:t>final 8-bit product </a:t>
            </a:r>
            <a:r>
              <a:rPr lang="en-US" sz="2800" dirty="0" smtClean="0">
                <a:solidFill>
                  <a:srgbClr val="0070C0"/>
                </a:solidFill>
                <a:latin typeface="Narkisim" pitchFamily="34" charset="-79"/>
                <a:cs typeface="Narkisim" pitchFamily="34" charset="-79"/>
              </a:rPr>
              <a:t>is obtained by adding all partial products.</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2" name="TextBox 11"/>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pic>
        <p:nvPicPr>
          <p:cNvPr id="2050" name="Picture 2"/>
          <p:cNvPicPr>
            <a:picLocks noChangeAspect="1" noChangeArrowheads="1"/>
          </p:cNvPicPr>
          <p:nvPr/>
        </p:nvPicPr>
        <p:blipFill>
          <a:blip r:embed="rId4" cstate="print"/>
          <a:srcRect/>
          <a:stretch>
            <a:fillRect/>
          </a:stretch>
        </p:blipFill>
        <p:spPr bwMode="auto">
          <a:xfrm>
            <a:off x="657225" y="2133600"/>
            <a:ext cx="78295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447800"/>
            <a:ext cx="8534400" cy="4893647"/>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multiplication of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and A</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produces a 1 if both bits are 1; otherwise it produces 0. This is identical to AND gates operation. Therefore the </a:t>
            </a:r>
            <a:r>
              <a:rPr lang="en-US" sz="2600" dirty="0" smtClean="0">
                <a:latin typeface="Narkisim" pitchFamily="34" charset="-79"/>
                <a:cs typeface="Narkisim" pitchFamily="34" charset="-79"/>
              </a:rPr>
              <a:t>partial products can be implemented with AND gates</a:t>
            </a:r>
            <a:r>
              <a:rPr lang="en-US" sz="26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4-bit partial products are added using 4-bit parallel adder.</a:t>
            </a:r>
            <a:r>
              <a:rPr lang="en-US" sz="2600" dirty="0" smtClean="0">
                <a:solidFill>
                  <a:srgbClr val="0070C0"/>
                </a:solidFill>
                <a:latin typeface="Narkisim" pitchFamily="34" charset="-79"/>
                <a:cs typeface="Narkisim" pitchFamily="34" charset="-79"/>
              </a:rPr>
              <a:t> During addition of first partial product three most significant bits of it are added to the second partial product. </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As we take only three bits from the partial product, the </a:t>
            </a:r>
            <a:r>
              <a:rPr lang="en-US" sz="2600" dirty="0" smtClean="0">
                <a:latin typeface="Narkisim" pitchFamily="34" charset="-79"/>
                <a:cs typeface="Narkisim" pitchFamily="34" charset="-79"/>
              </a:rPr>
              <a:t>fourth bit (MSB) is considered as 0</a:t>
            </a:r>
            <a:r>
              <a:rPr lang="en-US" sz="2600" dirty="0" smtClean="0">
                <a:solidFill>
                  <a:srgbClr val="0070C0"/>
                </a:solidFill>
                <a:latin typeface="Narkisim" pitchFamily="34" charset="-79"/>
                <a:cs typeface="Narkisim" pitchFamily="34" charset="-79"/>
              </a:rPr>
              <a:t>.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93538"/>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The </a:t>
            </a:r>
            <a:r>
              <a:rPr lang="en-US" sz="2600" dirty="0" smtClean="0">
                <a:latin typeface="Narkisim" pitchFamily="34" charset="-79"/>
                <a:cs typeface="Narkisim" pitchFamily="34" charset="-79"/>
              </a:rPr>
              <a:t>three most significant bits and carry </a:t>
            </a:r>
            <a:r>
              <a:rPr lang="en-US" sz="2600" dirty="0" smtClean="0">
                <a:solidFill>
                  <a:srgbClr val="0070C0"/>
                </a:solidFill>
                <a:latin typeface="Narkisim" pitchFamily="34" charset="-79"/>
                <a:cs typeface="Narkisim" pitchFamily="34" charset="-79"/>
              </a:rPr>
              <a:t>out of first partial sum are then added to the third partial product.</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Finally the three most significant bits and carry out of second partial sum are added to the fourth partial product the carryout and third sum represents the five most significant bits of the product.</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Least significant bits of first and second partial sum represent P</a:t>
            </a:r>
            <a:r>
              <a:rPr lang="en-US" sz="2600" baseline="-25000" dirty="0" smtClean="0">
                <a:solidFill>
                  <a:srgbClr val="0070C0"/>
                </a:solidFill>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 and P</a:t>
            </a:r>
            <a:r>
              <a:rPr lang="en-US" sz="2600" baseline="-25000" dirty="0" smtClean="0">
                <a:solidFill>
                  <a:srgbClr val="0070C0"/>
                </a:solidFill>
                <a:latin typeface="Narkisim" pitchFamily="34" charset="-79"/>
                <a:cs typeface="Narkisim" pitchFamily="34" charset="-79"/>
              </a:rPr>
              <a:t>2</a:t>
            </a:r>
            <a:r>
              <a:rPr lang="en-US" sz="2600" dirty="0" smtClean="0">
                <a:solidFill>
                  <a:srgbClr val="0070C0"/>
                </a:solidFill>
                <a:latin typeface="Narkisim" pitchFamily="34" charset="-79"/>
                <a:cs typeface="Narkisim" pitchFamily="34" charset="-79"/>
              </a:rPr>
              <a:t> respectively &amp; product B</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A</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represents P</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pic>
        <p:nvPicPr>
          <p:cNvPr id="13" name="Picture 12"/>
          <p:cNvPicPr/>
          <p:nvPr/>
        </p:nvPicPr>
        <p:blipFill>
          <a:blip r:embed="rId4" cstate="print"/>
          <a:srcRect/>
          <a:stretch>
            <a:fillRect/>
          </a:stretch>
        </p:blipFill>
        <p:spPr bwMode="auto">
          <a:xfrm>
            <a:off x="685800" y="1752600"/>
            <a:ext cx="7772400" cy="2861001"/>
          </a:xfrm>
          <a:prstGeom prst="rect">
            <a:avLst/>
          </a:prstGeom>
          <a:noFill/>
          <a:ln w="9525">
            <a:noFill/>
            <a:miter lim="800000"/>
            <a:headEnd/>
            <a:tailEnd/>
          </a:ln>
        </p:spPr>
      </p:pic>
      <p:sp>
        <p:nvSpPr>
          <p:cNvPr id="200705" name="Rectangle 1"/>
          <p:cNvSpPr>
            <a:spLocks noChangeArrowheads="1"/>
          </p:cNvSpPr>
          <p:nvPr/>
        </p:nvSpPr>
        <p:spPr bwMode="auto">
          <a:xfrm>
            <a:off x="1143000" y="5105400"/>
            <a:ext cx="7086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Maiandra GD" pitchFamily="34" charset="0"/>
                <a:ea typeface="Calibri" pitchFamily="34" charset="0"/>
                <a:cs typeface="Narkisim" pitchFamily="34" charset="-79"/>
              </a:rPr>
              <a:t>Block diagram of a combinational logic circuit</a:t>
            </a:r>
            <a:endParaRPr kumimoji="0" lang="en-US" sz="2400" b="1" i="0" strike="noStrike" cap="none" normalizeH="0" baseline="0" dirty="0" smtClean="0">
              <a:ln>
                <a:noFill/>
              </a:ln>
              <a:solidFill>
                <a:schemeClr val="tx1"/>
              </a:solidFill>
              <a:effectLst/>
              <a:latin typeface="Maiandra GD" pitchFamily="34" charset="0"/>
              <a:cs typeface="Narkisim" pitchFamily="34" charset="-79"/>
            </a:endParaRPr>
          </a:p>
        </p:txBody>
      </p:sp>
      <p:sp>
        <p:nvSpPr>
          <p:cNvPr id="11" name="TextBox 10"/>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7</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309383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0705"/>
                                        </p:tgtEl>
                                        <p:attrNameLst>
                                          <p:attrName>style.visibility</p:attrName>
                                        </p:attrNameLst>
                                      </p:cBhvr>
                                      <p:to>
                                        <p:strVal val="visible"/>
                                      </p:to>
                                    </p:set>
                                    <p:animEffect transition="in" filter="fade">
                                      <p:cBhvr>
                                        <p:cTn id="7" dur="500"/>
                                        <p:tgtEl>
                                          <p:spTgt spid="20070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BINARY MULTIPLIER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90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TextBox 12"/>
          <p:cNvSpPr txBox="1"/>
          <p:nvPr/>
        </p:nvSpPr>
        <p:spPr>
          <a:xfrm>
            <a:off x="3309574" y="1123890"/>
            <a:ext cx="2481770" cy="400110"/>
          </a:xfrm>
          <a:prstGeom prst="rect">
            <a:avLst/>
          </a:prstGeom>
          <a:noFill/>
        </p:spPr>
        <p:txBody>
          <a:bodyPr wrap="none" rtlCol="0">
            <a:spAutoFit/>
          </a:bodyPr>
          <a:lstStyle/>
          <a:p>
            <a:pPr algn="ctr"/>
            <a:r>
              <a:rPr lang="en-US" sz="2000" b="1" dirty="0" smtClean="0">
                <a:solidFill>
                  <a:srgbClr val="C00000"/>
                </a:solidFill>
                <a:latin typeface="Narkisim" pitchFamily="34" charset="-79"/>
                <a:cs typeface="Narkisim" pitchFamily="34" charset="-79"/>
              </a:rPr>
              <a:t>4-Bit by 4-Bit Multiplier</a:t>
            </a:r>
          </a:p>
        </p:txBody>
      </p:sp>
      <p:pic>
        <p:nvPicPr>
          <p:cNvPr id="12" name="Picture 11"/>
          <p:cNvPicPr/>
          <p:nvPr/>
        </p:nvPicPr>
        <p:blipFill>
          <a:blip r:embed="rId4" cstate="print"/>
          <a:srcRect/>
          <a:stretch>
            <a:fillRect/>
          </a:stretch>
        </p:blipFill>
        <p:spPr bwMode="auto">
          <a:xfrm>
            <a:off x="2273060" y="1600200"/>
            <a:ext cx="428013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smtClean="0">
                <a:latin typeface="Eras Bold ITC" pitchFamily="34" charset="0"/>
              </a:rPr>
              <a:t>MAGNITUDE COMPARATOR</a:t>
            </a:r>
            <a:endParaRPr lang="en-US" sz="54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126</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228600" y="1114246"/>
            <a:ext cx="8534400" cy="378565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magnitude comparator is a combinational circuit that compares </a:t>
            </a:r>
            <a:r>
              <a:rPr lang="en-US" sz="2800" dirty="0" smtClean="0">
                <a:latin typeface="Narkisim" pitchFamily="34" charset="-79"/>
                <a:cs typeface="Narkisim" pitchFamily="34" charset="-79"/>
              </a:rPr>
              <a:t>two given numbers (A and B</a:t>
            </a:r>
            <a:r>
              <a:rPr lang="en-US" sz="2800" dirty="0" smtClean="0">
                <a:solidFill>
                  <a:srgbClr val="0070C0"/>
                </a:solidFill>
                <a:latin typeface="Narkisim" pitchFamily="34" charset="-79"/>
                <a:cs typeface="Narkisim" pitchFamily="34" charset="-79"/>
              </a:rPr>
              <a:t>) and determines whether one is </a:t>
            </a:r>
            <a:r>
              <a:rPr lang="en-US" sz="2800" dirty="0" smtClean="0">
                <a:latin typeface="Narkisim" pitchFamily="34" charset="-79"/>
                <a:cs typeface="Narkisim" pitchFamily="34" charset="-79"/>
              </a:rPr>
              <a:t>equal to, less than or greater than </a:t>
            </a:r>
            <a:r>
              <a:rPr lang="en-US" sz="2800" dirty="0" smtClean="0">
                <a:solidFill>
                  <a:srgbClr val="0070C0"/>
                </a:solidFill>
                <a:latin typeface="Narkisim" pitchFamily="34" charset="-79"/>
                <a:cs typeface="Narkisim" pitchFamily="34" charset="-79"/>
              </a:rPr>
              <a:t>the other. </a:t>
            </a:r>
          </a:p>
          <a:p>
            <a:pPr marL="465138" indent="-465138" algn="just">
              <a:buClr>
                <a:schemeClr val="accent6">
                  <a:lumMod val="75000"/>
                </a:schemeClr>
              </a:buClr>
              <a:buFont typeface="Wingdings" pitchFamily="2" charset="2"/>
              <a:buChar char="q"/>
            </a:pPr>
            <a:endParaRPr lang="en-US" sz="1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output is in the form of three binary variables representing the conditions    </a:t>
            </a:r>
            <a:r>
              <a:rPr lang="en-US" sz="2800" dirty="0" smtClean="0">
                <a:latin typeface="Narkisim" pitchFamily="34" charset="-79"/>
                <a:cs typeface="Narkisim" pitchFamily="34" charset="-79"/>
              </a:rPr>
              <a:t>A = B, A&gt;B and A&lt;B</a:t>
            </a:r>
            <a:r>
              <a:rPr lang="en-US" sz="2800" dirty="0" smtClean="0">
                <a:solidFill>
                  <a:srgbClr val="0070C0"/>
                </a:solidFill>
                <a:latin typeface="Narkisim" pitchFamily="34" charset="-79"/>
                <a:cs typeface="Narkisim" pitchFamily="34" charset="-79"/>
              </a:rPr>
              <a:t>, if A and B are the two numbers being compared.</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127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2590800" y="4495800"/>
            <a:ext cx="3732213" cy="1539875"/>
          </a:xfrm>
          <a:prstGeom prst="rect">
            <a:avLst/>
          </a:prstGeom>
          <a:noFill/>
          <a:ln w="9525">
            <a:noFill/>
            <a:miter lim="800000"/>
            <a:headEnd/>
            <a:tailEnd/>
          </a:ln>
        </p:spPr>
      </p:pic>
      <p:sp>
        <p:nvSpPr>
          <p:cNvPr id="13" name="Rectangle 12"/>
          <p:cNvSpPr/>
          <p:nvPr/>
        </p:nvSpPr>
        <p:spPr>
          <a:xfrm>
            <a:off x="2464477" y="6096000"/>
            <a:ext cx="4164923" cy="400110"/>
          </a:xfrm>
          <a:prstGeom prst="rect">
            <a:avLst/>
          </a:prstGeom>
        </p:spPr>
        <p:txBody>
          <a:bodyPr wrap="none">
            <a:spAutoFit/>
          </a:bodyPr>
          <a:lstStyle/>
          <a:p>
            <a:r>
              <a:rPr lang="en-US" sz="2000" b="1" dirty="0" smtClean="0">
                <a:latin typeface="Narkisim" pitchFamily="34" charset="-79"/>
                <a:cs typeface="Narkisim" pitchFamily="34" charset="-79"/>
              </a:rPr>
              <a:t>Block diagram of magnitude comparator</a:t>
            </a:r>
            <a:endParaRPr lang="en-US" sz="2000" b="1"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128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4038600" y="6096000"/>
            <a:ext cx="1353256" cy="400110"/>
          </a:xfrm>
          <a:prstGeom prst="rect">
            <a:avLst/>
          </a:prstGeom>
        </p:spPr>
        <p:txBody>
          <a:bodyPr wrap="none">
            <a:spAutoFit/>
          </a:bodyPr>
          <a:lstStyle/>
          <a:p>
            <a:r>
              <a:rPr lang="en-US" sz="2000" b="1" dirty="0" smtClean="0">
                <a:latin typeface="Narkisim" pitchFamily="34" charset="-79"/>
                <a:cs typeface="Narkisim" pitchFamily="34" charset="-79"/>
              </a:rPr>
              <a:t>Truth Table</a:t>
            </a:r>
            <a:endParaRPr lang="en-US" sz="2000" b="1" dirty="0">
              <a:latin typeface="Narkisim" pitchFamily="34" charset="-79"/>
              <a:cs typeface="Narkisim" pitchFamily="34" charset="-79"/>
            </a:endParaRPr>
          </a:p>
        </p:txBody>
      </p:sp>
      <p:graphicFrame>
        <p:nvGraphicFramePr>
          <p:cNvPr id="17" name="Table 16"/>
          <p:cNvGraphicFramePr>
            <a:graphicFrameLocks noGrp="1"/>
          </p:cNvGraphicFramePr>
          <p:nvPr/>
        </p:nvGraphicFramePr>
        <p:xfrm>
          <a:off x="1600200" y="1676400"/>
          <a:ext cx="6095998" cy="4416552"/>
        </p:xfrm>
        <a:graphic>
          <a:graphicData uri="http://schemas.openxmlformats.org/drawingml/2006/table">
            <a:tbl>
              <a:tblPr/>
              <a:tblGrid>
                <a:gridCol w="870750">
                  <a:extLst>
                    <a:ext uri="{9D8B030D-6E8A-4147-A177-3AD203B41FA5}">
                      <a16:colId xmlns="" xmlns:a16="http://schemas.microsoft.com/office/drawing/2014/main" val="20000"/>
                    </a:ext>
                  </a:extLst>
                </a:gridCol>
                <a:gridCol w="870750">
                  <a:extLst>
                    <a:ext uri="{9D8B030D-6E8A-4147-A177-3AD203B41FA5}">
                      <a16:colId xmlns="" xmlns:a16="http://schemas.microsoft.com/office/drawing/2014/main" val="20001"/>
                    </a:ext>
                  </a:extLst>
                </a:gridCol>
                <a:gridCol w="870750">
                  <a:extLst>
                    <a:ext uri="{9D8B030D-6E8A-4147-A177-3AD203B41FA5}">
                      <a16:colId xmlns="" xmlns:a16="http://schemas.microsoft.com/office/drawing/2014/main" val="20002"/>
                    </a:ext>
                  </a:extLst>
                </a:gridCol>
                <a:gridCol w="870750">
                  <a:extLst>
                    <a:ext uri="{9D8B030D-6E8A-4147-A177-3AD203B41FA5}">
                      <a16:colId xmlns="" xmlns:a16="http://schemas.microsoft.com/office/drawing/2014/main" val="20003"/>
                    </a:ext>
                  </a:extLst>
                </a:gridCol>
                <a:gridCol w="870750">
                  <a:extLst>
                    <a:ext uri="{9D8B030D-6E8A-4147-A177-3AD203B41FA5}">
                      <a16:colId xmlns="" xmlns:a16="http://schemas.microsoft.com/office/drawing/2014/main" val="20004"/>
                    </a:ext>
                  </a:extLst>
                </a:gridCol>
                <a:gridCol w="870750">
                  <a:extLst>
                    <a:ext uri="{9D8B030D-6E8A-4147-A177-3AD203B41FA5}">
                      <a16:colId xmlns="" xmlns:a16="http://schemas.microsoft.com/office/drawing/2014/main" val="20005"/>
                    </a:ext>
                  </a:extLst>
                </a:gridCol>
                <a:gridCol w="871498">
                  <a:extLst>
                    <a:ext uri="{9D8B030D-6E8A-4147-A177-3AD203B41FA5}">
                      <a16:colId xmlns="" xmlns:a16="http://schemas.microsoft.com/office/drawing/2014/main" val="20006"/>
                    </a:ext>
                  </a:extLst>
                </a:gridCol>
              </a:tblGrid>
              <a:tr h="241300">
                <a:tc gridSpan="4">
                  <a:txBody>
                    <a:bodyPr/>
                    <a:lstStyle/>
                    <a:p>
                      <a:pPr marL="0" marR="0" algn="ctr">
                        <a:lnSpc>
                          <a:spcPct val="115000"/>
                        </a:lnSpc>
                        <a:spcBef>
                          <a:spcPts val="0"/>
                        </a:spcBef>
                        <a:spcAft>
                          <a:spcPts val="0"/>
                        </a:spcAft>
                      </a:pPr>
                      <a:r>
                        <a:rPr lang="en-US" sz="1400" b="1" dirty="0">
                          <a:latin typeface="Bookman Old Style"/>
                          <a:ea typeface="Batang"/>
                          <a:cs typeface="Times New Roman"/>
                        </a:rPr>
                        <a:t>Inputs</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400" b="1">
                          <a:latin typeface="Bookman Old Style"/>
                          <a:ea typeface="Batang"/>
                          <a:cs typeface="Times New Roman"/>
                        </a:rPr>
                        <a:t>Outputs</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41300">
                <a:tc>
                  <a:txBody>
                    <a:bodyPr/>
                    <a:lstStyle/>
                    <a:p>
                      <a:pPr marL="0" marR="0" algn="ctr">
                        <a:lnSpc>
                          <a:spcPct val="115000"/>
                        </a:lnSpc>
                        <a:spcBef>
                          <a:spcPts val="0"/>
                        </a:spcBef>
                        <a:spcAft>
                          <a:spcPts val="0"/>
                        </a:spcAft>
                      </a:pPr>
                      <a:r>
                        <a:rPr lang="en-US" sz="1400" b="1">
                          <a:latin typeface="Bookman Old Style"/>
                          <a:ea typeface="Calibri"/>
                          <a:cs typeface="NewCenturySchlbk-Roman"/>
                        </a:rPr>
                        <a:t>A</a:t>
                      </a:r>
                      <a:r>
                        <a:rPr lang="en-US" sz="1400" b="1" baseline="-25000">
                          <a:latin typeface="Bookman Old Style"/>
                          <a:ea typeface="Calibri"/>
                          <a:cs typeface="NewCenturySchlbk-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b="1">
                          <a:latin typeface="Bookman Old Style"/>
                          <a:ea typeface="Calibri"/>
                          <a:cs typeface="NewCenturySchlbk-Roman"/>
                        </a:rPr>
                        <a:t>A</a:t>
                      </a:r>
                      <a:r>
                        <a:rPr lang="en-US" sz="1400" b="1" baseline="-25000">
                          <a:latin typeface="Bookman Old Style"/>
                          <a:ea typeface="Calibri"/>
                          <a:cs typeface="NewCenturySchlbk-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b="1">
                          <a:latin typeface="Bookman Old Style"/>
                          <a:ea typeface="Calibri"/>
                          <a:cs typeface="NewCenturySchlbk-Roman"/>
                        </a:rPr>
                        <a:t>B</a:t>
                      </a:r>
                      <a:r>
                        <a:rPr lang="en-US" sz="1400" b="1" baseline="-25000">
                          <a:latin typeface="Bookman Old Style"/>
                          <a:ea typeface="Calibri"/>
                          <a:cs typeface="NewCenturySchlbk-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b="1">
                          <a:latin typeface="Bookman Old Style"/>
                          <a:ea typeface="Calibri"/>
                          <a:cs typeface="NewCenturySchlbk-Roman"/>
                        </a:rPr>
                        <a:t>B</a:t>
                      </a:r>
                      <a:r>
                        <a:rPr lang="en-US" sz="1400" b="1" baseline="-25000">
                          <a:latin typeface="Bookman Old Style"/>
                          <a:ea typeface="Calibri"/>
                          <a:cs typeface="NewCenturySchlbk-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b="1">
                          <a:latin typeface="Bookman Old Style"/>
                          <a:ea typeface="Batang"/>
                          <a:cs typeface="Times New Roman"/>
                        </a:rPr>
                        <a:t>A&gt;B</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b="1">
                          <a:latin typeface="Bookman Old Style"/>
                          <a:ea typeface="Batang"/>
                          <a:cs typeface="Times New Roman"/>
                        </a:rPr>
                        <a:t>A=B</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0" marR="0" algn="ctr">
                        <a:lnSpc>
                          <a:spcPct val="115000"/>
                        </a:lnSpc>
                        <a:spcBef>
                          <a:spcPts val="0"/>
                        </a:spcBef>
                        <a:spcAft>
                          <a:spcPts val="0"/>
                        </a:spcAft>
                      </a:pPr>
                      <a:r>
                        <a:rPr lang="en-US" sz="1400" b="1">
                          <a:latin typeface="Bookman Old Style"/>
                          <a:ea typeface="Batang"/>
                          <a:cs typeface="Times New Roman"/>
                        </a:rPr>
                        <a:t>A&lt;B</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 xmlns:a16="http://schemas.microsoft.com/office/drawing/2014/main" val="10001"/>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Book Antiqua"/>
                          <a:ea typeface="Batang"/>
                          <a:cs typeface="Times New Roman"/>
                        </a:rPr>
                        <a:t>0</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41300">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Calibri"/>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0</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latin typeface="Book Antiqua"/>
                          <a:ea typeface="Batang"/>
                          <a:cs typeface="Times New Roman"/>
                        </a:rPr>
                        <a:t>1</a:t>
                      </a:r>
                      <a:endParaRPr lang="en-US"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Book Antiqua"/>
                          <a:ea typeface="Batang"/>
                          <a:cs typeface="Times New Roman"/>
                        </a:rPr>
                        <a:t>0</a:t>
                      </a:r>
                      <a:endParaRPr lang="en-US"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bl>
          </a:graphicData>
        </a:graphic>
      </p:graphicFrame>
      <p:sp>
        <p:nvSpPr>
          <p:cNvPr id="18" name="Rectangle 17"/>
          <p:cNvSpPr/>
          <p:nvPr/>
        </p:nvSpPr>
        <p:spPr>
          <a:xfrm>
            <a:off x="3059591" y="11430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2-Bit Magnitude Comparator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129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505200" y="5943600"/>
            <a:ext cx="2270173" cy="400110"/>
          </a:xfrm>
          <a:prstGeom prst="rect">
            <a:avLst/>
          </a:prstGeom>
        </p:spPr>
        <p:txBody>
          <a:bodyPr wrap="none">
            <a:spAutoFit/>
          </a:bodyPr>
          <a:lstStyle/>
          <a:p>
            <a:r>
              <a:rPr lang="en-US" sz="2000" b="1" dirty="0" smtClean="0">
                <a:latin typeface="Narkisim" pitchFamily="34" charset="-79"/>
                <a:cs typeface="Narkisim" pitchFamily="34" charset="-79"/>
              </a:rPr>
              <a:t>K-Map Simplification</a:t>
            </a:r>
            <a:endParaRPr lang="en-US" sz="2000" b="1" dirty="0">
              <a:latin typeface="Narkisim" pitchFamily="34" charset="-79"/>
              <a:cs typeface="Narkisim" pitchFamily="34" charset="-79"/>
            </a:endParaRPr>
          </a:p>
        </p:txBody>
      </p:sp>
      <p:sp>
        <p:nvSpPr>
          <p:cNvPr id="18" name="Rectangle 17"/>
          <p:cNvSpPr/>
          <p:nvPr/>
        </p:nvSpPr>
        <p:spPr>
          <a:xfrm>
            <a:off x="3059591" y="11430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2-Bit Magnitude Comparator</a:t>
            </a:r>
            <a:endParaRPr lang="en-US" sz="2000" b="1" dirty="0">
              <a:solidFill>
                <a:srgbClr val="C00000"/>
              </a:solidFill>
              <a:latin typeface="Narkisim" pitchFamily="34" charset="-79"/>
              <a:cs typeface="Narkisim" pitchFamily="34" charset="-79"/>
            </a:endParaRPr>
          </a:p>
        </p:txBody>
      </p:sp>
      <p:pic>
        <p:nvPicPr>
          <p:cNvPr id="12" name="Picture 11"/>
          <p:cNvPicPr/>
          <p:nvPr/>
        </p:nvPicPr>
        <p:blipFill>
          <a:blip r:embed="rId4" cstate="print"/>
          <a:srcRect/>
          <a:stretch>
            <a:fillRect/>
          </a:stretch>
        </p:blipFill>
        <p:spPr bwMode="auto">
          <a:xfrm>
            <a:off x="304800" y="2133600"/>
            <a:ext cx="8603951" cy="34936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657600" y="6153090"/>
            <a:ext cx="1601721" cy="400110"/>
          </a:xfrm>
          <a:prstGeom prst="rect">
            <a:avLst/>
          </a:prstGeom>
        </p:spPr>
        <p:txBody>
          <a:bodyPr wrap="none">
            <a:spAutoFit/>
          </a:bodyPr>
          <a:lstStyle/>
          <a:p>
            <a:r>
              <a:rPr lang="en-US" sz="2000" b="1" dirty="0" smtClean="0">
                <a:latin typeface="Narkisim" pitchFamily="34" charset="-79"/>
                <a:cs typeface="Narkisim" pitchFamily="34" charset="-79"/>
              </a:rPr>
              <a:t>Logic Diagram</a:t>
            </a:r>
            <a:endParaRPr lang="en-US" sz="2000" b="1" dirty="0">
              <a:latin typeface="Narkisim" pitchFamily="34" charset="-79"/>
              <a:cs typeface="Narkisim" pitchFamily="34" charset="-79"/>
            </a:endParaRPr>
          </a:p>
        </p:txBody>
      </p:sp>
      <p:sp>
        <p:nvSpPr>
          <p:cNvPr id="18" name="Rectangle 17"/>
          <p:cNvSpPr/>
          <p:nvPr/>
        </p:nvSpPr>
        <p:spPr>
          <a:xfrm>
            <a:off x="3059591" y="11430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2-Bit Magnitude Comparator</a:t>
            </a:r>
            <a:endParaRPr lang="en-US" sz="2000" b="1" dirty="0">
              <a:solidFill>
                <a:srgbClr val="C00000"/>
              </a:solidFill>
              <a:latin typeface="Narkisim" pitchFamily="34" charset="-79"/>
              <a:cs typeface="Narkisim" pitchFamily="34" charset="-79"/>
            </a:endParaRPr>
          </a:p>
        </p:txBody>
      </p:sp>
      <p:pic>
        <p:nvPicPr>
          <p:cNvPr id="17" name="Picture 16"/>
          <p:cNvPicPr/>
          <p:nvPr/>
        </p:nvPicPr>
        <p:blipFill>
          <a:blip r:embed="rId4" cstate="print"/>
          <a:srcRect/>
          <a:stretch>
            <a:fillRect/>
          </a:stretch>
        </p:blipFill>
        <p:spPr bwMode="auto">
          <a:xfrm>
            <a:off x="2209800" y="1671529"/>
            <a:ext cx="4681808" cy="44244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228600" y="1600200"/>
            <a:ext cx="8534400" cy="4832092"/>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Let us consider the two binary numbers </a:t>
            </a:r>
            <a:r>
              <a:rPr lang="en-US" sz="2800" dirty="0" smtClean="0">
                <a:latin typeface="Narkisim" pitchFamily="34" charset="-79"/>
                <a:cs typeface="Narkisim" pitchFamily="34" charset="-79"/>
              </a:rPr>
              <a:t>A and B with four digits </a:t>
            </a:r>
            <a:r>
              <a:rPr lang="en-US" sz="2800" dirty="0" smtClean="0">
                <a:solidFill>
                  <a:srgbClr val="0070C0"/>
                </a:solidFill>
                <a:latin typeface="Narkisim" pitchFamily="34" charset="-79"/>
                <a:cs typeface="Narkisim" pitchFamily="34" charset="-79"/>
              </a:rPr>
              <a:t>each. Write the coefficient of the numbers in descending order as,</a:t>
            </a:r>
          </a:p>
          <a:p>
            <a:pPr marL="465138" indent="-465138"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buClr>
            </a:pPr>
            <a:r>
              <a:rPr lang="en-US" sz="2800" dirty="0" smtClean="0">
                <a:solidFill>
                  <a:srgbClr val="0070C0"/>
                </a:solidFill>
                <a:latin typeface="Narkisim" pitchFamily="34" charset="-79"/>
                <a:cs typeface="Narkisim" pitchFamily="34" charset="-79"/>
              </a:rPr>
              <a:t>				</a:t>
            </a:r>
            <a:r>
              <a:rPr lang="en-US" sz="2800" b="1" dirty="0" smtClean="0">
                <a:solidFill>
                  <a:srgbClr val="0070C0"/>
                </a:solidFill>
                <a:latin typeface="Narkisim" pitchFamily="34" charset="-79"/>
                <a:cs typeface="Narkisim" pitchFamily="34" charset="-79"/>
              </a:rPr>
              <a:t>A = A</a:t>
            </a:r>
            <a:r>
              <a:rPr lang="en-US" sz="2800" b="1" baseline="-25000" dirty="0" smtClean="0">
                <a:solidFill>
                  <a:srgbClr val="0070C0"/>
                </a:solidFill>
                <a:latin typeface="Narkisim" pitchFamily="34" charset="-79"/>
                <a:cs typeface="Narkisim" pitchFamily="34" charset="-79"/>
              </a:rPr>
              <a:t>3</a:t>
            </a:r>
            <a:r>
              <a:rPr lang="en-US" sz="2800" b="1" dirty="0" smtClean="0">
                <a:solidFill>
                  <a:srgbClr val="0070C0"/>
                </a:solidFill>
                <a:latin typeface="Narkisim" pitchFamily="34" charset="-79"/>
                <a:cs typeface="Narkisim" pitchFamily="34" charset="-79"/>
              </a:rPr>
              <a:t>A</a:t>
            </a:r>
            <a:r>
              <a:rPr lang="en-US" sz="2800" b="1" baseline="-25000" dirty="0" smtClean="0">
                <a:solidFill>
                  <a:srgbClr val="0070C0"/>
                </a:solidFill>
                <a:latin typeface="Narkisim" pitchFamily="34" charset="-79"/>
                <a:cs typeface="Narkisim" pitchFamily="34" charset="-79"/>
              </a:rPr>
              <a:t>2</a:t>
            </a:r>
            <a:r>
              <a:rPr lang="en-US" sz="2800" b="1" dirty="0" smtClean="0">
                <a:solidFill>
                  <a:srgbClr val="0070C0"/>
                </a:solidFill>
                <a:latin typeface="Narkisim" pitchFamily="34" charset="-79"/>
                <a:cs typeface="Narkisim" pitchFamily="34" charset="-79"/>
              </a:rPr>
              <a:t>A</a:t>
            </a:r>
            <a:r>
              <a:rPr lang="en-US" sz="2800" b="1" baseline="-25000" dirty="0" smtClean="0">
                <a:solidFill>
                  <a:srgbClr val="0070C0"/>
                </a:solidFill>
                <a:latin typeface="Narkisim" pitchFamily="34" charset="-79"/>
                <a:cs typeface="Narkisim" pitchFamily="34" charset="-79"/>
              </a:rPr>
              <a:t>1</a:t>
            </a:r>
            <a:r>
              <a:rPr lang="en-US" sz="2800" b="1" dirty="0" smtClean="0">
                <a:solidFill>
                  <a:srgbClr val="0070C0"/>
                </a:solidFill>
                <a:latin typeface="Narkisim" pitchFamily="34" charset="-79"/>
                <a:cs typeface="Narkisim" pitchFamily="34" charset="-79"/>
              </a:rPr>
              <a:t>A</a:t>
            </a:r>
            <a:r>
              <a:rPr lang="en-US" sz="2800" b="1" baseline="-25000" dirty="0" smtClean="0">
                <a:solidFill>
                  <a:srgbClr val="0070C0"/>
                </a:solidFill>
                <a:latin typeface="Narkisim" pitchFamily="34" charset="-79"/>
                <a:cs typeface="Narkisim" pitchFamily="34" charset="-79"/>
              </a:rPr>
              <a:t>0</a:t>
            </a:r>
            <a:endParaRPr lang="en-US" sz="2800" dirty="0" smtClean="0">
              <a:solidFill>
                <a:srgbClr val="0070C0"/>
              </a:solidFill>
              <a:latin typeface="Narkisim" pitchFamily="34" charset="-79"/>
              <a:cs typeface="Narkisim" pitchFamily="34" charset="-79"/>
            </a:endParaRPr>
          </a:p>
          <a:p>
            <a:pPr marL="465138" indent="-465138" algn="just">
              <a:buClr>
                <a:schemeClr val="accent6"/>
              </a:buClr>
            </a:pPr>
            <a:r>
              <a:rPr lang="en-US" sz="2800" b="1" dirty="0" smtClean="0">
                <a:solidFill>
                  <a:srgbClr val="0070C0"/>
                </a:solidFill>
                <a:latin typeface="Narkisim" pitchFamily="34" charset="-79"/>
                <a:cs typeface="Narkisim" pitchFamily="34" charset="-79"/>
              </a:rPr>
              <a:t>				B = B</a:t>
            </a:r>
            <a:r>
              <a:rPr lang="en-US" sz="2800" b="1" baseline="-25000" dirty="0" smtClean="0">
                <a:solidFill>
                  <a:srgbClr val="0070C0"/>
                </a:solidFill>
                <a:latin typeface="Narkisim" pitchFamily="34" charset="-79"/>
                <a:cs typeface="Narkisim" pitchFamily="34" charset="-79"/>
              </a:rPr>
              <a:t>3 </a:t>
            </a:r>
            <a:r>
              <a:rPr lang="en-US" sz="2800" b="1" dirty="0" smtClean="0">
                <a:solidFill>
                  <a:srgbClr val="0070C0"/>
                </a:solidFill>
                <a:latin typeface="Narkisim" pitchFamily="34" charset="-79"/>
                <a:cs typeface="Narkisim" pitchFamily="34" charset="-79"/>
              </a:rPr>
              <a:t>B</a:t>
            </a:r>
            <a:r>
              <a:rPr lang="en-US" sz="2800" b="1" baseline="-25000" dirty="0" smtClean="0">
                <a:solidFill>
                  <a:srgbClr val="0070C0"/>
                </a:solidFill>
                <a:latin typeface="Narkisim" pitchFamily="34" charset="-79"/>
                <a:cs typeface="Narkisim" pitchFamily="34" charset="-79"/>
              </a:rPr>
              <a:t>2 </a:t>
            </a:r>
            <a:r>
              <a:rPr lang="en-US" sz="2800" b="1" dirty="0" smtClean="0">
                <a:solidFill>
                  <a:srgbClr val="0070C0"/>
                </a:solidFill>
                <a:latin typeface="Narkisim" pitchFamily="34" charset="-79"/>
                <a:cs typeface="Narkisim" pitchFamily="34" charset="-79"/>
              </a:rPr>
              <a:t>B</a:t>
            </a:r>
            <a:r>
              <a:rPr lang="en-US" sz="2800" b="1" baseline="-25000" dirty="0" smtClean="0">
                <a:solidFill>
                  <a:srgbClr val="0070C0"/>
                </a:solidFill>
                <a:latin typeface="Narkisim" pitchFamily="34" charset="-79"/>
                <a:cs typeface="Narkisim" pitchFamily="34" charset="-79"/>
              </a:rPr>
              <a:t>1 </a:t>
            </a:r>
            <a:r>
              <a:rPr lang="en-US" sz="2800" b="1" dirty="0" smtClean="0">
                <a:solidFill>
                  <a:srgbClr val="0070C0"/>
                </a:solidFill>
                <a:latin typeface="Narkisim" pitchFamily="34" charset="-79"/>
                <a:cs typeface="Narkisim" pitchFamily="34" charset="-79"/>
              </a:rPr>
              <a:t>B</a:t>
            </a:r>
            <a:r>
              <a:rPr lang="en-US" sz="2800" b="1" baseline="-25000" dirty="0" smtClean="0">
                <a:solidFill>
                  <a:srgbClr val="0070C0"/>
                </a:solidFill>
                <a:latin typeface="Narkisim" pitchFamily="34" charset="-79"/>
                <a:cs typeface="Narkisim" pitchFamily="34" charset="-79"/>
              </a:rPr>
              <a:t>0</a:t>
            </a:r>
          </a:p>
          <a:p>
            <a:pPr marL="465138" indent="-465138" algn="just">
              <a:buClr>
                <a:schemeClr val="accent6"/>
              </a:buClr>
            </a:pPr>
            <a:endParaRPr lang="en-US" sz="28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Each subscripted letter represents one of the digits in the number. It is observed from the bit contents of two numbers that </a:t>
            </a:r>
            <a:r>
              <a:rPr lang="en-US" sz="2800" dirty="0" smtClean="0">
                <a:latin typeface="Narkisim" pitchFamily="34" charset="-79"/>
                <a:cs typeface="Narkisim" pitchFamily="34" charset="-79"/>
              </a:rPr>
              <a:t>A = B when A</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 = B</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 A</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 = B</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 A</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 B</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and A</a:t>
            </a:r>
            <a:r>
              <a:rPr lang="en-US" sz="2800" baseline="-25000" dirty="0" smtClean="0">
                <a:latin typeface="Narkisim" pitchFamily="34" charset="-79"/>
                <a:cs typeface="Narkisim" pitchFamily="34" charset="-79"/>
              </a:rPr>
              <a:t>0</a:t>
            </a:r>
            <a:r>
              <a:rPr lang="en-US" sz="2800" dirty="0" smtClean="0">
                <a:latin typeface="Narkisim" pitchFamily="34" charset="-79"/>
                <a:cs typeface="Narkisim" pitchFamily="34" charset="-79"/>
              </a:rPr>
              <a:t> = B</a:t>
            </a:r>
            <a:r>
              <a:rPr lang="en-US" sz="2800" baseline="-25000" dirty="0" smtClean="0">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1430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304800" y="1770995"/>
            <a:ext cx="8534400" cy="4401205"/>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When the numbers are binary they possess the value of either 1 or 0, the equality relation of each pair can be expressed logically by the equivalence function as</a:t>
            </a:r>
          </a:p>
          <a:p>
            <a:pPr marL="465138" indent="-465138" algn="just">
              <a:buClr>
                <a:schemeClr val="accent6"/>
              </a:buClr>
            </a:pPr>
            <a:endParaRPr lang="en-US" sz="2800" b="1" dirty="0" smtClean="0">
              <a:solidFill>
                <a:srgbClr val="0070C0"/>
              </a:solidFill>
              <a:latin typeface="Narkisim" pitchFamily="34" charset="-79"/>
              <a:cs typeface="Narkisim" pitchFamily="34" charset="-79"/>
            </a:endParaRPr>
          </a:p>
          <a:p>
            <a:pPr marL="465138" indent="-465138" algn="just">
              <a:buClr>
                <a:schemeClr val="accent6"/>
              </a:buClr>
            </a:pPr>
            <a:r>
              <a:rPr lang="en-US" sz="2800" b="1" dirty="0" smtClean="0">
                <a:solidFill>
                  <a:srgbClr val="0070C0"/>
                </a:solidFill>
                <a:latin typeface="Narkisim" pitchFamily="34" charset="-79"/>
                <a:cs typeface="Narkisim" pitchFamily="34" charset="-79"/>
              </a:rPr>
              <a:t>			X</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 A</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B</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 A</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 B</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a:t>
            </a:r>
            <a:r>
              <a:rPr lang="en-US" sz="2800" dirty="0" smtClean="0">
                <a:solidFill>
                  <a:srgbClr val="0070C0"/>
                </a:solidFill>
                <a:latin typeface="Narkisim" pitchFamily="34" charset="-79"/>
                <a:cs typeface="Narkisim" pitchFamily="34" charset="-79"/>
              </a:rPr>
              <a:t> 	for </a:t>
            </a:r>
            <a:r>
              <a:rPr lang="en-US" sz="2800" i="1" dirty="0" smtClean="0">
                <a:solidFill>
                  <a:srgbClr val="0070C0"/>
                </a:solidFill>
                <a:latin typeface="Narkisim" pitchFamily="34" charset="-79"/>
                <a:cs typeface="Narkisim" pitchFamily="34" charset="-79"/>
              </a:rPr>
              <a:t>i </a:t>
            </a:r>
            <a:r>
              <a:rPr lang="en-US" sz="2800" dirty="0" smtClean="0">
                <a:solidFill>
                  <a:srgbClr val="0070C0"/>
                </a:solidFill>
                <a:latin typeface="Narkisim" pitchFamily="34" charset="-79"/>
                <a:cs typeface="Narkisim" pitchFamily="34" charset="-79"/>
              </a:rPr>
              <a:t>= 0, 1, 2, 3</a:t>
            </a:r>
          </a:p>
          <a:p>
            <a:pPr marL="465138" indent="-465138" algn="just">
              <a:buClr>
                <a:schemeClr val="accent6"/>
              </a:buClr>
            </a:pPr>
            <a:r>
              <a:rPr lang="en-US" sz="2800" dirty="0" smtClean="0">
                <a:solidFill>
                  <a:srgbClr val="0070C0"/>
                </a:solidFill>
                <a:latin typeface="Narkisim" pitchFamily="34" charset="-79"/>
                <a:cs typeface="Narkisim" pitchFamily="34" charset="-79"/>
              </a:rPr>
              <a:t>	Or, 	</a:t>
            </a:r>
            <a:r>
              <a:rPr lang="en-US" sz="2800" b="1" dirty="0" smtClean="0">
                <a:solidFill>
                  <a:srgbClr val="0070C0"/>
                </a:solidFill>
                <a:latin typeface="Narkisim" pitchFamily="34" charset="-79"/>
                <a:cs typeface="Narkisim" pitchFamily="34" charset="-79"/>
              </a:rPr>
              <a:t>X</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a:t>
            </a:r>
            <a:r>
              <a:rPr lang="en-US" sz="2800" dirty="0" smtClean="0">
                <a:solidFill>
                  <a:srgbClr val="0070C0"/>
                </a:solidFill>
                <a:latin typeface="Narkisim" pitchFamily="34" charset="-79"/>
                <a:cs typeface="Narkisim" pitchFamily="34" charset="-79"/>
              </a:rPr>
              <a:t> (</a:t>
            </a:r>
            <a:r>
              <a:rPr lang="en-US" sz="2800" b="1" dirty="0" smtClean="0">
                <a:solidFill>
                  <a:srgbClr val="0070C0"/>
                </a:solidFill>
                <a:latin typeface="Narkisim" pitchFamily="34" charset="-79"/>
                <a:cs typeface="Narkisim" pitchFamily="34" charset="-79"/>
              </a:rPr>
              <a:t>A </a:t>
            </a:r>
            <a:r>
              <a:rPr lang="en-US" sz="2800" b="1" dirty="0" smtClean="0">
                <a:solidFill>
                  <a:srgbClr val="0070C0"/>
                </a:solidFill>
                <a:latin typeface="Narkisim" pitchFamily="34" charset="-79"/>
                <a:cs typeface="Narkisim" pitchFamily="34" charset="-79"/>
                <a:sym typeface="Symbol"/>
              </a:rPr>
              <a:t></a:t>
            </a:r>
            <a:r>
              <a:rPr lang="en-US" sz="2800" b="1" dirty="0" smtClean="0">
                <a:solidFill>
                  <a:srgbClr val="0070C0"/>
                </a:solidFill>
                <a:latin typeface="Narkisim" pitchFamily="34" charset="-79"/>
                <a:cs typeface="Narkisim" pitchFamily="34" charset="-79"/>
              </a:rPr>
              <a:t> B</a:t>
            </a:r>
            <a:r>
              <a:rPr lang="en-US" sz="2800" dirty="0" smtClean="0">
                <a:solidFill>
                  <a:srgbClr val="0070C0"/>
                </a:solidFill>
                <a:latin typeface="Narkisim" pitchFamily="34" charset="-79"/>
                <a:cs typeface="Narkisim" pitchFamily="34" charset="-79"/>
              </a:rPr>
              <a:t>)′ 		Or, </a:t>
            </a:r>
            <a:r>
              <a:rPr lang="en-US" sz="2800" b="1" dirty="0" smtClean="0">
                <a:solidFill>
                  <a:srgbClr val="0070C0"/>
                </a:solidFill>
                <a:latin typeface="Narkisim" pitchFamily="34" charset="-79"/>
                <a:cs typeface="Narkisim" pitchFamily="34" charset="-79"/>
              </a:rPr>
              <a:t>X</a:t>
            </a:r>
            <a:r>
              <a:rPr lang="en-US" sz="2800" b="1" i="1" dirty="0" smtClean="0">
                <a:solidFill>
                  <a:srgbClr val="0070C0"/>
                </a:solidFill>
                <a:latin typeface="Narkisim" pitchFamily="34" charset="-79"/>
                <a:cs typeface="Narkisim" pitchFamily="34" charset="-79"/>
              </a:rPr>
              <a:t>i </a:t>
            </a:r>
            <a:r>
              <a:rPr lang="en-US" sz="2800" b="1" dirty="0" smtClean="0">
                <a:solidFill>
                  <a:srgbClr val="0070C0"/>
                </a:solidFill>
                <a:latin typeface="Narkisim" pitchFamily="34" charset="-79"/>
                <a:cs typeface="Narkisim" pitchFamily="34" charset="-79"/>
              </a:rPr>
              <a:t>′ = A </a:t>
            </a:r>
            <a:r>
              <a:rPr lang="en-US" sz="2800" b="1" dirty="0" smtClean="0">
                <a:solidFill>
                  <a:srgbClr val="0070C0"/>
                </a:solidFill>
                <a:latin typeface="Narkisim" pitchFamily="34" charset="-79"/>
                <a:cs typeface="Narkisim" pitchFamily="34" charset="-79"/>
                <a:sym typeface="Symbol"/>
              </a:rPr>
              <a:t></a:t>
            </a:r>
            <a:r>
              <a:rPr lang="en-US" sz="2800" b="1" dirty="0" smtClean="0">
                <a:solidFill>
                  <a:srgbClr val="0070C0"/>
                </a:solidFill>
                <a:latin typeface="Narkisim" pitchFamily="34" charset="-79"/>
                <a:cs typeface="Narkisim" pitchFamily="34" charset="-79"/>
              </a:rPr>
              <a:t> B</a:t>
            </a:r>
            <a:endParaRPr lang="en-US" sz="2800" dirty="0" smtClean="0">
              <a:solidFill>
                <a:srgbClr val="0070C0"/>
              </a:solidFill>
              <a:latin typeface="Narkisim" pitchFamily="34" charset="-79"/>
              <a:cs typeface="Narkisim" pitchFamily="34" charset="-79"/>
            </a:endParaRPr>
          </a:p>
          <a:p>
            <a:pPr marL="465138" indent="-465138" algn="just">
              <a:buClr>
                <a:schemeClr val="accent6"/>
              </a:buClr>
            </a:pPr>
            <a:r>
              <a:rPr lang="en-US" sz="2800" dirty="0" smtClean="0">
                <a:solidFill>
                  <a:srgbClr val="0070C0"/>
                </a:solidFill>
                <a:latin typeface="Narkisim" pitchFamily="34" charset="-79"/>
                <a:cs typeface="Narkisim" pitchFamily="34" charset="-79"/>
              </a:rPr>
              <a:t>     Or, 	</a:t>
            </a:r>
            <a:r>
              <a:rPr lang="en-US" sz="2800" b="1" dirty="0" smtClean="0">
                <a:latin typeface="Narkisim" pitchFamily="34" charset="-79"/>
                <a:cs typeface="Narkisim" pitchFamily="34" charset="-79"/>
              </a:rPr>
              <a:t>X</a:t>
            </a:r>
            <a:r>
              <a:rPr lang="en-US" sz="2800" b="1" i="1" dirty="0" smtClean="0">
                <a:latin typeface="Narkisim" pitchFamily="34" charset="-79"/>
                <a:cs typeface="Narkisim" pitchFamily="34" charset="-79"/>
              </a:rPr>
              <a:t>i </a:t>
            </a:r>
            <a:r>
              <a:rPr lang="en-US" sz="2800" b="1" dirty="0" smtClean="0">
                <a:latin typeface="Narkisim" pitchFamily="34" charset="-79"/>
                <a:cs typeface="Narkisim" pitchFamily="34" charset="-79"/>
              </a:rPr>
              <a:t>= (A</a:t>
            </a:r>
            <a:r>
              <a:rPr lang="en-US" sz="2800" b="1" i="1" dirty="0" smtClean="0">
                <a:latin typeface="Narkisim" pitchFamily="34" charset="-79"/>
                <a:cs typeface="Narkisim" pitchFamily="34" charset="-79"/>
              </a:rPr>
              <a:t>i </a:t>
            </a:r>
            <a:r>
              <a:rPr lang="en-US" sz="2800" b="1" dirty="0" smtClean="0">
                <a:latin typeface="Narkisim" pitchFamily="34" charset="-79"/>
                <a:cs typeface="Narkisim" pitchFamily="34" charset="-79"/>
              </a:rPr>
              <a:t>B</a:t>
            </a:r>
            <a:r>
              <a:rPr lang="en-US" sz="2800" b="1" i="1" dirty="0" smtClean="0">
                <a:latin typeface="Narkisim" pitchFamily="34" charset="-79"/>
                <a:cs typeface="Narkisim" pitchFamily="34" charset="-79"/>
              </a:rPr>
              <a:t>i </a:t>
            </a:r>
            <a:r>
              <a:rPr lang="en-US" sz="2800" b="1" dirty="0" smtClean="0">
                <a:latin typeface="Narkisim" pitchFamily="34" charset="-79"/>
                <a:cs typeface="Narkisim" pitchFamily="34" charset="-79"/>
              </a:rPr>
              <a:t>′ + A</a:t>
            </a:r>
            <a:r>
              <a:rPr lang="en-US" sz="2800" b="1" i="1" dirty="0" smtClean="0">
                <a:latin typeface="Narkisim" pitchFamily="34" charset="-79"/>
                <a:cs typeface="Narkisim" pitchFamily="34" charset="-79"/>
              </a:rPr>
              <a:t>i </a:t>
            </a:r>
            <a:r>
              <a:rPr lang="en-US" sz="2800" b="1" dirty="0" smtClean="0">
                <a:latin typeface="Narkisim" pitchFamily="34" charset="-79"/>
                <a:cs typeface="Narkisim" pitchFamily="34" charset="-79"/>
              </a:rPr>
              <a:t>′B</a:t>
            </a:r>
            <a:r>
              <a:rPr lang="en-US" sz="2800" b="1" i="1" dirty="0" smtClean="0">
                <a:latin typeface="Narkisim" pitchFamily="34" charset="-79"/>
                <a:cs typeface="Narkisim" pitchFamily="34" charset="-79"/>
              </a:rPr>
              <a:t>i </a:t>
            </a:r>
            <a:r>
              <a:rPr lang="en-US" sz="2800" b="1" dirty="0" smtClean="0">
                <a:latin typeface="Narkisim" pitchFamily="34" charset="-79"/>
                <a:cs typeface="Narkisim" pitchFamily="34" charset="-79"/>
              </a:rPr>
              <a:t>)′</a:t>
            </a:r>
            <a:endParaRPr lang="en-US" sz="2800" dirty="0" smtClean="0">
              <a:latin typeface="Narkisim" pitchFamily="34" charset="-79"/>
              <a:cs typeface="Narkisim" pitchFamily="34" charset="-79"/>
            </a:endParaRPr>
          </a:p>
          <a:p>
            <a:pPr marL="465138" indent="-465138" algn="just">
              <a:buClr>
                <a:schemeClr val="accent6"/>
              </a:buClr>
            </a:pPr>
            <a:r>
              <a:rPr lang="en-US" sz="2800" dirty="0" smtClean="0">
                <a:solidFill>
                  <a:srgbClr val="0070C0"/>
                </a:solidFill>
                <a:latin typeface="Narkisim" pitchFamily="34" charset="-79"/>
                <a:cs typeface="Narkisim" pitchFamily="34" charset="-79"/>
              </a:rPr>
              <a:t> </a:t>
            </a:r>
          </a:p>
          <a:p>
            <a:pPr marL="465138" indent="-465138" algn="just">
              <a:buClr>
                <a:schemeClr val="accent6"/>
              </a:buClr>
            </a:pPr>
            <a:r>
              <a:rPr lang="en-US" sz="2800" dirty="0" smtClean="0">
                <a:solidFill>
                  <a:srgbClr val="0070C0"/>
                </a:solidFill>
                <a:latin typeface="Narkisim" pitchFamily="34" charset="-79"/>
                <a:cs typeface="Narkisim" pitchFamily="34" charset="-79"/>
              </a:rPr>
              <a:t>	where,  X</a:t>
            </a:r>
            <a:r>
              <a:rPr lang="en-US" sz="2800" i="1" dirty="0" smtClean="0">
                <a:solidFill>
                  <a:srgbClr val="0070C0"/>
                </a:solidFill>
                <a:latin typeface="Narkisim" pitchFamily="34" charset="-79"/>
                <a:cs typeface="Narkisim" pitchFamily="34" charset="-79"/>
              </a:rPr>
              <a:t>i =1 </a:t>
            </a:r>
            <a:r>
              <a:rPr lang="en-US" sz="2800" dirty="0" smtClean="0">
                <a:solidFill>
                  <a:srgbClr val="0070C0"/>
                </a:solidFill>
                <a:latin typeface="Narkisim" pitchFamily="34" charset="-79"/>
                <a:cs typeface="Narkisim" pitchFamily="34" charset="-79"/>
              </a:rPr>
              <a:t>only if the pair of bits in position i are equal (i.e., if both are 1 or both are 0).</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20009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304800" y="1973282"/>
            <a:ext cx="8534400" cy="4401205"/>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To satisfy the equality condition of two numbers A and B, it is necessary that all X</a:t>
            </a:r>
            <a:r>
              <a:rPr lang="en-US" sz="2800" i="1" dirty="0" smtClean="0">
                <a:solidFill>
                  <a:srgbClr val="0070C0"/>
                </a:solidFill>
                <a:latin typeface="Narkisim" pitchFamily="34" charset="-79"/>
                <a:cs typeface="Narkisim" pitchFamily="34" charset="-79"/>
              </a:rPr>
              <a:t>i </a:t>
            </a:r>
            <a:r>
              <a:rPr lang="en-US" sz="2800" dirty="0" smtClean="0">
                <a:solidFill>
                  <a:srgbClr val="0070C0"/>
                </a:solidFill>
                <a:latin typeface="Narkisim" pitchFamily="34" charset="-79"/>
                <a:cs typeface="Narkisim" pitchFamily="34" charset="-79"/>
              </a:rPr>
              <a:t>must be equal to logic 1. This indicates the </a:t>
            </a:r>
            <a:r>
              <a:rPr lang="en-US" sz="2800" dirty="0" smtClean="0">
                <a:latin typeface="Narkisim" pitchFamily="34" charset="-79"/>
                <a:cs typeface="Narkisim" pitchFamily="34" charset="-79"/>
              </a:rPr>
              <a:t>AND operation of all X</a:t>
            </a:r>
            <a:r>
              <a:rPr lang="en-US" sz="2800" i="1" dirty="0" smtClean="0">
                <a:latin typeface="Narkisim" pitchFamily="34" charset="-79"/>
                <a:cs typeface="Narkisim" pitchFamily="34" charset="-79"/>
              </a:rPr>
              <a:t>i </a:t>
            </a:r>
            <a:r>
              <a:rPr lang="en-US" sz="2800" dirty="0" smtClean="0">
                <a:latin typeface="Narkisim" pitchFamily="34" charset="-79"/>
                <a:cs typeface="Narkisim" pitchFamily="34" charset="-79"/>
              </a:rPr>
              <a:t>variables</a:t>
            </a:r>
            <a:r>
              <a:rPr lang="en-US" sz="28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In other words, we can write the Boolean expression for two equal 4-bit numbers.</a:t>
            </a:r>
          </a:p>
          <a:p>
            <a:r>
              <a:rPr lang="en-US" sz="2800" b="1" dirty="0" smtClean="0">
                <a:solidFill>
                  <a:srgbClr val="0070C0"/>
                </a:solidFill>
                <a:latin typeface="Narkisim" pitchFamily="34" charset="-79"/>
                <a:cs typeface="Narkisim" pitchFamily="34" charset="-79"/>
              </a:rPr>
              <a:t>	</a:t>
            </a:r>
            <a:r>
              <a:rPr lang="en-US" sz="2800" dirty="0" smtClean="0">
                <a:latin typeface="Narkisim" pitchFamily="34" charset="-79"/>
                <a:cs typeface="Narkisim" pitchFamily="34" charset="-79"/>
              </a:rPr>
              <a:t>(A = B) = X</a:t>
            </a:r>
            <a:r>
              <a:rPr lang="en-US" sz="2800" baseline="-25000" dirty="0" smtClean="0">
                <a:latin typeface="Narkisim" pitchFamily="34" charset="-79"/>
                <a:cs typeface="Narkisim" pitchFamily="34" charset="-79"/>
              </a:rPr>
              <a:t>3</a:t>
            </a:r>
            <a:r>
              <a:rPr lang="en-US" sz="2800" dirty="0" smtClean="0">
                <a:latin typeface="Narkisim" pitchFamily="34" charset="-79"/>
                <a:cs typeface="Narkisim" pitchFamily="34" charset="-79"/>
              </a:rPr>
              <a:t>X</a:t>
            </a:r>
            <a:r>
              <a:rPr lang="en-US" sz="2800" baseline="-25000" dirty="0" smtClean="0">
                <a:latin typeface="Narkisim" pitchFamily="34" charset="-79"/>
                <a:cs typeface="Narkisim" pitchFamily="34" charset="-79"/>
              </a:rPr>
              <a:t>2</a:t>
            </a:r>
            <a:r>
              <a:rPr lang="en-US" sz="2800" dirty="0" smtClean="0">
                <a:latin typeface="Narkisim" pitchFamily="34" charset="-79"/>
                <a:cs typeface="Narkisim" pitchFamily="34" charset="-79"/>
              </a:rPr>
              <a:t>X</a:t>
            </a:r>
            <a:r>
              <a:rPr lang="en-US" sz="2800" baseline="-25000" dirty="0" smtClean="0">
                <a:latin typeface="Narkisim" pitchFamily="34" charset="-79"/>
                <a:cs typeface="Narkisim" pitchFamily="34" charset="-79"/>
              </a:rPr>
              <a:t>1</a:t>
            </a:r>
            <a:r>
              <a:rPr lang="en-US" sz="2800" dirty="0" smtClean="0">
                <a:latin typeface="Narkisim" pitchFamily="34" charset="-79"/>
                <a:cs typeface="Narkisim" pitchFamily="34" charset="-79"/>
              </a:rPr>
              <a:t> X</a:t>
            </a:r>
            <a:r>
              <a:rPr lang="en-US" sz="2800" baseline="-25000" dirty="0" smtClean="0">
                <a:latin typeface="Narkisim" pitchFamily="34" charset="-79"/>
                <a:cs typeface="Narkisim" pitchFamily="34" charset="-79"/>
              </a:rPr>
              <a:t>0</a:t>
            </a:r>
            <a:r>
              <a:rPr lang="en-US" sz="2800" dirty="0" smtClean="0">
                <a:latin typeface="Narkisim" pitchFamily="34" charset="-79"/>
                <a:cs typeface="Narkisim" pitchFamily="34" charset="-79"/>
              </a:rPr>
              <a:t>.    (where X = A </a:t>
            </a:r>
            <a:r>
              <a:rPr lang="en-US" sz="2800" dirty="0" err="1" smtClean="0">
                <a:latin typeface="Narkisim" pitchFamily="34" charset="-79"/>
                <a:cs typeface="Narkisim" pitchFamily="34" charset="-79"/>
              </a:rPr>
              <a:t>xnor</a:t>
            </a:r>
            <a:r>
              <a:rPr lang="en-US" sz="2800" dirty="0" smtClean="0">
                <a:latin typeface="Narkisim" pitchFamily="34" charset="-79"/>
                <a:cs typeface="Narkisim" pitchFamily="34" charset="-79"/>
              </a:rPr>
              <a:t> B)</a:t>
            </a:r>
          </a:p>
          <a:p>
            <a:endParaRPr lang="en-US" sz="2800" dirty="0" smtClean="0">
              <a:solidFill>
                <a:srgbClr val="0070C0"/>
              </a:solidFill>
              <a:latin typeface="Narkisim" pitchFamily="34" charset="-79"/>
              <a:cs typeface="Narkisim" pitchFamily="34" charset="-79"/>
            </a:endParaRPr>
          </a:p>
          <a:p>
            <a:pPr marL="465138" indent="-465138">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The binary variable (A=B) is equal to 1 only if all pairs of digits of the two numbers are equal.</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20009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304800" y="1442621"/>
            <a:ext cx="8534400" cy="4893647"/>
          </a:xfrm>
          <a:prstGeom prst="rect">
            <a:avLst/>
          </a:prstGeom>
        </p:spPr>
        <p:txBody>
          <a:bodyPr wrap="square">
            <a:spAutoFit/>
          </a:bodyPr>
          <a:lstStyle/>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To </a:t>
            </a:r>
            <a:r>
              <a:rPr lang="en-US" sz="2600" dirty="0" smtClean="0">
                <a:latin typeface="Narkisim" pitchFamily="34" charset="-79"/>
                <a:cs typeface="Narkisim" pitchFamily="34" charset="-79"/>
              </a:rPr>
              <a:t>determine if A is greater than or less than B</a:t>
            </a:r>
            <a:r>
              <a:rPr lang="en-US" sz="2600" dirty="0" smtClean="0">
                <a:solidFill>
                  <a:srgbClr val="0070C0"/>
                </a:solidFill>
                <a:latin typeface="Narkisim" pitchFamily="34" charset="-79"/>
                <a:cs typeface="Narkisim" pitchFamily="34" charset="-79"/>
              </a:rPr>
              <a:t>, we inspect the relative magnitudes of pairs of significant bits starting from the most significant bit. </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If the two digits of the most significant position are equal, the </a:t>
            </a:r>
            <a:r>
              <a:rPr lang="en-US" sz="2600" dirty="0" smtClean="0">
                <a:latin typeface="Narkisim" pitchFamily="34" charset="-79"/>
                <a:cs typeface="Narkisim" pitchFamily="34" charset="-79"/>
              </a:rPr>
              <a:t>next significant pair of digits </a:t>
            </a:r>
            <a:r>
              <a:rPr lang="en-US" sz="2600" dirty="0" smtClean="0">
                <a:solidFill>
                  <a:srgbClr val="0070C0"/>
                </a:solidFill>
                <a:latin typeface="Narkisim" pitchFamily="34" charset="-79"/>
                <a:cs typeface="Narkisim" pitchFamily="34" charset="-79"/>
              </a:rPr>
              <a:t>is compared. The comparison process is continued </a:t>
            </a:r>
            <a:r>
              <a:rPr lang="en-US" sz="2600" dirty="0" smtClean="0">
                <a:latin typeface="Narkisim" pitchFamily="34" charset="-79"/>
                <a:cs typeface="Narkisim" pitchFamily="34" charset="-79"/>
              </a:rPr>
              <a:t>until a pair of unequal digits is found</a:t>
            </a:r>
            <a:r>
              <a:rPr lang="en-US" sz="2600" dirty="0" smtClean="0">
                <a:solidFill>
                  <a:srgbClr val="0070C0"/>
                </a:solidFill>
                <a:latin typeface="Narkisim" pitchFamily="34" charset="-79"/>
                <a:cs typeface="Narkisim" pitchFamily="34" charset="-79"/>
              </a:rPr>
              <a:t>. </a:t>
            </a:r>
          </a:p>
          <a:p>
            <a:pPr marL="465138" indent="-465138" algn="just">
              <a:buClr>
                <a:schemeClr val="accent6"/>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600" dirty="0" smtClean="0">
                <a:solidFill>
                  <a:srgbClr val="0070C0"/>
                </a:solidFill>
                <a:latin typeface="Narkisim" pitchFamily="34" charset="-79"/>
                <a:cs typeface="Narkisim" pitchFamily="34" charset="-79"/>
              </a:rPr>
              <a:t>It may be concluded that A&gt;B, if the corresponding digit of A is 1 and B is 0. If the corresponding digit of A is 0 and B is 1, we conclude that A&lt;B.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0668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smtClean="0">
                <a:solidFill>
                  <a:schemeClr val="tx1"/>
                </a:solidFill>
                <a:latin typeface="Britannic Bold" pitchFamily="34" charset="0"/>
              </a:rPr>
              <a:t>INTRODUCTION TO COMBINATIONAL LOGIC</a:t>
            </a:r>
            <a:endParaRPr lang="en-US" sz="2800" b="1" dirty="0">
              <a:solidFill>
                <a:schemeClr val="tx1"/>
              </a:solidFill>
              <a:latin typeface="Britannic Bold" pitchFamily="34" charset="0"/>
            </a:endParaRPr>
          </a:p>
        </p:txBody>
      </p:sp>
      <p:sp>
        <p:nvSpPr>
          <p:cNvPr id="11" name="Rectangle 10"/>
          <p:cNvSpPr/>
          <p:nvPr/>
        </p:nvSpPr>
        <p:spPr>
          <a:xfrm>
            <a:off x="304800" y="1600200"/>
            <a:ext cx="8534400" cy="4401205"/>
          </a:xfrm>
          <a:prstGeom prst="rect">
            <a:avLst/>
          </a:prstGeom>
        </p:spPr>
        <p:txBody>
          <a:bodyPr wrap="square">
            <a:spAutoFit/>
          </a:bodyPr>
          <a:lstStyle/>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For </a:t>
            </a:r>
            <a:r>
              <a:rPr lang="en-US" sz="2800" i="1" dirty="0" smtClean="0">
                <a:solidFill>
                  <a:srgbClr val="C00000"/>
                </a:solidFill>
                <a:latin typeface="Narkisim" pitchFamily="34" charset="-79"/>
                <a:cs typeface="Narkisim" pitchFamily="34" charset="-79"/>
              </a:rPr>
              <a:t>n </a:t>
            </a:r>
            <a:r>
              <a:rPr lang="en-US" sz="2800" dirty="0" smtClean="0">
                <a:solidFill>
                  <a:srgbClr val="C00000"/>
                </a:solidFill>
                <a:latin typeface="Narkisim" pitchFamily="34" charset="-79"/>
                <a:cs typeface="Narkisim" pitchFamily="34" charset="-79"/>
              </a:rPr>
              <a:t>number of input</a:t>
            </a:r>
            <a:r>
              <a:rPr lang="en-US" sz="2800" dirty="0" smtClean="0">
                <a:solidFill>
                  <a:srgbClr val="0070C0"/>
                </a:solidFill>
                <a:latin typeface="Narkisim" pitchFamily="34" charset="-79"/>
                <a:cs typeface="Narkisim" pitchFamily="34" charset="-79"/>
              </a:rPr>
              <a:t> variables to a combinational circuit, </a:t>
            </a:r>
            <a:r>
              <a:rPr lang="en-US" sz="2800" dirty="0" smtClean="0">
                <a:solidFill>
                  <a:srgbClr val="C00000"/>
                </a:solidFill>
                <a:latin typeface="Narkisim" pitchFamily="34" charset="-79"/>
                <a:cs typeface="Narkisim" pitchFamily="34" charset="-79"/>
              </a:rPr>
              <a:t>2</a:t>
            </a:r>
            <a:r>
              <a:rPr lang="en-US" sz="2800" i="1" baseline="30000" dirty="0" smtClean="0">
                <a:solidFill>
                  <a:srgbClr val="C00000"/>
                </a:solidFill>
                <a:latin typeface="Narkisim" pitchFamily="34" charset="-79"/>
                <a:cs typeface="Narkisim" pitchFamily="34" charset="-79"/>
              </a:rPr>
              <a:t>n</a:t>
            </a:r>
            <a:r>
              <a:rPr lang="en-US" sz="2800" i="1" dirty="0" smtClean="0">
                <a:solidFill>
                  <a:srgbClr val="C00000"/>
                </a:solidFill>
                <a:latin typeface="Narkisim" pitchFamily="34" charset="-79"/>
                <a:cs typeface="Narkisim" pitchFamily="34" charset="-79"/>
              </a:rPr>
              <a:t> </a:t>
            </a:r>
            <a:r>
              <a:rPr lang="en-US" sz="2800" dirty="0" smtClean="0">
                <a:solidFill>
                  <a:srgbClr val="C00000"/>
                </a:solidFill>
                <a:latin typeface="Narkisim" pitchFamily="34" charset="-79"/>
                <a:cs typeface="Narkisim" pitchFamily="34" charset="-79"/>
              </a:rPr>
              <a:t>possible combinations </a:t>
            </a:r>
            <a:r>
              <a:rPr lang="en-US" sz="2800" dirty="0" smtClean="0">
                <a:solidFill>
                  <a:srgbClr val="0070C0"/>
                </a:solidFill>
                <a:latin typeface="Narkisim" pitchFamily="34" charset="-79"/>
                <a:cs typeface="Narkisim" pitchFamily="34" charset="-79"/>
              </a:rPr>
              <a:t>of binary input states are possible.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For each possible combination, there is </a:t>
            </a:r>
            <a:r>
              <a:rPr lang="en-US" sz="2800" dirty="0" smtClean="0">
                <a:solidFill>
                  <a:srgbClr val="C00000"/>
                </a:solidFill>
                <a:latin typeface="Narkisim" pitchFamily="34" charset="-79"/>
                <a:cs typeface="Narkisim" pitchFamily="34" charset="-79"/>
              </a:rPr>
              <a:t>one and only one possible output combination. </a:t>
            </a:r>
          </a:p>
          <a:p>
            <a:pPr marL="457200" indent="-457200" algn="just">
              <a:buClr>
                <a:schemeClr val="accent6"/>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57200" indent="-457200"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A combinational logic circuit can be described by </a:t>
            </a:r>
            <a:r>
              <a:rPr lang="en-US" sz="2800" i="1" dirty="0" smtClean="0">
                <a:solidFill>
                  <a:srgbClr val="C00000"/>
                </a:solidFill>
                <a:latin typeface="Narkisim" pitchFamily="34" charset="-79"/>
                <a:cs typeface="Narkisim" pitchFamily="34" charset="-79"/>
              </a:rPr>
              <a:t>m </a:t>
            </a:r>
            <a:r>
              <a:rPr lang="en-US" sz="2800" dirty="0" smtClean="0">
                <a:solidFill>
                  <a:srgbClr val="C00000"/>
                </a:solidFill>
                <a:latin typeface="Narkisim" pitchFamily="34" charset="-79"/>
                <a:cs typeface="Narkisim" pitchFamily="34" charset="-79"/>
              </a:rPr>
              <a:t>Boolean functions</a:t>
            </a:r>
            <a:r>
              <a:rPr lang="en-US" sz="2800" dirty="0" smtClean="0">
                <a:solidFill>
                  <a:srgbClr val="0070C0"/>
                </a:solidFill>
                <a:latin typeface="Narkisim" pitchFamily="34" charset="-79"/>
                <a:cs typeface="Narkisim" pitchFamily="34" charset="-79"/>
              </a:rPr>
              <a:t> and each output can be expressed in terms of </a:t>
            </a:r>
            <a:r>
              <a:rPr lang="en-US" sz="2800" i="1" dirty="0" smtClean="0">
                <a:solidFill>
                  <a:srgbClr val="C00000"/>
                </a:solidFill>
                <a:latin typeface="Narkisim" pitchFamily="34" charset="-79"/>
                <a:cs typeface="Narkisim" pitchFamily="34" charset="-79"/>
              </a:rPr>
              <a:t>n </a:t>
            </a:r>
            <a:r>
              <a:rPr lang="en-US" sz="2800" dirty="0" smtClean="0">
                <a:solidFill>
                  <a:srgbClr val="C00000"/>
                </a:solidFill>
                <a:latin typeface="Narkisim" pitchFamily="34" charset="-79"/>
                <a:cs typeface="Narkisim" pitchFamily="34" charset="-79"/>
              </a:rPr>
              <a:t>input variables.</a:t>
            </a:r>
          </a:p>
        </p:txBody>
      </p:sp>
      <p:sp>
        <p:nvSpPr>
          <p:cNvPr id="13" name="TextBox 12"/>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4" name="Pentagon 13"/>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8</a:t>
            </a:r>
            <a:endParaRPr lang="en-US" sz="1400" b="1" dirty="0">
              <a:solidFill>
                <a:schemeClr val="bg1"/>
              </a:solidFill>
            </a:endParaRPr>
          </a:p>
        </p:txBody>
      </p:sp>
      <p:sp>
        <p:nvSpPr>
          <p:cNvPr id="15" name="TextBox 14"/>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extLst>
      <p:ext uri="{BB962C8B-B14F-4D97-AF65-F5344CB8AC3E}">
        <p14:creationId xmlns:p14="http://schemas.microsoft.com/office/powerpoint/2010/main" val="40498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304800" y="1442621"/>
            <a:ext cx="8534400" cy="5016758"/>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In a 4-bit comparator the condition of A&gt;B can be possible in the following four cases:</a:t>
            </a:r>
          </a:p>
          <a:p>
            <a:pPr marL="971550" lvl="1" indent="-514350" algn="just">
              <a:buClr>
                <a:schemeClr val="accent6"/>
              </a:buClr>
              <a:buFont typeface="+mj-lt"/>
              <a:buAutoNum type="arabicPeriod"/>
            </a:pPr>
            <a:r>
              <a:rPr lang="en-US" sz="2400" dirty="0" smtClean="0">
                <a:latin typeface="Narkisim" pitchFamily="34" charset="-79"/>
                <a:cs typeface="Narkisim" pitchFamily="34" charset="-79"/>
              </a:rPr>
              <a:t>If </a:t>
            </a:r>
            <a:r>
              <a:rPr lang="en-US" sz="2400" dirty="0">
                <a:latin typeface="Narkisim" pitchFamily="34" charset="-79"/>
                <a:cs typeface="Narkisim" pitchFamily="34" charset="-79"/>
              </a:rPr>
              <a:t>A3 = 1 and B3 = 0</a:t>
            </a:r>
          </a:p>
          <a:p>
            <a:pPr marL="971550" lvl="1" indent="-514350" algn="just">
              <a:buClr>
                <a:schemeClr val="accent6"/>
              </a:buClr>
              <a:buFont typeface="+mj-lt"/>
              <a:buAutoNum type="arabicPeriod"/>
            </a:pPr>
            <a:r>
              <a:rPr lang="en-US" sz="2400" dirty="0">
                <a:latin typeface="Narkisim" pitchFamily="34" charset="-79"/>
                <a:cs typeface="Narkisim" pitchFamily="34" charset="-79"/>
              </a:rPr>
              <a:t>If A3 = B3 and A2 = 1 and B2 = 0</a:t>
            </a:r>
          </a:p>
          <a:p>
            <a:pPr marL="971550" lvl="1" indent="-514350" algn="just">
              <a:buClr>
                <a:schemeClr val="accent6"/>
              </a:buClr>
              <a:buFont typeface="+mj-lt"/>
              <a:buAutoNum type="arabicPeriod"/>
            </a:pPr>
            <a:r>
              <a:rPr lang="en-US" sz="2400" dirty="0">
                <a:latin typeface="Narkisim" pitchFamily="34" charset="-79"/>
                <a:cs typeface="Narkisim" pitchFamily="34" charset="-79"/>
              </a:rPr>
              <a:t>If A3 = B3, A2 = B2 and A1 = 1 and B1 = 0</a:t>
            </a:r>
          </a:p>
          <a:p>
            <a:pPr marL="971550" lvl="1" indent="-514350" algn="just">
              <a:buClr>
                <a:schemeClr val="accent6"/>
              </a:buClr>
              <a:buFont typeface="+mj-lt"/>
              <a:buAutoNum type="arabicPeriod"/>
            </a:pPr>
            <a:r>
              <a:rPr lang="en-US" sz="2400" dirty="0">
                <a:latin typeface="Narkisim" pitchFamily="34" charset="-79"/>
                <a:cs typeface="Narkisim" pitchFamily="34" charset="-79"/>
              </a:rPr>
              <a:t>If A3 = B3, A2 = B2, A1 = B1 and A0 = 1 and B0 = </a:t>
            </a:r>
            <a:r>
              <a:rPr lang="en-US" sz="2400" dirty="0" smtClean="0">
                <a:latin typeface="Narkisim" pitchFamily="34" charset="-79"/>
                <a:cs typeface="Narkisim" pitchFamily="34" charset="-79"/>
              </a:rPr>
              <a:t>0</a:t>
            </a:r>
          </a:p>
          <a:p>
            <a:pPr lvl="1" algn="just">
              <a:buClr>
                <a:schemeClr val="accent6"/>
              </a:buClr>
            </a:pPr>
            <a:endParaRPr lang="en-US" sz="1600" dirty="0" smtClean="0">
              <a:solidFill>
                <a:srgbClr val="0070C0"/>
              </a:solidFill>
              <a:latin typeface="Narkisim" pitchFamily="34" charset="-79"/>
              <a:cs typeface="Narkisim" pitchFamily="34" charset="-79"/>
            </a:endParaRPr>
          </a:p>
          <a:p>
            <a:pPr marL="442913" lvl="1" indent="-442913" algn="just">
              <a:buClr>
                <a:schemeClr val="accent6"/>
              </a:buClr>
              <a:buFont typeface="Wingdings" pitchFamily="2" charset="2"/>
              <a:buChar char="q"/>
            </a:pPr>
            <a:r>
              <a:rPr lang="en-US" sz="2800" dirty="0" smtClean="0">
                <a:solidFill>
                  <a:srgbClr val="0070C0"/>
                </a:solidFill>
                <a:latin typeface="Narkisim" pitchFamily="34" charset="-79"/>
                <a:cs typeface="Narkisim" pitchFamily="34" charset="-79"/>
              </a:rPr>
              <a:t>Similarly </a:t>
            </a:r>
            <a:r>
              <a:rPr lang="en-US" sz="2800" dirty="0">
                <a:solidFill>
                  <a:srgbClr val="0070C0"/>
                </a:solidFill>
                <a:latin typeface="Narkisim" pitchFamily="34" charset="-79"/>
                <a:cs typeface="Narkisim" pitchFamily="34" charset="-79"/>
              </a:rPr>
              <a:t>the condition for A&lt;B can be possible in the following four cases:</a:t>
            </a:r>
          </a:p>
          <a:p>
            <a:pPr marL="971550" lvl="1" indent="-514350" algn="just">
              <a:buClr>
                <a:schemeClr val="accent6"/>
              </a:buClr>
              <a:buFont typeface="+mj-lt"/>
              <a:buAutoNum type="arabicPeriod"/>
            </a:pPr>
            <a:r>
              <a:rPr lang="en-US" sz="2400" dirty="0" smtClean="0">
                <a:latin typeface="Narkisim" pitchFamily="34" charset="-79"/>
                <a:cs typeface="Narkisim" pitchFamily="34" charset="-79"/>
              </a:rPr>
              <a:t>If </a:t>
            </a:r>
            <a:r>
              <a:rPr lang="en-US" sz="2400" dirty="0">
                <a:latin typeface="Narkisim" pitchFamily="34" charset="-79"/>
                <a:cs typeface="Narkisim" pitchFamily="34" charset="-79"/>
              </a:rPr>
              <a:t>A3 = 0 and B3 = 1</a:t>
            </a:r>
          </a:p>
          <a:p>
            <a:pPr marL="971550" lvl="1" indent="-514350" algn="just">
              <a:buClr>
                <a:schemeClr val="accent6"/>
              </a:buClr>
              <a:buFont typeface="+mj-lt"/>
              <a:buAutoNum type="arabicPeriod"/>
            </a:pPr>
            <a:r>
              <a:rPr lang="en-US" sz="2400" dirty="0">
                <a:latin typeface="Narkisim" pitchFamily="34" charset="-79"/>
                <a:cs typeface="Narkisim" pitchFamily="34" charset="-79"/>
              </a:rPr>
              <a:t>If A3 = B3 and A2 = 0 and B2 = 1</a:t>
            </a:r>
          </a:p>
          <a:p>
            <a:pPr marL="971550" lvl="1" indent="-514350" algn="just">
              <a:buClr>
                <a:schemeClr val="accent6"/>
              </a:buClr>
              <a:buFont typeface="+mj-lt"/>
              <a:buAutoNum type="arabicPeriod"/>
            </a:pPr>
            <a:r>
              <a:rPr lang="en-US" sz="2400" dirty="0">
                <a:latin typeface="Narkisim" pitchFamily="34" charset="-79"/>
                <a:cs typeface="Narkisim" pitchFamily="34" charset="-79"/>
              </a:rPr>
              <a:t>If A3 = B3, A2 = B2 and A1 = 0 and B1 = 1</a:t>
            </a:r>
          </a:p>
          <a:p>
            <a:pPr marL="971550" lvl="1" indent="-514350" algn="just">
              <a:buClr>
                <a:schemeClr val="accent6"/>
              </a:buClr>
              <a:buFont typeface="+mj-lt"/>
              <a:buAutoNum type="arabicPeriod"/>
            </a:pPr>
            <a:r>
              <a:rPr lang="en-US" sz="2400" dirty="0">
                <a:latin typeface="Narkisim" pitchFamily="34" charset="-79"/>
                <a:cs typeface="Narkisim" pitchFamily="34" charset="-79"/>
              </a:rPr>
              <a:t>If A3 = B3, A2 = B2, A1 = B1 and A0 = 0 and B0 = 1</a:t>
            </a:r>
            <a:endParaRPr lang="en-US" sz="2400" dirty="0" smtClean="0">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0668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spTree>
    <p:extLst>
      <p:ext uri="{BB962C8B-B14F-4D97-AF65-F5344CB8AC3E}">
        <p14:creationId xmlns:p14="http://schemas.microsoft.com/office/powerpoint/2010/main" val="32252072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0668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4805" y="1491491"/>
            <a:ext cx="6886789" cy="487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8692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304800" y="1350288"/>
            <a:ext cx="8534400" cy="5262979"/>
          </a:xfrm>
          <a:prstGeom prst="rect">
            <a:avLst/>
          </a:prstGeom>
        </p:spPr>
        <p:txBody>
          <a:bodyPr wrap="square">
            <a:spAutoFit/>
          </a:bodyPr>
          <a:lstStyle/>
          <a:p>
            <a:pPr marL="465138" indent="-465138" algn="just">
              <a:buClr>
                <a:schemeClr val="accent6"/>
              </a:buClr>
              <a:buFont typeface="Wingdings" pitchFamily="2" charset="2"/>
              <a:buChar char="q"/>
            </a:pPr>
            <a:r>
              <a:rPr lang="en-US" sz="2400" dirty="0" smtClean="0">
                <a:solidFill>
                  <a:srgbClr val="0070C0"/>
                </a:solidFill>
                <a:latin typeface="Narkisim" pitchFamily="34" charset="-79"/>
                <a:cs typeface="Narkisim" pitchFamily="34" charset="-79"/>
              </a:rPr>
              <a:t>Therefore, we can derive the logical expression of such sequential comparison by,</a:t>
            </a:r>
          </a:p>
          <a:p>
            <a:r>
              <a:rPr lang="en-US" sz="2400" b="1" dirty="0" smtClean="0">
                <a:solidFill>
                  <a:srgbClr val="0070C0"/>
                </a:solidFill>
                <a:latin typeface="Narkisim" pitchFamily="34" charset="-79"/>
                <a:cs typeface="Narkisim" pitchFamily="34" charset="-79"/>
              </a:rPr>
              <a:t>	</a:t>
            </a:r>
            <a:r>
              <a:rPr lang="en-US" sz="2400" b="1" dirty="0" smtClean="0">
                <a:latin typeface="Narkisim" pitchFamily="34" charset="-79"/>
                <a:cs typeface="Narkisim" pitchFamily="34" charset="-79"/>
              </a:rPr>
              <a:t>(A&gt;B) = A</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 +X</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A</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 +X</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X</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A</a:t>
            </a:r>
            <a:r>
              <a:rPr lang="en-US" sz="2400" b="1" baseline="-25000" dirty="0" smtClean="0">
                <a:latin typeface="Narkisim" pitchFamily="34" charset="-79"/>
                <a:cs typeface="Narkisim" pitchFamily="34" charset="-79"/>
              </a:rPr>
              <a:t>1</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1</a:t>
            </a:r>
            <a:r>
              <a:rPr lang="en-US" sz="2400" b="1" dirty="0" smtClean="0">
                <a:latin typeface="Narkisim" pitchFamily="34" charset="-79"/>
                <a:cs typeface="Narkisim" pitchFamily="34" charset="-79"/>
              </a:rPr>
              <a:t>′ +X</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X</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X</a:t>
            </a:r>
            <a:r>
              <a:rPr lang="en-US" sz="2400" b="1" baseline="-25000" dirty="0" smtClean="0">
                <a:latin typeface="Narkisim" pitchFamily="34" charset="-79"/>
                <a:cs typeface="Narkisim" pitchFamily="34" charset="-79"/>
              </a:rPr>
              <a:t>1</a:t>
            </a:r>
            <a:r>
              <a:rPr lang="en-US" sz="2400" b="1" dirty="0" smtClean="0">
                <a:latin typeface="Narkisim" pitchFamily="34" charset="-79"/>
                <a:cs typeface="Narkisim" pitchFamily="34" charset="-79"/>
              </a:rPr>
              <a:t>A</a:t>
            </a:r>
            <a:r>
              <a:rPr lang="en-US" sz="2400" b="1" baseline="-25000" dirty="0" smtClean="0">
                <a:latin typeface="Narkisim" pitchFamily="34" charset="-79"/>
                <a:cs typeface="Narkisim" pitchFamily="34" charset="-79"/>
              </a:rPr>
              <a:t>0</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0</a:t>
            </a:r>
            <a:r>
              <a:rPr lang="en-US" sz="2400" b="1" dirty="0" smtClean="0">
                <a:latin typeface="Narkisim" pitchFamily="34" charset="-79"/>
                <a:cs typeface="Narkisim" pitchFamily="34" charset="-79"/>
              </a:rPr>
              <a:t>′ </a:t>
            </a:r>
            <a:endParaRPr lang="en-US" sz="2400" dirty="0" smtClean="0">
              <a:latin typeface="Narkisim" pitchFamily="34" charset="-79"/>
              <a:cs typeface="Narkisim" pitchFamily="34" charset="-79"/>
            </a:endParaRPr>
          </a:p>
          <a:p>
            <a:r>
              <a:rPr lang="en-US" sz="2400" b="1" dirty="0" smtClean="0">
                <a:latin typeface="Narkisim" pitchFamily="34" charset="-79"/>
                <a:cs typeface="Narkisim" pitchFamily="34" charset="-79"/>
              </a:rPr>
              <a:t>	(A&lt;B) = A</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 +X</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A</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 +X</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X</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A</a:t>
            </a:r>
            <a:r>
              <a:rPr lang="en-US" sz="2400" b="1" baseline="-25000" dirty="0" smtClean="0">
                <a:latin typeface="Narkisim" pitchFamily="34" charset="-79"/>
                <a:cs typeface="Narkisim" pitchFamily="34" charset="-79"/>
              </a:rPr>
              <a:t>1</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1</a:t>
            </a:r>
            <a:r>
              <a:rPr lang="en-US" sz="2400" b="1" dirty="0" smtClean="0">
                <a:latin typeface="Narkisim" pitchFamily="34" charset="-79"/>
                <a:cs typeface="Narkisim" pitchFamily="34" charset="-79"/>
              </a:rPr>
              <a:t> +X</a:t>
            </a:r>
            <a:r>
              <a:rPr lang="en-US" sz="2400" b="1" baseline="-25000" dirty="0" smtClean="0">
                <a:latin typeface="Narkisim" pitchFamily="34" charset="-79"/>
                <a:cs typeface="Narkisim" pitchFamily="34" charset="-79"/>
              </a:rPr>
              <a:t>3</a:t>
            </a:r>
            <a:r>
              <a:rPr lang="en-US" sz="2400" b="1" dirty="0" smtClean="0">
                <a:latin typeface="Narkisim" pitchFamily="34" charset="-79"/>
                <a:cs typeface="Narkisim" pitchFamily="34" charset="-79"/>
              </a:rPr>
              <a:t>X</a:t>
            </a:r>
            <a:r>
              <a:rPr lang="en-US" sz="2400" b="1" baseline="-25000" dirty="0" smtClean="0">
                <a:latin typeface="Narkisim" pitchFamily="34" charset="-79"/>
                <a:cs typeface="Narkisim" pitchFamily="34" charset="-79"/>
              </a:rPr>
              <a:t>2</a:t>
            </a:r>
            <a:r>
              <a:rPr lang="en-US" sz="2400" b="1" dirty="0" smtClean="0">
                <a:latin typeface="Narkisim" pitchFamily="34" charset="-79"/>
                <a:cs typeface="Narkisim" pitchFamily="34" charset="-79"/>
              </a:rPr>
              <a:t>X</a:t>
            </a:r>
            <a:r>
              <a:rPr lang="en-US" sz="2400" b="1" baseline="-25000" dirty="0" smtClean="0">
                <a:latin typeface="Narkisim" pitchFamily="34" charset="-79"/>
                <a:cs typeface="Narkisim" pitchFamily="34" charset="-79"/>
              </a:rPr>
              <a:t>1</a:t>
            </a:r>
            <a:r>
              <a:rPr lang="en-US" sz="2400" b="1" dirty="0" smtClean="0">
                <a:latin typeface="Narkisim" pitchFamily="34" charset="-79"/>
                <a:cs typeface="Narkisim" pitchFamily="34" charset="-79"/>
              </a:rPr>
              <a:t>A</a:t>
            </a:r>
            <a:r>
              <a:rPr lang="en-US" sz="2400" b="1" baseline="-25000" dirty="0" smtClean="0">
                <a:latin typeface="Narkisim" pitchFamily="34" charset="-79"/>
                <a:cs typeface="Narkisim" pitchFamily="34" charset="-79"/>
              </a:rPr>
              <a:t>0</a:t>
            </a:r>
            <a:r>
              <a:rPr lang="en-US" sz="2400" b="1" dirty="0" smtClean="0">
                <a:latin typeface="Narkisim" pitchFamily="34" charset="-79"/>
                <a:cs typeface="Narkisim" pitchFamily="34" charset="-79"/>
              </a:rPr>
              <a:t>′B</a:t>
            </a:r>
            <a:r>
              <a:rPr lang="en-US" sz="2400" b="1" baseline="-25000" dirty="0" smtClean="0">
                <a:latin typeface="Narkisim" pitchFamily="34" charset="-79"/>
                <a:cs typeface="Narkisim" pitchFamily="34" charset="-79"/>
              </a:rPr>
              <a:t>0</a:t>
            </a:r>
            <a:endParaRPr lang="en-US" sz="2400" dirty="0" smtClean="0">
              <a:latin typeface="Narkisim" pitchFamily="34" charset="-79"/>
              <a:cs typeface="Narkisim" pitchFamily="34" charset="-79"/>
            </a:endParaRPr>
          </a:p>
          <a:p>
            <a:endParaRPr lang="en-US" sz="2400" dirty="0" smtClean="0">
              <a:solidFill>
                <a:srgbClr val="0070C0"/>
              </a:solidFill>
              <a:latin typeface="Narkisim" pitchFamily="34" charset="-79"/>
              <a:cs typeface="Narkisim" pitchFamily="34" charset="-79"/>
            </a:endParaRPr>
          </a:p>
          <a:p>
            <a:pPr marL="465138" indent="-465138">
              <a:buClr>
                <a:schemeClr val="accent6"/>
              </a:buClr>
              <a:buFont typeface="Wingdings" pitchFamily="2" charset="2"/>
              <a:buChar char="q"/>
            </a:pPr>
            <a:r>
              <a:rPr lang="en-US" sz="2400" dirty="0" smtClean="0">
                <a:solidFill>
                  <a:srgbClr val="0070C0"/>
                </a:solidFill>
                <a:latin typeface="Narkisim" pitchFamily="34" charset="-79"/>
                <a:cs typeface="Narkisim" pitchFamily="34" charset="-79"/>
              </a:rPr>
              <a:t>The symbols (A&gt;B) and (A&lt;B) are binary output variables that are equal to 1 when A&gt;B or A&lt;B, respectively.</a:t>
            </a:r>
          </a:p>
          <a:p>
            <a:pPr marL="465138" indent="-465138">
              <a:buClr>
                <a:schemeClr val="accent6"/>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400" dirty="0" smtClean="0">
                <a:solidFill>
                  <a:srgbClr val="0070C0"/>
                </a:solidFill>
                <a:latin typeface="Narkisim" pitchFamily="34" charset="-79"/>
                <a:cs typeface="Narkisim" pitchFamily="34" charset="-79"/>
              </a:rPr>
              <a:t>The gate implementation of the three output variables just derived is simpler than it seems because it involves a certain amount of repetition. </a:t>
            </a:r>
          </a:p>
          <a:p>
            <a:pPr marL="465138" indent="-465138" algn="just">
              <a:buClr>
                <a:schemeClr val="accent6"/>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400" dirty="0" smtClean="0">
                <a:solidFill>
                  <a:srgbClr val="0070C0"/>
                </a:solidFill>
                <a:latin typeface="Narkisim" pitchFamily="34" charset="-79"/>
                <a:cs typeface="Narkisim" pitchFamily="34" charset="-79"/>
              </a:rPr>
              <a:t>The unequal outputs can use the same gates that are needed to generate the equal output. </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983391" y="1066800"/>
            <a:ext cx="3015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4-Bit Magnitude Comparator</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81000" y="6030981"/>
            <a:ext cx="8382000" cy="400110"/>
          </a:xfrm>
          <a:prstGeom prst="rect">
            <a:avLst/>
          </a:prstGeom>
        </p:spPr>
        <p:txBody>
          <a:bodyPr wrap="square">
            <a:spAutoFit/>
          </a:bodyPr>
          <a:lstStyle/>
          <a:p>
            <a:pPr algn="ctr"/>
            <a:r>
              <a:rPr lang="en-US" sz="2000" b="1" dirty="0" smtClean="0">
                <a:latin typeface="Narkisim" pitchFamily="34" charset="-79"/>
                <a:cs typeface="Narkisim" pitchFamily="34" charset="-79"/>
              </a:rPr>
              <a:t>Block diagram of  4-Bit magnitude comparator </a:t>
            </a:r>
            <a:r>
              <a:rPr lang="en-US" sz="2000" b="1" dirty="0" smtClean="0">
                <a:solidFill>
                  <a:srgbClr val="C00000"/>
                </a:solidFill>
                <a:latin typeface="Narkisim" pitchFamily="34" charset="-79"/>
                <a:cs typeface="Narkisim" pitchFamily="34" charset="-79"/>
              </a:rPr>
              <a:t>(IC7485)</a:t>
            </a:r>
            <a:endParaRPr lang="en-US" sz="2000" b="1" dirty="0">
              <a:solidFill>
                <a:srgbClr val="C00000"/>
              </a:solidFill>
              <a:latin typeface="Narkisim" pitchFamily="34" charset="-79"/>
              <a:cs typeface="Narkisim" pitchFamily="34" charset="-79"/>
            </a:endParaRPr>
          </a:p>
        </p:txBody>
      </p:sp>
      <p:pic>
        <p:nvPicPr>
          <p:cNvPr id="1029" name="Picture 5" descr="magnitude compa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752600"/>
            <a:ext cx="7430840" cy="3875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870155" y="3005724"/>
            <a:ext cx="3076779" cy="707886"/>
          </a:xfrm>
          <a:prstGeom prst="rect">
            <a:avLst/>
          </a:prstGeom>
        </p:spPr>
        <p:txBody>
          <a:bodyPr wrap="square">
            <a:spAutoFit/>
          </a:bodyPr>
          <a:lstStyle/>
          <a:p>
            <a:pPr algn="ctr"/>
            <a:r>
              <a:rPr lang="en-US" sz="2000" b="1" dirty="0" smtClean="0">
                <a:latin typeface="Narkisim" pitchFamily="34" charset="-79"/>
                <a:cs typeface="Narkisim" pitchFamily="34" charset="-79"/>
              </a:rPr>
              <a:t>Logic diagram of  4-Bit magnitude comparator</a:t>
            </a:r>
            <a:endParaRPr lang="en-US" sz="2000" b="1" dirty="0">
              <a:latin typeface="Narkisim" pitchFamily="34" charset="-79"/>
              <a:cs typeface="Narkisim" pitchFamily="34" charset="-79"/>
            </a:endParaRPr>
          </a:p>
        </p:txBody>
      </p:sp>
      <p:pic>
        <p:nvPicPr>
          <p:cNvPr id="1027" name="Picture 3" descr="C:\Users\admin\Desktop\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1653" y="1228619"/>
            <a:ext cx="3667125" cy="5264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7190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04800" y="3005724"/>
            <a:ext cx="3076779" cy="707886"/>
          </a:xfrm>
          <a:prstGeom prst="rect">
            <a:avLst/>
          </a:prstGeom>
        </p:spPr>
        <p:txBody>
          <a:bodyPr wrap="square">
            <a:spAutoFit/>
          </a:bodyPr>
          <a:lstStyle/>
          <a:p>
            <a:pPr algn="ctr"/>
            <a:r>
              <a:rPr lang="en-US" sz="2000" b="1" dirty="0" smtClean="0">
                <a:latin typeface="Narkisim" pitchFamily="34" charset="-79"/>
                <a:cs typeface="Narkisim" pitchFamily="34" charset="-79"/>
              </a:rPr>
              <a:t>Block  diagram of  8-Bit magnitude comparator</a:t>
            </a:r>
            <a:endParaRPr lang="en-US" sz="2000" b="1" dirty="0">
              <a:latin typeface="Narkisim" pitchFamily="34" charset="-79"/>
              <a:cs typeface="Narkisim" pitchFamily="34" charset="-79"/>
            </a:endParaRPr>
          </a:p>
        </p:txBody>
      </p:sp>
      <p:pic>
        <p:nvPicPr>
          <p:cNvPr id="2" name="Picture 2" descr="8-bit magnitude compa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187967"/>
            <a:ext cx="5000421" cy="522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55163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MAGNITUDE COMPARATOR</a:t>
            </a:r>
            <a:endParaRPr lang="en-US" sz="3200" b="1" dirty="0">
              <a:solidFill>
                <a:schemeClr val="tx1"/>
              </a:solidFill>
              <a:latin typeface="Britannic Bold" pitchFamily="34" charset="0"/>
            </a:endParaRPr>
          </a:p>
        </p:txBody>
      </p:sp>
      <p:sp>
        <p:nvSpPr>
          <p:cNvPr id="11" name="Rectangle 10"/>
          <p:cNvSpPr/>
          <p:nvPr/>
        </p:nvSpPr>
        <p:spPr>
          <a:xfrm>
            <a:off x="304800" y="1518821"/>
            <a:ext cx="8534400" cy="5016758"/>
          </a:xfrm>
          <a:prstGeom prst="rect">
            <a:avLst/>
          </a:prstGeom>
        </p:spPr>
        <p:txBody>
          <a:bodyPr wrap="square">
            <a:spAutoFit/>
          </a:bodyPr>
          <a:lstStyle/>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Comparators are used in central processing units (CPUs) and microcontrollers </a:t>
            </a:r>
            <a:r>
              <a:rPr lang="en-US" sz="2800" dirty="0" smtClean="0">
                <a:solidFill>
                  <a:srgbClr val="0070C0"/>
                </a:solidFill>
                <a:latin typeface="Narkisim" pitchFamily="34" charset="-79"/>
                <a:cs typeface="Narkisim" pitchFamily="34" charset="-79"/>
              </a:rPr>
              <a:t>(ALU).</a:t>
            </a:r>
          </a:p>
          <a:p>
            <a:pPr marL="465138" indent="-465138" algn="just">
              <a:buClr>
                <a:schemeClr val="accent6"/>
              </a:buClr>
              <a:buFont typeface="Wingdings" pitchFamily="2" charset="2"/>
              <a:buChar char="q"/>
            </a:pPr>
            <a:endParaRPr lang="en-US" sz="20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These are used in control applications in which the binary numbers representing physical variables such as temperature, position, etc. are compared with a reference value</a:t>
            </a:r>
            <a:r>
              <a:rPr lang="en-US" sz="28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endParaRPr lang="en-US" sz="20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Comparators are also used as process controllers and for Servo motor control</a:t>
            </a:r>
            <a:r>
              <a:rPr lang="en-US" sz="2800" dirty="0" smtClean="0">
                <a:solidFill>
                  <a:srgbClr val="0070C0"/>
                </a:solidFill>
                <a:latin typeface="Narkisim" pitchFamily="34" charset="-79"/>
                <a:cs typeface="Narkisim" pitchFamily="34" charset="-79"/>
              </a:rPr>
              <a:t>.</a:t>
            </a:r>
          </a:p>
          <a:p>
            <a:pPr marL="465138" indent="-465138" algn="just">
              <a:buClr>
                <a:schemeClr val="accent6"/>
              </a:buClr>
              <a:buFont typeface="Wingdings" pitchFamily="2" charset="2"/>
              <a:buChar char="q"/>
            </a:pPr>
            <a:endParaRPr lang="en-US" sz="2000" dirty="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800" dirty="0">
                <a:solidFill>
                  <a:srgbClr val="0070C0"/>
                </a:solidFill>
                <a:latin typeface="Narkisim" pitchFamily="34" charset="-79"/>
                <a:cs typeface="Narkisim" pitchFamily="34" charset="-79"/>
              </a:rPr>
              <a:t>A</a:t>
            </a:r>
            <a:r>
              <a:rPr lang="en-US" sz="2800" dirty="0" smtClean="0">
                <a:solidFill>
                  <a:srgbClr val="0070C0"/>
                </a:solidFill>
                <a:latin typeface="Narkisim" pitchFamily="34" charset="-79"/>
                <a:cs typeface="Narkisim" pitchFamily="34" charset="-79"/>
              </a:rPr>
              <a:t>nalogue-to-Digital </a:t>
            </a:r>
            <a:r>
              <a:rPr lang="en-US" sz="2800" dirty="0">
                <a:solidFill>
                  <a:srgbClr val="0070C0"/>
                </a:solidFill>
                <a:latin typeface="Narkisim" pitchFamily="34" charset="-79"/>
                <a:cs typeface="Narkisim" pitchFamily="34" charset="-79"/>
              </a:rPr>
              <a:t>converters, (ADC)</a:t>
            </a: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133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2438400" y="1200090"/>
            <a:ext cx="4134465"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Applications of Magnitude Comparator</a:t>
            </a:r>
            <a:endParaRPr lang="en-US" sz="2000" b="1" dirty="0">
              <a:solidFill>
                <a:srgbClr val="C00000"/>
              </a:solidFill>
              <a:latin typeface="Narkisim" pitchFamily="34" charset="-79"/>
              <a:cs typeface="Narkisim" pitchFamily="34" charset="-79"/>
            </a:endParaRPr>
          </a:p>
        </p:txBody>
      </p:sp>
    </p:spTree>
    <p:extLst>
      <p:ext uri="{BB962C8B-B14F-4D97-AF65-F5344CB8AC3E}">
        <p14:creationId xmlns:p14="http://schemas.microsoft.com/office/powerpoint/2010/main" val="989195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dirty="0" smtClean="0">
                <a:latin typeface="Eras Bold ITC" pitchFamily="34" charset="0"/>
              </a:rPr>
              <a:t>MULTIPLEXERS</a:t>
            </a:r>
            <a:endParaRPr lang="en-US" sz="5400" dirty="0">
              <a:latin typeface="Eras Bold ITC" pitchFamily="34" charset="0"/>
            </a:endParaRPr>
          </a:p>
        </p:txBody>
      </p:sp>
      <p:sp>
        <p:nvSpPr>
          <p:cNvPr id="5" name="TextBox 4"/>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6" name="Pentagon 5"/>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148</a:t>
            </a:r>
            <a:endParaRPr lang="en-US" sz="1400" b="1" dirty="0">
              <a:solidFill>
                <a:schemeClr val="bg1"/>
              </a:solidFill>
            </a:endParaRPr>
          </a:p>
        </p:txBody>
      </p:sp>
      <p:sp>
        <p:nvSpPr>
          <p:cNvPr id="8" name="TextBox 7"/>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219200"/>
            <a:ext cx="8534400" cy="5262979"/>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b="1" cap="small" dirty="0" smtClean="0">
                <a:solidFill>
                  <a:srgbClr val="0070C0"/>
                </a:solidFill>
                <a:latin typeface="Narkisim" pitchFamily="34" charset="-79"/>
                <a:cs typeface="Narkisim" pitchFamily="34" charset="-79"/>
              </a:rPr>
              <a:t>A </a:t>
            </a:r>
            <a:r>
              <a:rPr lang="en-US" sz="2600" b="1" i="1" cap="small" dirty="0" smtClean="0">
                <a:latin typeface="Narkisim" pitchFamily="34" charset="-79"/>
                <a:cs typeface="Narkisim" pitchFamily="34" charset="-79"/>
              </a:rPr>
              <a:t>M</a:t>
            </a:r>
            <a:r>
              <a:rPr lang="en-US" sz="2600" b="1" i="1" dirty="0" smtClean="0">
                <a:latin typeface="Narkisim" pitchFamily="34" charset="-79"/>
                <a:cs typeface="Narkisim" pitchFamily="34" charset="-79"/>
              </a:rPr>
              <a:t>ultiplexer</a:t>
            </a:r>
            <a:r>
              <a:rPr lang="en-US" sz="2600" i="1" dirty="0" smtClean="0">
                <a:latin typeface="Narkisim" pitchFamily="34" charset="-79"/>
                <a:cs typeface="Narkisim" pitchFamily="34" charset="-79"/>
              </a:rPr>
              <a:t> </a:t>
            </a:r>
            <a:r>
              <a:rPr lang="en-US" sz="2600" b="1" dirty="0" smtClean="0">
                <a:latin typeface="Narkisim" pitchFamily="34" charset="-79"/>
                <a:cs typeface="Narkisim" pitchFamily="34" charset="-79"/>
              </a:rPr>
              <a:t>or </a:t>
            </a:r>
            <a:r>
              <a:rPr lang="en-US" sz="2600" b="1" i="1" dirty="0" smtClean="0">
                <a:latin typeface="Narkisim" pitchFamily="34" charset="-79"/>
                <a:cs typeface="Narkisim" pitchFamily="34" charset="-79"/>
              </a:rPr>
              <a:t>MUX</a:t>
            </a:r>
            <a:r>
              <a:rPr lang="en-US" sz="2600" dirty="0" smtClean="0">
                <a:latin typeface="Narkisim" pitchFamily="34" charset="-79"/>
                <a:cs typeface="Narkisim" pitchFamily="34" charset="-79"/>
              </a:rPr>
              <a:t>, </a:t>
            </a:r>
            <a:r>
              <a:rPr lang="en-US" sz="2600" dirty="0" smtClean="0">
                <a:solidFill>
                  <a:srgbClr val="0070C0"/>
                </a:solidFill>
                <a:latin typeface="Narkisim" pitchFamily="34" charset="-79"/>
                <a:cs typeface="Narkisim" pitchFamily="34" charset="-79"/>
              </a:rPr>
              <a:t>is a combinational circuit with more than one input line, one output line and more than one selection line.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A multiplexer selects binary information present from </a:t>
            </a:r>
            <a:r>
              <a:rPr lang="en-US" sz="2600" dirty="0" smtClean="0">
                <a:latin typeface="Narkisim" pitchFamily="34" charset="-79"/>
                <a:cs typeface="Narkisim" pitchFamily="34" charset="-79"/>
              </a:rPr>
              <a:t>one of many input lines</a:t>
            </a:r>
            <a:r>
              <a:rPr lang="en-US" sz="2600" dirty="0" smtClean="0">
                <a:solidFill>
                  <a:srgbClr val="0070C0"/>
                </a:solidFill>
                <a:latin typeface="Narkisim" pitchFamily="34" charset="-79"/>
                <a:cs typeface="Narkisim" pitchFamily="34" charset="-79"/>
              </a:rPr>
              <a:t>, depending upon the logic status of the </a:t>
            </a:r>
            <a:r>
              <a:rPr lang="en-US" sz="2600" dirty="0" smtClean="0">
                <a:latin typeface="Narkisim" pitchFamily="34" charset="-79"/>
                <a:cs typeface="Narkisim" pitchFamily="34" charset="-79"/>
              </a:rPr>
              <a:t>selection inputs</a:t>
            </a:r>
            <a:r>
              <a:rPr lang="en-US" sz="2600" dirty="0" smtClean="0">
                <a:solidFill>
                  <a:srgbClr val="0070C0"/>
                </a:solidFill>
                <a:latin typeface="Narkisim" pitchFamily="34" charset="-79"/>
                <a:cs typeface="Narkisim" pitchFamily="34" charset="-79"/>
              </a:rPr>
              <a:t>, and routes it to the </a:t>
            </a:r>
            <a:r>
              <a:rPr lang="en-US" sz="2600" dirty="0" smtClean="0">
                <a:latin typeface="Narkisim" pitchFamily="34" charset="-79"/>
                <a:cs typeface="Narkisim" pitchFamily="34" charset="-79"/>
              </a:rPr>
              <a:t>output line</a:t>
            </a:r>
            <a:r>
              <a:rPr lang="en-US" sz="26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Normally, there are </a:t>
            </a:r>
            <a:r>
              <a:rPr lang="en-US" sz="2600" dirty="0" smtClean="0">
                <a:latin typeface="Narkisim" pitchFamily="34" charset="-79"/>
                <a:cs typeface="Narkisim" pitchFamily="34" charset="-79"/>
              </a:rPr>
              <a:t>2</a:t>
            </a:r>
            <a:r>
              <a:rPr lang="en-US" sz="2600" baseline="30000" dirty="0" smtClean="0">
                <a:latin typeface="Narkisim" pitchFamily="34" charset="-79"/>
                <a:cs typeface="Narkisim" pitchFamily="34" charset="-79"/>
              </a:rPr>
              <a:t>n</a:t>
            </a:r>
            <a:r>
              <a:rPr lang="en-US" sz="2600" dirty="0" smtClean="0">
                <a:latin typeface="Narkisim" pitchFamily="34" charset="-79"/>
                <a:cs typeface="Narkisim" pitchFamily="34" charset="-79"/>
              </a:rPr>
              <a:t> input lines </a:t>
            </a:r>
            <a:r>
              <a:rPr lang="en-US" sz="2600" dirty="0" smtClean="0">
                <a:solidFill>
                  <a:srgbClr val="0070C0"/>
                </a:solidFill>
                <a:latin typeface="Narkisim" pitchFamily="34" charset="-79"/>
                <a:cs typeface="Narkisim" pitchFamily="34" charset="-79"/>
              </a:rPr>
              <a:t>and </a:t>
            </a:r>
            <a:r>
              <a:rPr lang="en-US" sz="2600" dirty="0" smtClean="0">
                <a:latin typeface="Narkisim" pitchFamily="34" charset="-79"/>
                <a:cs typeface="Narkisim" pitchFamily="34" charset="-79"/>
              </a:rPr>
              <a:t>n selection lines </a:t>
            </a:r>
            <a:r>
              <a:rPr lang="en-US" sz="2600" dirty="0" smtClean="0">
                <a:solidFill>
                  <a:srgbClr val="0070C0"/>
                </a:solidFill>
                <a:latin typeface="Narkisim" pitchFamily="34" charset="-79"/>
                <a:cs typeface="Narkisim" pitchFamily="34" charset="-79"/>
              </a:rPr>
              <a:t>whose bit combinations determine which </a:t>
            </a:r>
            <a:r>
              <a:rPr lang="en-US" sz="2600" dirty="0" smtClean="0">
                <a:latin typeface="Narkisim" pitchFamily="34" charset="-79"/>
                <a:cs typeface="Narkisim" pitchFamily="34" charset="-79"/>
              </a:rPr>
              <a:t>input is selected</a:t>
            </a:r>
            <a:r>
              <a:rPr lang="en-US" sz="2600" dirty="0" smtClean="0">
                <a:solidFill>
                  <a:srgbClr val="0070C0"/>
                </a:solidFill>
                <a:latin typeface="Narkisim" pitchFamily="34" charset="-79"/>
                <a:cs typeface="Narkisim" pitchFamily="34" charset="-79"/>
              </a:rPr>
              <a:t>. The multiplexer is often labeled as MUX in block diagrams.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149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219200"/>
            <a:ext cx="8534400" cy="181588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multiplexer is also called a </a:t>
            </a:r>
            <a:r>
              <a:rPr lang="en-US" sz="2800" b="1" dirty="0" smtClean="0">
                <a:latin typeface="Narkisim" pitchFamily="34" charset="-79"/>
                <a:cs typeface="Narkisim" pitchFamily="34" charset="-79"/>
              </a:rPr>
              <a:t>data selector</a:t>
            </a:r>
            <a:r>
              <a:rPr lang="en-US" sz="2800" dirty="0" smtClean="0">
                <a:solidFill>
                  <a:srgbClr val="0070C0"/>
                </a:solidFill>
                <a:latin typeface="Narkisim" pitchFamily="34" charset="-79"/>
                <a:cs typeface="Narkisim" pitchFamily="34" charset="-79"/>
              </a:rPr>
              <a:t>, since it selects one of many inputs and steers the binary information to the output line.</a:t>
            </a:r>
          </a:p>
          <a:p>
            <a:pPr marL="465138" indent="-465138" algn="just">
              <a:buClr>
                <a:schemeClr val="accent6">
                  <a:lumMod val="75000"/>
                </a:schemeClr>
              </a:buClr>
              <a:buFont typeface="Wingdings" pitchFamily="2" charset="2"/>
              <a:buChar char="q"/>
            </a:pPr>
            <a:endParaRPr lang="en-US" sz="2800" b="1" cap="small"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pic>
        <p:nvPicPr>
          <p:cNvPr id="12" name="Picture 11"/>
          <p:cNvPicPr/>
          <p:nvPr/>
        </p:nvPicPr>
        <p:blipFill>
          <a:blip r:embed="rId4" cstate="print"/>
          <a:srcRect/>
          <a:stretch>
            <a:fillRect/>
          </a:stretch>
        </p:blipFill>
        <p:spPr bwMode="auto">
          <a:xfrm>
            <a:off x="2209800" y="2895600"/>
            <a:ext cx="5410200" cy="2819400"/>
          </a:xfrm>
          <a:prstGeom prst="rect">
            <a:avLst/>
          </a:prstGeom>
          <a:noFill/>
          <a:ln w="9525">
            <a:noFill/>
            <a:miter lim="800000"/>
            <a:headEnd/>
            <a:tailEnd/>
          </a:ln>
        </p:spPr>
      </p:pic>
      <p:sp>
        <p:nvSpPr>
          <p:cNvPr id="2049" name="Rectangle 1"/>
          <p:cNvSpPr>
            <a:spLocks noChangeArrowheads="1"/>
          </p:cNvSpPr>
          <p:nvPr/>
        </p:nvSpPr>
        <p:spPr bwMode="auto">
          <a:xfrm>
            <a:off x="2590800" y="5867400"/>
            <a:ext cx="419698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en-US" sz="2800" b="1" dirty="0" smtClean="0">
                <a:latin typeface="Narkisim" pitchFamily="34" charset="-79"/>
                <a:cs typeface="Narkisim" pitchFamily="34" charset="-79"/>
              </a:rPr>
              <a:t>Block diagram of Multiplexer</a:t>
            </a:r>
            <a:endParaRPr lang="en-US" sz="28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p:cNvSpPr>
            <a:spLocks noChangeArrowheads="1"/>
          </p:cNvSpPr>
          <p:nvPr/>
        </p:nvSpPr>
        <p:spPr bwMode="auto">
          <a:xfrm>
            <a:off x="220640" y="1429479"/>
            <a:ext cx="8686800" cy="4056921"/>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pPr algn="ctr">
              <a:defRPr/>
            </a:pPr>
            <a:endParaRPr lang="el-GR" b="1" dirty="0"/>
          </a:p>
        </p:txBody>
      </p:sp>
      <p:sp>
        <p:nvSpPr>
          <p:cNvPr id="7" name="Round Same Side Corner Rectangle 6"/>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1219200" y="2057400"/>
            <a:ext cx="7467600" cy="2895600"/>
          </a:xfrm>
          <a:prstGeom prst="roundRect">
            <a:avLst/>
          </a:prstGeom>
          <a:effectLst>
            <a:glow rad="101600">
              <a:schemeClr val="accent3">
                <a:satMod val="175000"/>
                <a:alpha val="40000"/>
              </a:schemeClr>
            </a:glow>
            <a:outerShdw blurRad="40000" dist="20000" dir="5400000" rotWithShape="0">
              <a:srgbClr val="000000">
                <a:alpha val="38000"/>
              </a:srgbClr>
            </a:outerShdw>
          </a:effectLst>
          <a:scene3d>
            <a:camera prst="isometricOffAxis2Left"/>
            <a:lightRig rig="threePt" dir="t"/>
          </a:scene3d>
          <a:sp3d>
            <a:bevelT w="114300" prst="artDeco"/>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smtClean="0">
                <a:latin typeface="Eras Bold ITC" pitchFamily="34" charset="0"/>
              </a:rPr>
              <a:t>DESIGN</a:t>
            </a:r>
          </a:p>
          <a:p>
            <a:pPr algn="ctr"/>
            <a:r>
              <a:rPr lang="en-US" sz="4800" dirty="0" smtClean="0">
                <a:latin typeface="Eras Bold ITC" pitchFamily="34" charset="0"/>
              </a:rPr>
              <a:t>PROCEDURE</a:t>
            </a:r>
            <a:endParaRPr lang="en-US" sz="4800" dirty="0">
              <a:latin typeface="Eras Bold ITC" pitchFamily="34" charset="0"/>
            </a:endParaRPr>
          </a:p>
        </p:txBody>
      </p:sp>
      <p:sp>
        <p:nvSpPr>
          <p:cNvPr id="10" name="TextBox 9"/>
          <p:cNvSpPr txBox="1"/>
          <p:nvPr/>
        </p:nvSpPr>
        <p:spPr>
          <a:xfrm>
            <a:off x="2590800" y="6611779"/>
            <a:ext cx="4114800" cy="246221"/>
          </a:xfrm>
          <a:prstGeom prst="rect">
            <a:avLst/>
          </a:prstGeom>
          <a:noFill/>
        </p:spPr>
        <p:txBody>
          <a:bodyPr wrap="square" rtlCol="0">
            <a:spAutoFit/>
          </a:bodyPr>
          <a:lstStyle/>
          <a:p>
            <a:pPr algn="ctr"/>
            <a:r>
              <a:rPr lang="en-US" sz="1000" b="1" dirty="0">
                <a:solidFill>
                  <a:srgbClr val="C00000"/>
                </a:solidFill>
                <a:latin typeface="Lucida Fax" pitchFamily="18" charset="0"/>
              </a:rPr>
              <a:t>CSET-105: Digital Design</a:t>
            </a:r>
          </a:p>
        </p:txBody>
      </p:sp>
      <p:sp>
        <p:nvSpPr>
          <p:cNvPr id="11" name="Pentagon 10"/>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23</a:t>
            </a:r>
            <a:endParaRPr lang="en-US" sz="1400" b="1" dirty="0">
              <a:solidFill>
                <a:schemeClr val="bg1"/>
              </a:solidFill>
            </a:endParaRPr>
          </a:p>
        </p:txBody>
      </p:sp>
      <p:sp>
        <p:nvSpPr>
          <p:cNvPr id="13" name="TextBox 12"/>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600200"/>
            <a:ext cx="8534400" cy="4832092"/>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2:1 multiplexer acts like an electronic switch that selects one of the two sources.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circuit has two data input lines, one output line and one selection line, 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When S= 0, the upper AND gate is enabled and I</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has a path to the output.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When S=1, the lower AND gate is enabled and I</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 has a path to the output. </a:t>
            </a:r>
            <a:endParaRPr lang="en-US" sz="2800" b="1" cap="small"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2:1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2:1 MUX</a:t>
            </a:r>
            <a:endParaRPr lang="en-US" sz="2000" b="1" dirty="0">
              <a:solidFill>
                <a:srgbClr val="C00000"/>
              </a:solidFill>
              <a:latin typeface="Narkisim" pitchFamily="34" charset="-79"/>
              <a:cs typeface="Narkisim" pitchFamily="34" charset="-79"/>
            </a:endParaRPr>
          </a:p>
        </p:txBody>
      </p:sp>
      <p:pic>
        <p:nvPicPr>
          <p:cNvPr id="305154" name="Picture 2"/>
          <p:cNvPicPr>
            <a:picLocks noChangeAspect="1" noChangeArrowheads="1"/>
          </p:cNvPicPr>
          <p:nvPr/>
        </p:nvPicPr>
        <p:blipFill>
          <a:blip r:embed="rId4" cstate="print"/>
          <a:srcRect/>
          <a:stretch>
            <a:fillRect/>
          </a:stretch>
        </p:blipFill>
        <p:spPr bwMode="auto">
          <a:xfrm>
            <a:off x="3810000" y="2590800"/>
            <a:ext cx="5046909" cy="2714625"/>
          </a:xfrm>
          <a:prstGeom prst="rect">
            <a:avLst/>
          </a:prstGeom>
          <a:noFill/>
          <a:ln w="9525">
            <a:noFill/>
            <a:miter lim="800000"/>
            <a:headEnd/>
            <a:tailEnd/>
          </a:ln>
        </p:spPr>
      </p:pic>
      <p:pic>
        <p:nvPicPr>
          <p:cNvPr id="305155" name="Picture 3"/>
          <p:cNvPicPr>
            <a:picLocks noChangeAspect="1" noChangeArrowheads="1"/>
          </p:cNvPicPr>
          <p:nvPr/>
        </p:nvPicPr>
        <p:blipFill>
          <a:blip r:embed="rId5" cstate="print"/>
          <a:srcRect/>
          <a:stretch>
            <a:fillRect/>
          </a:stretch>
        </p:blipFill>
        <p:spPr bwMode="auto">
          <a:xfrm>
            <a:off x="381001" y="3657600"/>
            <a:ext cx="3124200" cy="1245069"/>
          </a:xfrm>
          <a:prstGeom prst="rect">
            <a:avLst/>
          </a:prstGeom>
          <a:noFill/>
          <a:ln w="9525">
            <a:noFill/>
            <a:miter lim="800000"/>
            <a:headEnd/>
            <a:tailEnd/>
          </a:ln>
        </p:spPr>
      </p:pic>
      <p:pic>
        <p:nvPicPr>
          <p:cNvPr id="305156" name="Picture 4"/>
          <p:cNvPicPr>
            <a:picLocks noChangeAspect="1" noChangeArrowheads="1"/>
          </p:cNvPicPr>
          <p:nvPr/>
        </p:nvPicPr>
        <p:blipFill>
          <a:blip r:embed="rId6" cstate="print"/>
          <a:srcRect/>
          <a:stretch>
            <a:fillRect/>
          </a:stretch>
        </p:blipFill>
        <p:spPr bwMode="auto">
          <a:xfrm>
            <a:off x="533400" y="2667000"/>
            <a:ext cx="1328371"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600200"/>
            <a:ext cx="8534400" cy="4401205"/>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 4-to-1-line multiplexer has </a:t>
            </a:r>
            <a:r>
              <a:rPr lang="en-US" sz="2800" dirty="0" smtClean="0">
                <a:latin typeface="Narkisim" pitchFamily="34" charset="-79"/>
                <a:cs typeface="Narkisim" pitchFamily="34" charset="-79"/>
              </a:rPr>
              <a:t>four (2</a:t>
            </a:r>
            <a:r>
              <a:rPr lang="en-US" sz="2800" baseline="30000" dirty="0" smtClean="0">
                <a:latin typeface="Narkisim" pitchFamily="34" charset="-79"/>
                <a:cs typeface="Narkisim" pitchFamily="34" charset="-79"/>
              </a:rPr>
              <a:t>n</a:t>
            </a:r>
            <a:r>
              <a:rPr lang="en-US" sz="2800" dirty="0" smtClean="0">
                <a:latin typeface="Narkisim" pitchFamily="34" charset="-79"/>
                <a:cs typeface="Narkisim" pitchFamily="34" charset="-79"/>
              </a:rPr>
              <a:t>) input lines, two (n) select lines and one output line.</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It is the multiplexer consisting of four input channels and information of one of the channels can be selected and transmitted to an </a:t>
            </a:r>
            <a:r>
              <a:rPr lang="en-US" sz="2800" dirty="0" smtClean="0">
                <a:latin typeface="Narkisim" pitchFamily="34" charset="-79"/>
                <a:cs typeface="Narkisim" pitchFamily="34" charset="-79"/>
              </a:rPr>
              <a:t>output line according to the select inputs combinations.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Selection of one of the four input channel is possible by </a:t>
            </a:r>
            <a:r>
              <a:rPr lang="en-US" sz="2800" dirty="0" smtClean="0">
                <a:latin typeface="Narkisim" pitchFamily="34" charset="-79"/>
                <a:cs typeface="Narkisim" pitchFamily="34" charset="-79"/>
              </a:rPr>
              <a:t>two selection inputs.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4:1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463457"/>
            <a:ext cx="8534400" cy="3108543"/>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Each of the four inputs I</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through I</a:t>
            </a:r>
            <a:r>
              <a:rPr lang="en-US" sz="2800" baseline="-25000" dirty="0" smtClean="0">
                <a:solidFill>
                  <a:srgbClr val="0070C0"/>
                </a:solidFill>
                <a:latin typeface="Narkisim" pitchFamily="34" charset="-79"/>
                <a:cs typeface="Narkisim" pitchFamily="34" charset="-79"/>
              </a:rPr>
              <a:t>3</a:t>
            </a:r>
            <a:r>
              <a:rPr lang="en-US" sz="2800" dirty="0" smtClean="0">
                <a:solidFill>
                  <a:srgbClr val="0070C0"/>
                </a:solidFill>
                <a:latin typeface="Narkisim" pitchFamily="34" charset="-79"/>
                <a:cs typeface="Narkisim" pitchFamily="34" charset="-79"/>
              </a:rPr>
              <a:t>, is applied to one input of AND gate. Selection lines S</a:t>
            </a:r>
            <a:r>
              <a:rPr lang="en-US" sz="2800" baseline="-25000" dirty="0" smtClean="0">
                <a:solidFill>
                  <a:srgbClr val="0070C0"/>
                </a:solidFill>
                <a:latin typeface="Narkisim" pitchFamily="34" charset="-79"/>
                <a:cs typeface="Narkisim" pitchFamily="34" charset="-79"/>
              </a:rPr>
              <a:t>1</a:t>
            </a:r>
            <a:r>
              <a:rPr lang="en-US" sz="2800" dirty="0" smtClean="0">
                <a:solidFill>
                  <a:srgbClr val="0070C0"/>
                </a:solidFill>
                <a:latin typeface="Narkisim" pitchFamily="34" charset="-79"/>
                <a:cs typeface="Narkisim" pitchFamily="34" charset="-79"/>
              </a:rPr>
              <a:t> and S</a:t>
            </a:r>
            <a:r>
              <a:rPr lang="en-US" sz="2800" baseline="-25000" dirty="0" smtClean="0">
                <a:solidFill>
                  <a:srgbClr val="0070C0"/>
                </a:solidFill>
                <a:latin typeface="Narkisim" pitchFamily="34" charset="-79"/>
                <a:cs typeface="Narkisim" pitchFamily="34" charset="-79"/>
              </a:rPr>
              <a:t>0</a:t>
            </a:r>
            <a:r>
              <a:rPr lang="en-US" sz="2800" dirty="0" smtClean="0">
                <a:solidFill>
                  <a:srgbClr val="0070C0"/>
                </a:solidFill>
                <a:latin typeface="Narkisim" pitchFamily="34" charset="-79"/>
                <a:cs typeface="Narkisim" pitchFamily="34" charset="-79"/>
              </a:rPr>
              <a:t> are decoded to select a particular </a:t>
            </a:r>
            <a:r>
              <a:rPr lang="en-US" sz="2800" dirty="0" smtClean="0">
                <a:latin typeface="Narkisim" pitchFamily="34" charset="-79"/>
                <a:cs typeface="Narkisim" pitchFamily="34" charset="-79"/>
              </a:rPr>
              <a:t>AND gate</a:t>
            </a:r>
            <a:r>
              <a:rPr lang="en-US" sz="28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The outputs of the AND gate are applied to a </a:t>
            </a:r>
            <a:r>
              <a:rPr lang="en-US" sz="2800" dirty="0" smtClean="0">
                <a:latin typeface="Narkisim" pitchFamily="34" charset="-79"/>
                <a:cs typeface="Narkisim" pitchFamily="34" charset="-79"/>
              </a:rPr>
              <a:t>single OR </a:t>
            </a:r>
            <a:r>
              <a:rPr lang="en-US" sz="2800" dirty="0" smtClean="0">
                <a:solidFill>
                  <a:srgbClr val="0070C0"/>
                </a:solidFill>
                <a:latin typeface="Narkisim" pitchFamily="34" charset="-79"/>
                <a:cs typeface="Narkisim" pitchFamily="34" charset="-79"/>
              </a:rPr>
              <a:t>gate that provides the 1-line output.</a:t>
            </a:r>
          </a:p>
          <a:p>
            <a:pPr marL="465138" indent="-465138" algn="just">
              <a:buClr>
                <a:schemeClr val="accent6">
                  <a:lumMod val="75000"/>
                </a:schemeClr>
              </a:buClr>
              <a:buFont typeface="Wingdings" pitchFamily="2" charset="2"/>
              <a:buChar char="q"/>
            </a:pPr>
            <a:endParaRPr lang="en-US" sz="2800" dirty="0" smtClean="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4:1 MUX</a:t>
            </a:r>
            <a:endParaRPr lang="en-US" sz="2000" b="1" dirty="0">
              <a:solidFill>
                <a:srgbClr val="C00000"/>
              </a:solidFill>
              <a:latin typeface="Narkisim" pitchFamily="34" charset="-79"/>
              <a:cs typeface="Narkisim" pitchFamily="34" charset="-79"/>
            </a:endParaRPr>
          </a:p>
        </p:txBody>
      </p:sp>
      <p:pic>
        <p:nvPicPr>
          <p:cNvPr id="12" name="Picture 11"/>
          <p:cNvPicPr/>
          <p:nvPr/>
        </p:nvPicPr>
        <p:blipFill>
          <a:blip r:embed="rId4" cstate="print"/>
          <a:srcRect/>
          <a:stretch>
            <a:fillRect/>
          </a:stretch>
        </p:blipFill>
        <p:spPr bwMode="auto">
          <a:xfrm>
            <a:off x="2819400" y="4076065"/>
            <a:ext cx="3682048" cy="2172335"/>
          </a:xfrm>
          <a:prstGeom prst="rect">
            <a:avLst/>
          </a:prstGeom>
          <a:noFill/>
          <a:ln w="9525">
            <a:noFill/>
            <a:miter lim="800000"/>
            <a:headEnd/>
            <a:tailEnd/>
          </a:ln>
        </p:spPr>
      </p:pic>
      <p:sp>
        <p:nvSpPr>
          <p:cNvPr id="17" name="Rectangle 16"/>
          <p:cNvSpPr/>
          <p:nvPr/>
        </p:nvSpPr>
        <p:spPr>
          <a:xfrm>
            <a:off x="3962400" y="6167735"/>
            <a:ext cx="1508746" cy="461665"/>
          </a:xfrm>
          <a:prstGeom prst="rect">
            <a:avLst/>
          </a:prstGeom>
        </p:spPr>
        <p:txBody>
          <a:bodyPr wrap="none">
            <a:spAutoFit/>
          </a:bodyPr>
          <a:lstStyle/>
          <a:p>
            <a:r>
              <a:rPr lang="en-US" sz="2400" b="1" dirty="0" smtClean="0">
                <a:latin typeface="Narkisim" pitchFamily="34" charset="-79"/>
                <a:cs typeface="Narkisim" pitchFamily="34" charset="-79"/>
              </a:rPr>
              <a:t>Truth table</a:t>
            </a:r>
            <a:endParaRPr lang="en-US" sz="24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568708"/>
            <a:ext cx="8534400" cy="3816429"/>
          </a:xfrm>
          <a:prstGeom prst="rect">
            <a:avLst/>
          </a:prstGeom>
        </p:spPr>
        <p:txBody>
          <a:bodyPr wrap="square">
            <a:spAutoFit/>
          </a:bodyPr>
          <a:lstStyle/>
          <a:p>
            <a:r>
              <a:rPr lang="en-US" sz="2200" dirty="0" smtClean="0">
                <a:solidFill>
                  <a:srgbClr val="0070C0"/>
                </a:solidFill>
                <a:latin typeface="Narkisim" pitchFamily="34" charset="-79"/>
                <a:cs typeface="Narkisim" pitchFamily="34" charset="-79"/>
              </a:rPr>
              <a:t>The data output is equal to I</a:t>
            </a:r>
            <a:r>
              <a:rPr lang="en-US" sz="2200" baseline="-25000" dirty="0" smtClean="0">
                <a:solidFill>
                  <a:srgbClr val="0070C0"/>
                </a:solidFill>
                <a:latin typeface="Narkisim" pitchFamily="34" charset="-79"/>
                <a:cs typeface="Narkisim" pitchFamily="34" charset="-79"/>
              </a:rPr>
              <a:t>0</a:t>
            </a:r>
            <a:r>
              <a:rPr lang="en-US" sz="2200" dirty="0" smtClean="0">
                <a:solidFill>
                  <a:srgbClr val="0070C0"/>
                </a:solidFill>
                <a:latin typeface="Narkisim" pitchFamily="34" charset="-79"/>
                <a:cs typeface="Narkisim" pitchFamily="34" charset="-79"/>
              </a:rPr>
              <a:t> only if S</a:t>
            </a:r>
            <a:r>
              <a:rPr lang="en-US" sz="2200" baseline="-25000" dirty="0" smtClean="0">
                <a:solidFill>
                  <a:srgbClr val="0070C0"/>
                </a:solidFill>
                <a:latin typeface="Narkisim" pitchFamily="34" charset="-79"/>
                <a:cs typeface="Narkisim" pitchFamily="34" charset="-79"/>
              </a:rPr>
              <a:t>1</a:t>
            </a:r>
            <a:r>
              <a:rPr lang="en-US" sz="2200" dirty="0" smtClean="0">
                <a:solidFill>
                  <a:srgbClr val="0070C0"/>
                </a:solidFill>
                <a:latin typeface="Narkisim" pitchFamily="34" charset="-79"/>
                <a:cs typeface="Narkisim" pitchFamily="34" charset="-79"/>
              </a:rPr>
              <a:t>= 0 and S</a:t>
            </a:r>
            <a:r>
              <a:rPr lang="en-US" sz="2200" baseline="-25000" dirty="0" smtClean="0">
                <a:solidFill>
                  <a:srgbClr val="0070C0"/>
                </a:solidFill>
                <a:latin typeface="Narkisim" pitchFamily="34" charset="-79"/>
                <a:cs typeface="Narkisim" pitchFamily="34" charset="-79"/>
              </a:rPr>
              <a:t>0</a:t>
            </a:r>
            <a:r>
              <a:rPr lang="en-US" sz="2200" dirty="0" smtClean="0">
                <a:solidFill>
                  <a:srgbClr val="0070C0"/>
                </a:solidFill>
                <a:latin typeface="Narkisim" pitchFamily="34" charset="-79"/>
                <a:cs typeface="Narkisim" pitchFamily="34" charset="-79"/>
              </a:rPr>
              <a:t>= 0; </a:t>
            </a:r>
            <a:r>
              <a:rPr lang="en-US" sz="2200" dirty="0" smtClean="0">
                <a:latin typeface="Narkisim" pitchFamily="34" charset="-79"/>
                <a:cs typeface="Narkisim" pitchFamily="34" charset="-79"/>
              </a:rPr>
              <a:t>Y= I</a:t>
            </a:r>
            <a:r>
              <a:rPr lang="en-US" sz="2200" baseline="-25000" dirty="0" smtClean="0">
                <a:latin typeface="Narkisim" pitchFamily="34" charset="-79"/>
                <a:cs typeface="Narkisim" pitchFamily="34" charset="-79"/>
              </a:rPr>
              <a:t>0</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1</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0</a:t>
            </a:r>
            <a:r>
              <a:rPr lang="en-US" sz="2200" dirty="0" smtClean="0">
                <a:latin typeface="Narkisim" pitchFamily="34" charset="-79"/>
                <a:cs typeface="Narkisim" pitchFamily="34" charset="-79"/>
              </a:rPr>
              <a:t>’.</a:t>
            </a:r>
          </a:p>
          <a:p>
            <a:endParaRPr lang="en-US" sz="2200" dirty="0" smtClean="0">
              <a:solidFill>
                <a:srgbClr val="0070C0"/>
              </a:solidFill>
              <a:latin typeface="Narkisim" pitchFamily="34" charset="-79"/>
              <a:cs typeface="Narkisim" pitchFamily="34" charset="-79"/>
            </a:endParaRPr>
          </a:p>
          <a:p>
            <a:r>
              <a:rPr lang="en-US" sz="2200" dirty="0" smtClean="0">
                <a:solidFill>
                  <a:srgbClr val="0070C0"/>
                </a:solidFill>
                <a:latin typeface="Narkisim" pitchFamily="34" charset="-79"/>
                <a:cs typeface="Narkisim" pitchFamily="34" charset="-79"/>
              </a:rPr>
              <a:t>The data output is equal to I</a:t>
            </a:r>
            <a:r>
              <a:rPr lang="en-US" sz="2200" baseline="-25000" dirty="0" smtClean="0">
                <a:solidFill>
                  <a:srgbClr val="0070C0"/>
                </a:solidFill>
                <a:latin typeface="Narkisim" pitchFamily="34" charset="-79"/>
                <a:cs typeface="Narkisim" pitchFamily="34" charset="-79"/>
              </a:rPr>
              <a:t>1</a:t>
            </a:r>
            <a:r>
              <a:rPr lang="en-US" sz="2200" dirty="0" smtClean="0">
                <a:solidFill>
                  <a:srgbClr val="0070C0"/>
                </a:solidFill>
                <a:latin typeface="Narkisim" pitchFamily="34" charset="-79"/>
                <a:cs typeface="Narkisim" pitchFamily="34" charset="-79"/>
              </a:rPr>
              <a:t> only if S</a:t>
            </a:r>
            <a:r>
              <a:rPr lang="en-US" sz="2200" baseline="-25000" dirty="0" smtClean="0">
                <a:solidFill>
                  <a:srgbClr val="0070C0"/>
                </a:solidFill>
                <a:latin typeface="Narkisim" pitchFamily="34" charset="-79"/>
                <a:cs typeface="Narkisim" pitchFamily="34" charset="-79"/>
              </a:rPr>
              <a:t>1</a:t>
            </a:r>
            <a:r>
              <a:rPr lang="en-US" sz="2200" dirty="0" smtClean="0">
                <a:solidFill>
                  <a:srgbClr val="0070C0"/>
                </a:solidFill>
                <a:latin typeface="Narkisim" pitchFamily="34" charset="-79"/>
                <a:cs typeface="Narkisim" pitchFamily="34" charset="-79"/>
              </a:rPr>
              <a:t>= 0 and S</a:t>
            </a:r>
            <a:r>
              <a:rPr lang="en-US" sz="2200" baseline="-25000" dirty="0" smtClean="0">
                <a:solidFill>
                  <a:srgbClr val="0070C0"/>
                </a:solidFill>
                <a:latin typeface="Narkisim" pitchFamily="34" charset="-79"/>
                <a:cs typeface="Narkisim" pitchFamily="34" charset="-79"/>
              </a:rPr>
              <a:t>0</a:t>
            </a:r>
            <a:r>
              <a:rPr lang="en-US" sz="2200" dirty="0" smtClean="0">
                <a:solidFill>
                  <a:srgbClr val="0070C0"/>
                </a:solidFill>
                <a:latin typeface="Narkisim" pitchFamily="34" charset="-79"/>
                <a:cs typeface="Narkisim" pitchFamily="34" charset="-79"/>
              </a:rPr>
              <a:t>= 1; </a:t>
            </a:r>
            <a:r>
              <a:rPr lang="en-US" sz="2200" dirty="0" smtClean="0">
                <a:latin typeface="Narkisim" pitchFamily="34" charset="-79"/>
                <a:cs typeface="Narkisim" pitchFamily="34" charset="-79"/>
              </a:rPr>
              <a:t>Y= I</a:t>
            </a:r>
            <a:r>
              <a:rPr lang="en-US" sz="2200" baseline="-25000" dirty="0" smtClean="0">
                <a:latin typeface="Narkisim" pitchFamily="34" charset="-79"/>
                <a:cs typeface="Narkisim" pitchFamily="34" charset="-79"/>
              </a:rPr>
              <a:t>1</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1</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0</a:t>
            </a:r>
            <a:r>
              <a:rPr lang="en-US" sz="2200" dirty="0" smtClean="0">
                <a:latin typeface="Narkisim" pitchFamily="34" charset="-79"/>
                <a:cs typeface="Narkisim" pitchFamily="34" charset="-79"/>
              </a:rPr>
              <a:t>.</a:t>
            </a:r>
          </a:p>
          <a:p>
            <a:endParaRPr lang="en-US" sz="2200" dirty="0" smtClean="0">
              <a:solidFill>
                <a:srgbClr val="0070C0"/>
              </a:solidFill>
              <a:latin typeface="Narkisim" pitchFamily="34" charset="-79"/>
              <a:cs typeface="Narkisim" pitchFamily="34" charset="-79"/>
            </a:endParaRPr>
          </a:p>
          <a:p>
            <a:r>
              <a:rPr lang="en-US" sz="2200" dirty="0" smtClean="0">
                <a:solidFill>
                  <a:srgbClr val="0070C0"/>
                </a:solidFill>
                <a:latin typeface="Narkisim" pitchFamily="34" charset="-79"/>
                <a:cs typeface="Narkisim" pitchFamily="34" charset="-79"/>
              </a:rPr>
              <a:t>The data output is equal to I</a:t>
            </a:r>
            <a:r>
              <a:rPr lang="en-US" sz="2200" baseline="-25000" dirty="0" smtClean="0">
                <a:solidFill>
                  <a:srgbClr val="0070C0"/>
                </a:solidFill>
                <a:latin typeface="Narkisim" pitchFamily="34" charset="-79"/>
                <a:cs typeface="Narkisim" pitchFamily="34" charset="-79"/>
              </a:rPr>
              <a:t>2</a:t>
            </a:r>
            <a:r>
              <a:rPr lang="en-US" sz="2200" dirty="0" smtClean="0">
                <a:solidFill>
                  <a:srgbClr val="0070C0"/>
                </a:solidFill>
                <a:latin typeface="Narkisim" pitchFamily="34" charset="-79"/>
                <a:cs typeface="Narkisim" pitchFamily="34" charset="-79"/>
              </a:rPr>
              <a:t> only if S</a:t>
            </a:r>
            <a:r>
              <a:rPr lang="en-US" sz="2200" baseline="-25000" dirty="0" smtClean="0">
                <a:solidFill>
                  <a:srgbClr val="0070C0"/>
                </a:solidFill>
                <a:latin typeface="Narkisim" pitchFamily="34" charset="-79"/>
                <a:cs typeface="Narkisim" pitchFamily="34" charset="-79"/>
              </a:rPr>
              <a:t>1</a:t>
            </a:r>
            <a:r>
              <a:rPr lang="en-US" sz="2200" dirty="0" smtClean="0">
                <a:solidFill>
                  <a:srgbClr val="0070C0"/>
                </a:solidFill>
                <a:latin typeface="Narkisim" pitchFamily="34" charset="-79"/>
                <a:cs typeface="Narkisim" pitchFamily="34" charset="-79"/>
              </a:rPr>
              <a:t>= 1 and S</a:t>
            </a:r>
            <a:r>
              <a:rPr lang="en-US" sz="2200" baseline="-25000" dirty="0" smtClean="0">
                <a:solidFill>
                  <a:srgbClr val="0070C0"/>
                </a:solidFill>
                <a:latin typeface="Narkisim" pitchFamily="34" charset="-79"/>
                <a:cs typeface="Narkisim" pitchFamily="34" charset="-79"/>
              </a:rPr>
              <a:t>0</a:t>
            </a:r>
            <a:r>
              <a:rPr lang="en-US" sz="2200" dirty="0" smtClean="0">
                <a:solidFill>
                  <a:srgbClr val="0070C0"/>
                </a:solidFill>
                <a:latin typeface="Narkisim" pitchFamily="34" charset="-79"/>
                <a:cs typeface="Narkisim" pitchFamily="34" charset="-79"/>
              </a:rPr>
              <a:t>= 0; </a:t>
            </a:r>
            <a:r>
              <a:rPr lang="en-US" sz="2200" dirty="0" smtClean="0">
                <a:latin typeface="Narkisim" pitchFamily="34" charset="-79"/>
                <a:cs typeface="Narkisim" pitchFamily="34" charset="-79"/>
              </a:rPr>
              <a:t>Y= I</a:t>
            </a:r>
            <a:r>
              <a:rPr lang="en-US" sz="2200" baseline="-25000" dirty="0" smtClean="0">
                <a:latin typeface="Narkisim" pitchFamily="34" charset="-79"/>
                <a:cs typeface="Narkisim" pitchFamily="34" charset="-79"/>
              </a:rPr>
              <a:t>2</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1</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0</a:t>
            </a:r>
            <a:r>
              <a:rPr lang="en-US" sz="2200" dirty="0" smtClean="0">
                <a:latin typeface="Narkisim" pitchFamily="34" charset="-79"/>
                <a:cs typeface="Narkisim" pitchFamily="34" charset="-79"/>
              </a:rPr>
              <a:t>’.</a:t>
            </a:r>
          </a:p>
          <a:p>
            <a:endParaRPr lang="en-US" sz="2200" dirty="0" smtClean="0">
              <a:solidFill>
                <a:srgbClr val="0070C0"/>
              </a:solidFill>
              <a:latin typeface="Narkisim" pitchFamily="34" charset="-79"/>
              <a:cs typeface="Narkisim" pitchFamily="34" charset="-79"/>
            </a:endParaRPr>
          </a:p>
          <a:p>
            <a:r>
              <a:rPr lang="en-US" sz="2200" dirty="0" smtClean="0">
                <a:solidFill>
                  <a:srgbClr val="0070C0"/>
                </a:solidFill>
                <a:latin typeface="Narkisim" pitchFamily="34" charset="-79"/>
                <a:cs typeface="Narkisim" pitchFamily="34" charset="-79"/>
              </a:rPr>
              <a:t>The data output is equal to I</a:t>
            </a:r>
            <a:r>
              <a:rPr lang="en-US" sz="2200" baseline="-25000" dirty="0" smtClean="0">
                <a:solidFill>
                  <a:srgbClr val="0070C0"/>
                </a:solidFill>
                <a:latin typeface="Narkisim" pitchFamily="34" charset="-79"/>
                <a:cs typeface="Narkisim" pitchFamily="34" charset="-79"/>
              </a:rPr>
              <a:t>3</a:t>
            </a:r>
            <a:r>
              <a:rPr lang="en-US" sz="2200" dirty="0" smtClean="0">
                <a:solidFill>
                  <a:srgbClr val="0070C0"/>
                </a:solidFill>
                <a:latin typeface="Narkisim" pitchFamily="34" charset="-79"/>
                <a:cs typeface="Narkisim" pitchFamily="34" charset="-79"/>
              </a:rPr>
              <a:t> only if S</a:t>
            </a:r>
            <a:r>
              <a:rPr lang="en-US" sz="2200" baseline="-25000" dirty="0" smtClean="0">
                <a:solidFill>
                  <a:srgbClr val="0070C0"/>
                </a:solidFill>
                <a:latin typeface="Narkisim" pitchFamily="34" charset="-79"/>
                <a:cs typeface="Narkisim" pitchFamily="34" charset="-79"/>
              </a:rPr>
              <a:t>1</a:t>
            </a:r>
            <a:r>
              <a:rPr lang="en-US" sz="2200" dirty="0" smtClean="0">
                <a:solidFill>
                  <a:srgbClr val="0070C0"/>
                </a:solidFill>
                <a:latin typeface="Narkisim" pitchFamily="34" charset="-79"/>
                <a:cs typeface="Narkisim" pitchFamily="34" charset="-79"/>
              </a:rPr>
              <a:t>= 1 and S</a:t>
            </a:r>
            <a:r>
              <a:rPr lang="en-US" sz="2200" baseline="-25000" dirty="0" smtClean="0">
                <a:solidFill>
                  <a:srgbClr val="0070C0"/>
                </a:solidFill>
                <a:latin typeface="Narkisim" pitchFamily="34" charset="-79"/>
                <a:cs typeface="Narkisim" pitchFamily="34" charset="-79"/>
              </a:rPr>
              <a:t>0</a:t>
            </a:r>
            <a:r>
              <a:rPr lang="en-US" sz="2200" dirty="0" smtClean="0">
                <a:solidFill>
                  <a:srgbClr val="0070C0"/>
                </a:solidFill>
                <a:latin typeface="Narkisim" pitchFamily="34" charset="-79"/>
                <a:cs typeface="Narkisim" pitchFamily="34" charset="-79"/>
              </a:rPr>
              <a:t>= 1; </a:t>
            </a:r>
            <a:r>
              <a:rPr lang="en-US" sz="2200" dirty="0" smtClean="0">
                <a:latin typeface="Narkisim" pitchFamily="34" charset="-79"/>
                <a:cs typeface="Narkisim" pitchFamily="34" charset="-79"/>
              </a:rPr>
              <a:t>Y= I</a:t>
            </a:r>
            <a:r>
              <a:rPr lang="en-US" sz="2200" baseline="-25000" dirty="0" smtClean="0">
                <a:latin typeface="Narkisim" pitchFamily="34" charset="-79"/>
                <a:cs typeface="Narkisim" pitchFamily="34" charset="-79"/>
              </a:rPr>
              <a:t>3</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1</a:t>
            </a:r>
            <a:r>
              <a:rPr lang="en-US" sz="2200" dirty="0" smtClean="0">
                <a:latin typeface="Narkisim" pitchFamily="34" charset="-79"/>
                <a:cs typeface="Narkisim" pitchFamily="34" charset="-79"/>
              </a:rPr>
              <a:t>S</a:t>
            </a:r>
            <a:r>
              <a:rPr lang="en-US" sz="2200" baseline="-25000" dirty="0" smtClean="0">
                <a:latin typeface="Narkisim" pitchFamily="34" charset="-79"/>
                <a:cs typeface="Narkisim" pitchFamily="34" charset="-79"/>
              </a:rPr>
              <a:t>0</a:t>
            </a:r>
            <a:r>
              <a:rPr lang="en-US" sz="2200" dirty="0" smtClean="0">
                <a:latin typeface="Narkisim" pitchFamily="34" charset="-79"/>
                <a:cs typeface="Narkisim" pitchFamily="34" charset="-79"/>
              </a:rPr>
              <a:t>.</a:t>
            </a:r>
          </a:p>
          <a:p>
            <a:r>
              <a:rPr lang="en-US" sz="2200" dirty="0" smtClean="0">
                <a:solidFill>
                  <a:srgbClr val="0070C0"/>
                </a:solidFill>
                <a:latin typeface="Narkisim" pitchFamily="34" charset="-79"/>
                <a:cs typeface="Narkisim" pitchFamily="34" charset="-79"/>
              </a:rPr>
              <a:t> </a:t>
            </a:r>
          </a:p>
          <a:p>
            <a:r>
              <a:rPr lang="en-US" sz="2200" dirty="0" smtClean="0">
                <a:solidFill>
                  <a:srgbClr val="0070C0"/>
                </a:solidFill>
                <a:latin typeface="Narkisim" pitchFamily="34" charset="-79"/>
                <a:cs typeface="Narkisim" pitchFamily="34" charset="-79"/>
              </a:rPr>
              <a:t>When these terms are </a:t>
            </a:r>
            <a:r>
              <a:rPr lang="en-US" sz="2200" dirty="0" err="1" smtClean="0">
                <a:solidFill>
                  <a:srgbClr val="0070C0"/>
                </a:solidFill>
                <a:latin typeface="Narkisim" pitchFamily="34" charset="-79"/>
                <a:cs typeface="Narkisim" pitchFamily="34" charset="-79"/>
              </a:rPr>
              <a:t>ORed</a:t>
            </a:r>
            <a:r>
              <a:rPr lang="en-US" sz="2200" dirty="0" smtClean="0">
                <a:solidFill>
                  <a:srgbClr val="0070C0"/>
                </a:solidFill>
                <a:latin typeface="Narkisim" pitchFamily="34" charset="-79"/>
                <a:cs typeface="Narkisim" pitchFamily="34" charset="-79"/>
              </a:rPr>
              <a:t>, the total expression for the data output is,</a:t>
            </a:r>
          </a:p>
          <a:p>
            <a:pPr algn="ctr"/>
            <a:r>
              <a:rPr lang="en-US" sz="2200" b="1" dirty="0" smtClean="0">
                <a:latin typeface="Narkisim" pitchFamily="34" charset="-79"/>
                <a:cs typeface="Narkisim" pitchFamily="34" charset="-79"/>
              </a:rPr>
              <a:t> Y= I</a:t>
            </a:r>
            <a:r>
              <a:rPr lang="en-US" sz="2200" b="1" baseline="-25000" dirty="0" smtClean="0">
                <a:latin typeface="Narkisim" pitchFamily="34" charset="-79"/>
                <a:cs typeface="Narkisim" pitchFamily="34" charset="-79"/>
              </a:rPr>
              <a:t>0</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1</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0</a:t>
            </a:r>
            <a:r>
              <a:rPr lang="en-US" sz="2200" b="1" dirty="0" smtClean="0">
                <a:latin typeface="Narkisim" pitchFamily="34" charset="-79"/>
                <a:cs typeface="Narkisim" pitchFamily="34" charset="-79"/>
              </a:rPr>
              <a:t>’+ I</a:t>
            </a:r>
            <a:r>
              <a:rPr lang="en-US" sz="2200" b="1" baseline="-25000" dirty="0" smtClean="0">
                <a:latin typeface="Narkisim" pitchFamily="34" charset="-79"/>
                <a:cs typeface="Narkisim" pitchFamily="34" charset="-79"/>
              </a:rPr>
              <a:t>1</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1</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0 </a:t>
            </a:r>
            <a:r>
              <a:rPr lang="en-US" sz="2200" b="1" dirty="0" smtClean="0">
                <a:latin typeface="Narkisim" pitchFamily="34" charset="-79"/>
                <a:cs typeface="Narkisim" pitchFamily="34" charset="-79"/>
              </a:rPr>
              <a:t>+I</a:t>
            </a:r>
            <a:r>
              <a:rPr lang="en-US" sz="2200" b="1" baseline="-25000" dirty="0" smtClean="0">
                <a:latin typeface="Narkisim" pitchFamily="34" charset="-79"/>
                <a:cs typeface="Narkisim" pitchFamily="34" charset="-79"/>
              </a:rPr>
              <a:t>2</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1</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0</a:t>
            </a:r>
            <a:r>
              <a:rPr lang="en-US" sz="2200" b="1" dirty="0" smtClean="0">
                <a:latin typeface="Narkisim" pitchFamily="34" charset="-79"/>
                <a:cs typeface="Narkisim" pitchFamily="34" charset="-79"/>
              </a:rPr>
              <a:t>’+ I</a:t>
            </a:r>
            <a:r>
              <a:rPr lang="en-US" sz="2200" b="1" baseline="-25000" dirty="0" smtClean="0">
                <a:latin typeface="Narkisim" pitchFamily="34" charset="-79"/>
                <a:cs typeface="Narkisim" pitchFamily="34" charset="-79"/>
              </a:rPr>
              <a:t>3</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1</a:t>
            </a:r>
            <a:r>
              <a:rPr lang="en-US" sz="2200" b="1" dirty="0" smtClean="0">
                <a:latin typeface="Narkisim" pitchFamily="34" charset="-79"/>
                <a:cs typeface="Narkisim" pitchFamily="34" charset="-79"/>
              </a:rPr>
              <a:t>S</a:t>
            </a:r>
            <a:r>
              <a:rPr lang="en-US" sz="2200" b="1" baseline="-25000" dirty="0" smtClean="0">
                <a:latin typeface="Narkisim" pitchFamily="34" charset="-79"/>
                <a:cs typeface="Narkisim" pitchFamily="34" charset="-79"/>
              </a:rPr>
              <a:t>0.</a:t>
            </a:r>
            <a:endParaRPr lang="en-US" sz="2200" dirty="0">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4:1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4:1 MUX</a:t>
            </a:r>
            <a:endParaRPr lang="en-US" sz="2000" b="1" dirty="0">
              <a:solidFill>
                <a:srgbClr val="C00000"/>
              </a:solidFill>
              <a:latin typeface="Narkisim" pitchFamily="34" charset="-79"/>
              <a:cs typeface="Narkisim" pitchFamily="34" charset="-79"/>
            </a:endParaRPr>
          </a:p>
        </p:txBody>
      </p:sp>
      <p:pic>
        <p:nvPicPr>
          <p:cNvPr id="306178" name="Picture 2"/>
          <p:cNvPicPr>
            <a:picLocks noChangeAspect="1" noChangeArrowheads="1"/>
          </p:cNvPicPr>
          <p:nvPr/>
        </p:nvPicPr>
        <p:blipFill>
          <a:blip r:embed="rId4" cstate="print"/>
          <a:srcRect/>
          <a:stretch>
            <a:fillRect/>
          </a:stretch>
        </p:blipFill>
        <p:spPr bwMode="auto">
          <a:xfrm>
            <a:off x="1607820" y="1676400"/>
            <a:ext cx="6012180" cy="46696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493538"/>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To demonstrate the circuit operation, consider the case when S</a:t>
            </a:r>
            <a:r>
              <a:rPr lang="en-US" sz="2600" baseline="-25000" dirty="0" smtClean="0">
                <a:solidFill>
                  <a:srgbClr val="0070C0"/>
                </a:solidFill>
                <a:latin typeface="Narkisim" pitchFamily="34" charset="-79"/>
                <a:cs typeface="Narkisim" pitchFamily="34" charset="-79"/>
              </a:rPr>
              <a:t>1</a:t>
            </a:r>
            <a:r>
              <a:rPr lang="en-US" sz="2600" dirty="0" smtClean="0">
                <a:solidFill>
                  <a:srgbClr val="0070C0"/>
                </a:solidFill>
                <a:latin typeface="Narkisim" pitchFamily="34" charset="-79"/>
                <a:cs typeface="Narkisim" pitchFamily="34" charset="-79"/>
              </a:rPr>
              <a:t>S</a:t>
            </a:r>
            <a:r>
              <a:rPr lang="en-US" sz="2600" baseline="-25000" dirty="0" smtClean="0">
                <a:solidFill>
                  <a:srgbClr val="0070C0"/>
                </a:solidFill>
                <a:latin typeface="Narkisim" pitchFamily="34" charset="-79"/>
                <a:cs typeface="Narkisim" pitchFamily="34" charset="-79"/>
              </a:rPr>
              <a:t>0</a:t>
            </a:r>
            <a:r>
              <a:rPr lang="en-US" sz="2600" dirty="0" smtClean="0">
                <a:solidFill>
                  <a:srgbClr val="0070C0"/>
                </a:solidFill>
                <a:latin typeface="Narkisim" pitchFamily="34" charset="-79"/>
                <a:cs typeface="Narkisim" pitchFamily="34" charset="-79"/>
              </a:rPr>
              <a:t>= 10.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AND gate associated with input I</a:t>
            </a:r>
            <a:r>
              <a:rPr lang="en-US" sz="2600" baseline="-25000" dirty="0" smtClean="0">
                <a:solidFill>
                  <a:srgbClr val="0070C0"/>
                </a:solidFill>
                <a:latin typeface="Narkisim" pitchFamily="34" charset="-79"/>
                <a:cs typeface="Narkisim" pitchFamily="34" charset="-79"/>
              </a:rPr>
              <a:t>2</a:t>
            </a:r>
            <a:r>
              <a:rPr lang="en-US" sz="2600" dirty="0" smtClean="0">
                <a:solidFill>
                  <a:srgbClr val="0070C0"/>
                </a:solidFill>
                <a:latin typeface="Narkisim" pitchFamily="34" charset="-79"/>
                <a:cs typeface="Narkisim" pitchFamily="34" charset="-79"/>
              </a:rPr>
              <a:t> has two of its inputs equal to 1 and the third input connected to I</a:t>
            </a:r>
            <a:r>
              <a:rPr lang="en-US" sz="2600" baseline="-25000" dirty="0" smtClean="0">
                <a:solidFill>
                  <a:srgbClr val="0070C0"/>
                </a:solidFill>
                <a:latin typeface="Narkisim" pitchFamily="34" charset="-79"/>
                <a:cs typeface="Narkisim" pitchFamily="34" charset="-79"/>
              </a:rPr>
              <a:t>2</a:t>
            </a:r>
            <a:r>
              <a:rPr lang="en-US" sz="2600" dirty="0" smtClean="0">
                <a:solidFill>
                  <a:srgbClr val="0070C0"/>
                </a:solidFill>
                <a:latin typeface="Narkisim" pitchFamily="34" charset="-79"/>
                <a:cs typeface="Narkisim" pitchFamily="34" charset="-79"/>
              </a:rPr>
              <a:t>.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other three AND gates have at least one input equal to 0, which makes their outputs equal to 0.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The OR output is now equal to the value of I</a:t>
            </a:r>
            <a:r>
              <a:rPr lang="en-US" sz="2600" baseline="-25000" dirty="0" smtClean="0">
                <a:solidFill>
                  <a:srgbClr val="0070C0"/>
                </a:solidFill>
                <a:latin typeface="Narkisim" pitchFamily="34" charset="-79"/>
                <a:cs typeface="Narkisim" pitchFamily="34" charset="-79"/>
              </a:rPr>
              <a:t>2</a:t>
            </a:r>
            <a:r>
              <a:rPr lang="en-US" sz="2600" dirty="0" smtClean="0">
                <a:solidFill>
                  <a:srgbClr val="0070C0"/>
                </a:solidFill>
                <a:latin typeface="Narkisim" pitchFamily="34" charset="-79"/>
                <a:cs typeface="Narkisim" pitchFamily="34" charset="-79"/>
              </a:rPr>
              <a:t>, providing a path from the selected input to the output.</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4:1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962400" y="1143000"/>
            <a:ext cx="1093569"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8:1 MUX</a:t>
            </a:r>
            <a:endParaRPr lang="en-US" sz="2000" b="1" dirty="0">
              <a:solidFill>
                <a:srgbClr val="C00000"/>
              </a:solidFill>
              <a:latin typeface="Narkisim" pitchFamily="34" charset="-79"/>
              <a:cs typeface="Narkisim" pitchFamily="34" charset="-79"/>
            </a:endParaRPr>
          </a:p>
        </p:txBody>
      </p:sp>
      <p:pic>
        <p:nvPicPr>
          <p:cNvPr id="308226" name="Picture 2" descr="https://www.elprocus.com/wp-content/uploads/2014/04/43.jpg"/>
          <p:cNvPicPr>
            <a:picLocks noChangeAspect="1" noChangeArrowheads="1"/>
          </p:cNvPicPr>
          <p:nvPr/>
        </p:nvPicPr>
        <p:blipFill>
          <a:blip r:embed="rId4" cstate="print"/>
          <a:srcRect/>
          <a:stretch>
            <a:fillRect/>
          </a:stretch>
        </p:blipFill>
        <p:spPr bwMode="auto">
          <a:xfrm rot="60000">
            <a:off x="2342178" y="1638018"/>
            <a:ext cx="4439622" cy="4724400"/>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371600"/>
            <a:ext cx="8534400" cy="4401205"/>
          </a:xfrm>
          <a:prstGeom prst="rect">
            <a:avLst/>
          </a:prstGeom>
        </p:spPr>
        <p:txBody>
          <a:bodyPr wrap="square">
            <a:spAutoFit/>
          </a:bodyPr>
          <a:lstStyle/>
          <a:p>
            <a:pPr marL="465138" indent="-465138" algn="just">
              <a:buClr>
                <a:schemeClr val="accent6"/>
              </a:buClr>
              <a:buFont typeface="Wingdings" pitchFamily="2" charset="2"/>
              <a:buChar char="q"/>
            </a:pPr>
            <a:r>
              <a:rPr lang="en-US" sz="2000" b="1" dirty="0" smtClean="0">
                <a:solidFill>
                  <a:srgbClr val="C00000"/>
                </a:solidFill>
                <a:latin typeface="Narkisim" pitchFamily="34" charset="-79"/>
                <a:cs typeface="Narkisim" pitchFamily="34" charset="-79"/>
              </a:rPr>
              <a:t>Communication system</a:t>
            </a:r>
            <a:r>
              <a:rPr lang="en-US" sz="2000" dirty="0" smtClean="0">
                <a:solidFill>
                  <a:srgbClr val="0070C0"/>
                </a:solidFill>
                <a:latin typeface="Narkisim" pitchFamily="34" charset="-79"/>
                <a:cs typeface="Narkisim" pitchFamily="34" charset="-79"/>
              </a:rPr>
              <a:t> –The efficiency of communication system can be increased considerably using multiplexer. Multiplexer allow the process of transmitting different type of data such as audio, video at the same time using a single transmission line.</a:t>
            </a:r>
          </a:p>
          <a:p>
            <a:pPr marL="465138" indent="-465138" algn="just">
              <a:buClr>
                <a:schemeClr val="accent6"/>
              </a:buClr>
              <a:buFont typeface="Wingdings" pitchFamily="2" charset="2"/>
              <a:buChar char="q"/>
            </a:pPr>
            <a:endParaRPr lang="en-US" sz="20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000" b="1" dirty="0" smtClean="0">
                <a:solidFill>
                  <a:srgbClr val="C00000"/>
                </a:solidFill>
                <a:latin typeface="Narkisim" pitchFamily="34" charset="-79"/>
                <a:cs typeface="Narkisim" pitchFamily="34" charset="-79"/>
              </a:rPr>
              <a:t>Telephone network </a:t>
            </a:r>
            <a:r>
              <a:rPr lang="en-US" sz="2000" b="1" dirty="0" smtClean="0">
                <a:solidFill>
                  <a:srgbClr val="0070C0"/>
                </a:solidFill>
                <a:latin typeface="Narkisim" pitchFamily="34" charset="-79"/>
                <a:cs typeface="Narkisim" pitchFamily="34" charset="-79"/>
              </a:rPr>
              <a:t>– </a:t>
            </a:r>
            <a:r>
              <a:rPr lang="en-US" sz="2000" dirty="0" smtClean="0">
                <a:solidFill>
                  <a:srgbClr val="0070C0"/>
                </a:solidFill>
                <a:latin typeface="Narkisim" pitchFamily="34" charset="-79"/>
                <a:cs typeface="Narkisim" pitchFamily="34" charset="-79"/>
              </a:rPr>
              <a:t>In telephone network, multiple audio signals are integrated on a single line for transmission with the help of multiplexers. In this way, multiple audio signals can be isolated and eventually, the desire audio signals reach the intended recipients.</a:t>
            </a:r>
          </a:p>
          <a:p>
            <a:pPr marL="465138" indent="-465138" algn="just">
              <a:buClr>
                <a:schemeClr val="accent6"/>
              </a:buClr>
              <a:buFont typeface="Wingdings" pitchFamily="2" charset="2"/>
              <a:buChar char="q"/>
            </a:pPr>
            <a:endParaRPr lang="en-US" sz="2000" dirty="0" smtClean="0">
              <a:solidFill>
                <a:srgbClr val="0070C0"/>
              </a:solidFill>
              <a:latin typeface="Narkisim" pitchFamily="34" charset="-79"/>
              <a:cs typeface="Narkisim" pitchFamily="34" charset="-79"/>
            </a:endParaRPr>
          </a:p>
          <a:p>
            <a:pPr marL="465138" indent="-465138" algn="just">
              <a:buClr>
                <a:schemeClr val="accent6"/>
              </a:buClr>
              <a:buFont typeface="Wingdings" pitchFamily="2" charset="2"/>
              <a:buChar char="q"/>
            </a:pPr>
            <a:r>
              <a:rPr lang="en-US" sz="2000" b="1" dirty="0" smtClean="0">
                <a:solidFill>
                  <a:srgbClr val="C00000"/>
                </a:solidFill>
                <a:latin typeface="Narkisim" pitchFamily="34" charset="-79"/>
                <a:cs typeface="Narkisim" pitchFamily="34" charset="-79"/>
              </a:rPr>
              <a:t>Transmission from the computer system of a satellite</a:t>
            </a:r>
            <a:r>
              <a:rPr lang="en-US" sz="2000" b="1" dirty="0" smtClean="0">
                <a:solidFill>
                  <a:srgbClr val="0070C0"/>
                </a:solidFill>
                <a:latin typeface="Narkisim" pitchFamily="34" charset="-79"/>
                <a:cs typeface="Narkisim" pitchFamily="34" charset="-79"/>
              </a:rPr>
              <a:t> </a:t>
            </a:r>
            <a:r>
              <a:rPr lang="en-US" sz="2000" dirty="0" smtClean="0">
                <a:solidFill>
                  <a:srgbClr val="0070C0"/>
                </a:solidFill>
                <a:latin typeface="Narkisim" pitchFamily="34" charset="-79"/>
                <a:cs typeface="Narkisim" pitchFamily="34" charset="-79"/>
              </a:rPr>
              <a:t>– Multiplexer can be used for the transmission of data signals from the computer system of a satellite or spacecraft to the ground system using the GPS (Global Positioning System) satellites.</a:t>
            </a:r>
            <a:endParaRPr lang="en-US" sz="2000" dirty="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159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276600" y="1047690"/>
            <a:ext cx="2501006"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MUX APPLICATIONS</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568708"/>
            <a:ext cx="8534400" cy="489364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It is possible to </a:t>
            </a:r>
            <a:r>
              <a:rPr lang="en-US" sz="2600" dirty="0" smtClean="0">
                <a:latin typeface="Narkisim" pitchFamily="34" charset="-79"/>
                <a:cs typeface="Narkisim" pitchFamily="34" charset="-79"/>
              </a:rPr>
              <a:t>expand the range of input for multiplexer </a:t>
            </a:r>
            <a:r>
              <a:rPr lang="en-US" sz="2600" dirty="0" smtClean="0">
                <a:solidFill>
                  <a:srgbClr val="0070C0"/>
                </a:solidFill>
                <a:latin typeface="Narkisim" pitchFamily="34" charset="-79"/>
                <a:cs typeface="Narkisim" pitchFamily="34" charset="-79"/>
              </a:rPr>
              <a:t>beyond the available range in the integrated circuits.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This can be accomplished by </a:t>
            </a:r>
            <a:r>
              <a:rPr lang="en-US" sz="2600" dirty="0" smtClean="0">
                <a:latin typeface="Narkisim" pitchFamily="34" charset="-79"/>
                <a:cs typeface="Narkisim" pitchFamily="34" charset="-79"/>
              </a:rPr>
              <a:t>interconnecting several multiplexers.</a:t>
            </a:r>
            <a:r>
              <a:rPr lang="en-US" sz="2600" dirty="0" smtClean="0">
                <a:solidFill>
                  <a:srgbClr val="0070C0"/>
                </a:solidFill>
                <a:latin typeface="Narkisim" pitchFamily="34" charset="-79"/>
                <a:cs typeface="Narkisim" pitchFamily="34" charset="-79"/>
              </a:rPr>
              <a:t> For example </a:t>
            </a:r>
            <a:r>
              <a:rPr lang="en-US" sz="2600" dirty="0" smtClean="0">
                <a:latin typeface="Narkisim" pitchFamily="34" charset="-79"/>
                <a:cs typeface="Narkisim" pitchFamily="34" charset="-79"/>
              </a:rPr>
              <a:t>two 8:1 </a:t>
            </a:r>
            <a:r>
              <a:rPr lang="en-US" sz="2600" dirty="0" smtClean="0">
                <a:solidFill>
                  <a:srgbClr val="0070C0"/>
                </a:solidFill>
                <a:latin typeface="Narkisim" pitchFamily="34" charset="-79"/>
                <a:cs typeface="Narkisim" pitchFamily="34" charset="-79"/>
              </a:rPr>
              <a:t>mux can be used together to form a </a:t>
            </a:r>
            <a:r>
              <a:rPr lang="en-US" sz="2600" dirty="0" smtClean="0">
                <a:latin typeface="Narkisim" pitchFamily="34" charset="-79"/>
                <a:cs typeface="Narkisim" pitchFamily="34" charset="-79"/>
              </a:rPr>
              <a:t>16:1 mux </a:t>
            </a:r>
            <a:r>
              <a:rPr lang="en-US" sz="2600" dirty="0" smtClean="0">
                <a:solidFill>
                  <a:srgbClr val="0070C0"/>
                </a:solidFill>
                <a:latin typeface="Narkisim" pitchFamily="34" charset="-79"/>
                <a:cs typeface="Narkisim" pitchFamily="34" charset="-79"/>
              </a:rPr>
              <a:t>and </a:t>
            </a:r>
            <a:r>
              <a:rPr lang="en-US" sz="2600" dirty="0" smtClean="0">
                <a:latin typeface="Narkisim" pitchFamily="34" charset="-79"/>
                <a:cs typeface="Narkisim" pitchFamily="34" charset="-79"/>
              </a:rPr>
              <a:t>two 16:1 mux </a:t>
            </a:r>
            <a:r>
              <a:rPr lang="en-US" sz="2600" dirty="0" smtClean="0">
                <a:solidFill>
                  <a:srgbClr val="0070C0"/>
                </a:solidFill>
                <a:latin typeface="Narkisim" pitchFamily="34" charset="-79"/>
                <a:cs typeface="Narkisim" pitchFamily="34" charset="-79"/>
              </a:rPr>
              <a:t>can be used to realize the </a:t>
            </a:r>
            <a:r>
              <a:rPr lang="en-US" sz="2600" dirty="0" smtClean="0">
                <a:latin typeface="Narkisim" pitchFamily="34" charset="-79"/>
                <a:cs typeface="Narkisim" pitchFamily="34" charset="-79"/>
              </a:rPr>
              <a:t>32:1 mux. </a:t>
            </a:r>
          </a:p>
          <a:p>
            <a:pPr marL="465138" indent="-465138" algn="just">
              <a:buClr>
                <a:schemeClr val="accent6">
                  <a:lumMod val="75000"/>
                </a:schemeClr>
              </a:buClr>
              <a:buFont typeface="Wingdings" pitchFamily="2" charset="2"/>
              <a:buChar char="q"/>
            </a:pPr>
            <a:endParaRPr lang="en-US" sz="26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600" dirty="0" smtClean="0">
                <a:solidFill>
                  <a:srgbClr val="0070C0"/>
                </a:solidFill>
                <a:latin typeface="Narkisim" pitchFamily="34" charset="-79"/>
                <a:cs typeface="Narkisim" pitchFamily="34" charset="-79"/>
              </a:rPr>
              <a:t>Even we can realize 32:1 mux can be realized with a smaller sized mux like 8:1 or 4:1 or 2:1 by properly assigning the selection lines to those mux circuits.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352800" y="1143000"/>
            <a:ext cx="2467342"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MULTIPLEXERS TREE</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smtClean="0">
                <a:solidFill>
                  <a:schemeClr val="tx1"/>
                </a:solidFill>
                <a:latin typeface="Britannic Bold" pitchFamily="34" charset="0"/>
              </a:rPr>
              <a:t>DESIGN PROCEDURE</a:t>
            </a:r>
            <a:endParaRPr lang="en-US" sz="3600" b="1" dirty="0">
              <a:solidFill>
                <a:schemeClr val="tx1"/>
              </a:solidFill>
              <a:latin typeface="Britannic Bold" pitchFamily="34" charset="0"/>
            </a:endParaRPr>
          </a:p>
        </p:txBody>
      </p:sp>
      <p:sp>
        <p:nvSpPr>
          <p:cNvPr id="11" name="Rectangle 10"/>
          <p:cNvSpPr/>
          <p:nvPr/>
        </p:nvSpPr>
        <p:spPr>
          <a:xfrm>
            <a:off x="304800" y="1295400"/>
            <a:ext cx="8534400" cy="4801314"/>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800" dirty="0" smtClean="0">
                <a:solidFill>
                  <a:srgbClr val="0070C0"/>
                </a:solidFill>
                <a:latin typeface="Narkisim" pitchFamily="34" charset="-79"/>
                <a:cs typeface="Narkisim" pitchFamily="34" charset="-79"/>
              </a:rPr>
              <a:t>Any combinational circuit can be designed by the following steps of design procedure.</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The problem statement.</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Identify the number of input and output variables.</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The input and output variables are assign with letter symbols.</a:t>
            </a:r>
          </a:p>
          <a:p>
            <a:pPr marL="914400" lvl="0" indent="-225425" algn="just">
              <a:lnSpc>
                <a:spcPct val="150000"/>
              </a:lnSpc>
              <a:buClr>
                <a:srgbClr val="C00000"/>
              </a:buClr>
              <a:buFont typeface="+mj-lt"/>
              <a:buAutoNum type="arabicPeriod"/>
            </a:pPr>
            <a:r>
              <a:rPr lang="en-US" sz="2000" dirty="0" smtClean="0">
                <a:latin typeface="Narkisim" pitchFamily="34" charset="-79"/>
                <a:cs typeface="Narkisim" pitchFamily="34" charset="-79"/>
              </a:rPr>
              <a:t>Construction of a truth table for the given logic.</a:t>
            </a:r>
          </a:p>
          <a:p>
            <a:pPr marL="914400" lvl="0" indent="-225425" algn="just">
              <a:lnSpc>
                <a:spcPct val="150000"/>
              </a:lnSpc>
              <a:buClr>
                <a:srgbClr val="C00000"/>
              </a:buClr>
              <a:buFont typeface="+mj-lt"/>
              <a:buAutoNum type="arabicPeriod"/>
            </a:pPr>
            <a:endParaRPr lang="en-US" sz="2000" dirty="0" smtClean="0">
              <a:latin typeface="Narkisim" pitchFamily="34" charset="-79"/>
              <a:cs typeface="Narkisim" pitchFamily="34" charset="-79"/>
            </a:endParaRPr>
          </a:p>
          <a:p>
            <a:pPr marL="914400" lvl="0" indent="-225425" algn="just">
              <a:buClr>
                <a:srgbClr val="C00000"/>
              </a:buClr>
              <a:buFont typeface="+mj-lt"/>
              <a:buAutoNum type="arabicPeriod"/>
            </a:pPr>
            <a:r>
              <a:rPr lang="en-US" sz="2000" dirty="0" smtClean="0">
                <a:latin typeface="Narkisim" pitchFamily="34" charset="-79"/>
                <a:cs typeface="Narkisim" pitchFamily="34" charset="-79"/>
              </a:rPr>
              <a:t>The simplified Boolean expression is obtained by any method of minimization—algebraic method, Karnaugh map method.</a:t>
            </a:r>
          </a:p>
          <a:p>
            <a:pPr marL="914400" lvl="0" indent="-225425" algn="just">
              <a:buClr>
                <a:srgbClr val="C00000"/>
              </a:buClr>
              <a:buFont typeface="+mj-lt"/>
              <a:buAutoNum type="arabicPeriod"/>
            </a:pPr>
            <a:endParaRPr lang="en-US" sz="2000" dirty="0" smtClean="0">
              <a:latin typeface="Narkisim" pitchFamily="34" charset="-79"/>
              <a:cs typeface="Narkisim" pitchFamily="34" charset="-79"/>
            </a:endParaRPr>
          </a:p>
          <a:p>
            <a:pPr marL="914400" lvl="0" indent="-225425" algn="just">
              <a:buClr>
                <a:srgbClr val="C00000"/>
              </a:buClr>
              <a:buFont typeface="+mj-lt"/>
              <a:buAutoNum type="arabicPeriod"/>
            </a:pPr>
            <a:r>
              <a:rPr lang="en-US" sz="2000" dirty="0" smtClean="0">
                <a:latin typeface="Narkisim" pitchFamily="34" charset="-79"/>
                <a:cs typeface="Narkisim" pitchFamily="34" charset="-79"/>
              </a:rPr>
              <a:t>A logic diagram is realized from the simplified Boolean expression using logic gates.</a:t>
            </a:r>
            <a:endParaRPr lang="en-US" sz="2000" dirty="0">
              <a:latin typeface="Narkisim" pitchFamily="34" charset="-79"/>
              <a:cs typeface="Narkisim" pitchFamily="34" charset="-79"/>
            </a:endParaRPr>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24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161</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352800" y="1143000"/>
            <a:ext cx="2467342"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MULTIPLEXERS TREE</a:t>
            </a:r>
            <a:endParaRPr lang="en-US" sz="2000" b="1" dirty="0">
              <a:solidFill>
                <a:srgbClr val="C00000"/>
              </a:solidFill>
              <a:latin typeface="Narkisim" pitchFamily="34" charset="-79"/>
              <a:cs typeface="Narkisim" pitchFamily="34" charset="-79"/>
            </a:endParaRPr>
          </a:p>
        </p:txBody>
      </p:sp>
      <p:pic>
        <p:nvPicPr>
          <p:cNvPr id="325634" name="Picture 2"/>
          <p:cNvPicPr>
            <a:picLocks noChangeAspect="1" noChangeArrowheads="1"/>
          </p:cNvPicPr>
          <p:nvPr/>
        </p:nvPicPr>
        <p:blipFill>
          <a:blip r:embed="rId4" cstate="print"/>
          <a:srcRect/>
          <a:stretch>
            <a:fillRect/>
          </a:stretch>
        </p:blipFill>
        <p:spPr bwMode="auto">
          <a:xfrm>
            <a:off x="3124200" y="1600199"/>
            <a:ext cx="3124200" cy="4305561"/>
          </a:xfrm>
          <a:prstGeom prst="rect">
            <a:avLst/>
          </a:prstGeom>
          <a:noFill/>
          <a:ln w="9525">
            <a:noFill/>
            <a:miter lim="800000"/>
            <a:headEnd/>
            <a:tailEnd/>
          </a:ln>
        </p:spPr>
      </p:pic>
      <p:sp>
        <p:nvSpPr>
          <p:cNvPr id="17" name="Rectangle 16"/>
          <p:cNvSpPr/>
          <p:nvPr/>
        </p:nvSpPr>
        <p:spPr>
          <a:xfrm>
            <a:off x="3124200" y="6076890"/>
            <a:ext cx="3312125" cy="400110"/>
          </a:xfrm>
          <a:prstGeom prst="rect">
            <a:avLst/>
          </a:prstGeom>
        </p:spPr>
        <p:txBody>
          <a:bodyPr wrap="none">
            <a:spAutoFit/>
          </a:bodyPr>
          <a:lstStyle/>
          <a:p>
            <a:r>
              <a:rPr lang="en-US" sz="2000" b="1" dirty="0" smtClean="0">
                <a:latin typeface="Narkisim" pitchFamily="34" charset="-79"/>
                <a:cs typeface="Narkisim" pitchFamily="34" charset="-79"/>
              </a:rPr>
              <a:t>8:1 Mux using  4:1 &amp; 2:1 MUX</a:t>
            </a:r>
            <a:endParaRPr lang="en-US" sz="2000" b="1"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600200"/>
            <a:ext cx="8534400" cy="4893647"/>
          </a:xfrm>
          <a:prstGeom prst="rect">
            <a:avLst/>
          </a:prstGeom>
        </p:spPr>
        <p:txBody>
          <a:bodyPr wrap="square">
            <a:spAutoFit/>
          </a:bodyPr>
          <a:lstStyle/>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Here, the number of selection lines require to implement </a:t>
            </a:r>
            <a:r>
              <a:rPr lang="en-US" sz="2400" dirty="0" smtClean="0">
                <a:latin typeface="Narkisim" pitchFamily="34" charset="-79"/>
                <a:cs typeface="Narkisim" pitchFamily="34" charset="-79"/>
              </a:rPr>
              <a:t>8:1 mux is 3 (S2,S1,S0).</a:t>
            </a:r>
            <a:r>
              <a:rPr lang="en-US" sz="2400" dirty="0" smtClean="0">
                <a:solidFill>
                  <a:srgbClr val="0070C0"/>
                </a:solidFill>
                <a:latin typeface="Narkisim" pitchFamily="34" charset="-79"/>
                <a:cs typeface="Narkisim" pitchFamily="34" charset="-79"/>
              </a:rPr>
              <a:t> The select inputs </a:t>
            </a:r>
            <a:r>
              <a:rPr lang="en-US" sz="2400" dirty="0" smtClean="0">
                <a:latin typeface="Narkisim" pitchFamily="34" charset="-79"/>
                <a:cs typeface="Narkisim" pitchFamily="34" charset="-79"/>
              </a:rPr>
              <a:t>S1 and S0 of both multiplexers provided to the selections lines of 4:1 </a:t>
            </a:r>
            <a:r>
              <a:rPr lang="en-US" sz="2400" dirty="0" smtClean="0">
                <a:solidFill>
                  <a:srgbClr val="0070C0"/>
                </a:solidFill>
                <a:latin typeface="Narkisim" pitchFamily="34" charset="-79"/>
                <a:cs typeface="Narkisim" pitchFamily="34" charset="-79"/>
              </a:rPr>
              <a:t>mux </a:t>
            </a:r>
            <a:r>
              <a:rPr lang="en-US" sz="2400" dirty="0" err="1" smtClean="0">
                <a:solidFill>
                  <a:srgbClr val="0070C0"/>
                </a:solidFill>
                <a:latin typeface="Narkisim" pitchFamily="34" charset="-79"/>
                <a:cs typeface="Narkisim" pitchFamily="34" charset="-79"/>
              </a:rPr>
              <a:t>i.e</a:t>
            </a:r>
            <a:r>
              <a:rPr lang="en-US" sz="2400" dirty="0" smtClean="0">
                <a:solidFill>
                  <a:srgbClr val="0070C0"/>
                </a:solidFill>
                <a:latin typeface="Narkisim" pitchFamily="34" charset="-79"/>
                <a:cs typeface="Narkisim" pitchFamily="34" charset="-79"/>
              </a:rPr>
              <a:t> S1, S0. Whereas the S3 selection input of the second level </a:t>
            </a:r>
            <a:r>
              <a:rPr lang="en-US" sz="2400" dirty="0" smtClean="0">
                <a:latin typeface="Narkisim" pitchFamily="34" charset="-79"/>
                <a:cs typeface="Narkisim" pitchFamily="34" charset="-79"/>
              </a:rPr>
              <a:t>2:1 multiplexer is connected to S3</a:t>
            </a:r>
            <a:r>
              <a:rPr lang="en-US" sz="2400" dirty="0" smtClean="0">
                <a:solidFill>
                  <a:srgbClr val="0070C0"/>
                </a:solidFill>
                <a:latin typeface="Narkisim" pitchFamily="34" charset="-79"/>
                <a:cs typeface="Narkisim" pitchFamily="34" charset="-79"/>
              </a:rPr>
              <a:t> selection line. </a:t>
            </a:r>
          </a:p>
          <a:p>
            <a:pPr marL="465138" indent="-465138" algn="just">
              <a:buClr>
                <a:schemeClr val="accent6">
                  <a:lumMod val="75000"/>
                </a:schemeClr>
              </a:buClr>
              <a:buFont typeface="Wingdings" pitchFamily="2" charset="2"/>
              <a:buChar char="q"/>
            </a:pPr>
            <a:endParaRPr lang="en-US" sz="2400" dirty="0" smtClean="0">
              <a:solidFill>
                <a:srgbClr val="0070C0"/>
              </a:solidFill>
              <a:latin typeface="Narkisim" pitchFamily="34" charset="-79"/>
              <a:cs typeface="Narkisim" pitchFamily="34" charset="-79"/>
            </a:endParaRPr>
          </a:p>
          <a:p>
            <a:pPr marL="465138" indent="-465138" algn="just">
              <a:buClr>
                <a:schemeClr val="accent6">
                  <a:lumMod val="75000"/>
                </a:schemeClr>
              </a:buClr>
              <a:buFont typeface="Wingdings" pitchFamily="2" charset="2"/>
              <a:buChar char="q"/>
            </a:pPr>
            <a:r>
              <a:rPr lang="en-US" sz="2400" dirty="0" smtClean="0">
                <a:solidFill>
                  <a:srgbClr val="0070C0"/>
                </a:solidFill>
                <a:latin typeface="Narkisim" pitchFamily="34" charset="-79"/>
                <a:cs typeface="Narkisim" pitchFamily="34" charset="-79"/>
              </a:rPr>
              <a:t>So for </a:t>
            </a:r>
            <a:r>
              <a:rPr lang="en-US" sz="2400" dirty="0" smtClean="0">
                <a:latin typeface="Narkisim" pitchFamily="34" charset="-79"/>
                <a:cs typeface="Narkisim" pitchFamily="34" charset="-79"/>
              </a:rPr>
              <a:t>S2 = 0, the upper multiplexer</a:t>
            </a:r>
            <a:r>
              <a:rPr lang="en-US" sz="2400" dirty="0" smtClean="0">
                <a:solidFill>
                  <a:srgbClr val="0070C0"/>
                </a:solidFill>
                <a:latin typeface="Narkisim" pitchFamily="34" charset="-79"/>
                <a:cs typeface="Narkisim" pitchFamily="34" charset="-79"/>
              </a:rPr>
              <a:t> is selected and input lines d0 to d3 are selected according to the selected inputs and data is transmitted to an output through the OR gate. When S2 = 1, the lower multiplexer is activated and input lines d4 to d7 are selected according to the selected inputs.</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162</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352800" y="1143000"/>
            <a:ext cx="2467342"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MULTIPLEXERS TREE</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163</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3352800" y="1143000"/>
            <a:ext cx="2467342" cy="400110"/>
          </a:xfrm>
          <a:prstGeom prst="rect">
            <a:avLst/>
          </a:prstGeom>
        </p:spPr>
        <p:txBody>
          <a:bodyPr wrap="none">
            <a:spAutoFit/>
          </a:bodyPr>
          <a:lstStyle/>
          <a:p>
            <a:r>
              <a:rPr lang="en-US" sz="2000" b="1" dirty="0" smtClean="0">
                <a:solidFill>
                  <a:srgbClr val="C00000"/>
                </a:solidFill>
                <a:latin typeface="Narkisim" pitchFamily="34" charset="-79"/>
                <a:cs typeface="Narkisim" pitchFamily="34" charset="-79"/>
              </a:rPr>
              <a:t>MULTIPLEXERS TREE</a:t>
            </a:r>
            <a:endParaRPr lang="en-US" sz="2000" b="1" dirty="0">
              <a:solidFill>
                <a:srgbClr val="C00000"/>
              </a:solidFill>
              <a:latin typeface="Narkisim" pitchFamily="34" charset="-79"/>
              <a:cs typeface="Narkisim" pitchFamily="34" charset="-79"/>
            </a:endParaRPr>
          </a:p>
        </p:txBody>
      </p:sp>
      <p:sp>
        <p:nvSpPr>
          <p:cNvPr id="17" name="Rectangle 16"/>
          <p:cNvSpPr/>
          <p:nvPr/>
        </p:nvSpPr>
        <p:spPr>
          <a:xfrm>
            <a:off x="3124200" y="6076890"/>
            <a:ext cx="2706190" cy="400110"/>
          </a:xfrm>
          <a:prstGeom prst="rect">
            <a:avLst/>
          </a:prstGeom>
        </p:spPr>
        <p:txBody>
          <a:bodyPr wrap="none">
            <a:spAutoFit/>
          </a:bodyPr>
          <a:lstStyle/>
          <a:p>
            <a:r>
              <a:rPr lang="en-US" sz="2000" b="1" dirty="0" smtClean="0">
                <a:latin typeface="Narkisim" pitchFamily="34" charset="-79"/>
                <a:cs typeface="Narkisim" pitchFamily="34" charset="-79"/>
              </a:rPr>
              <a:t>16:1 Mux using  4:1 MUX</a:t>
            </a:r>
            <a:endParaRPr lang="en-US" sz="2000" b="1" dirty="0">
              <a:latin typeface="Narkisim" pitchFamily="34" charset="-79"/>
              <a:cs typeface="Narkisim" pitchFamily="34" charset="-79"/>
            </a:endParaRPr>
          </a:p>
        </p:txBody>
      </p:sp>
      <p:pic>
        <p:nvPicPr>
          <p:cNvPr id="1026" name="Picture 2"/>
          <p:cNvPicPr>
            <a:picLocks noChangeAspect="1" noChangeArrowheads="1"/>
          </p:cNvPicPr>
          <p:nvPr/>
        </p:nvPicPr>
        <p:blipFill>
          <a:blip r:embed="rId4" cstate="print"/>
          <a:srcRect/>
          <a:stretch>
            <a:fillRect/>
          </a:stretch>
        </p:blipFill>
        <p:spPr bwMode="auto">
          <a:xfrm>
            <a:off x="2362200" y="1680153"/>
            <a:ext cx="4486275" cy="42634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595021"/>
            <a:ext cx="8534400" cy="4893647"/>
          </a:xfrm>
          <a:prstGeom prst="rect">
            <a:avLst/>
          </a:prstGeom>
        </p:spPr>
        <p:txBody>
          <a:bodyPr wrap="square">
            <a:spAutoFit/>
          </a:bodyPr>
          <a:lstStyle/>
          <a:p>
            <a:r>
              <a:rPr lang="en-US" sz="2400" u="sng" dirty="0" smtClean="0">
                <a:latin typeface="Narkisim" pitchFamily="34" charset="-79"/>
                <a:cs typeface="Narkisim" pitchFamily="34" charset="-79"/>
              </a:rPr>
              <a:t>Example1:</a:t>
            </a:r>
            <a:r>
              <a:rPr lang="en-US" sz="2400" dirty="0" smtClean="0">
                <a:latin typeface="Narkisim" pitchFamily="34" charset="-79"/>
                <a:cs typeface="Narkisim" pitchFamily="34" charset="-79"/>
              </a:rPr>
              <a:t> 	Implement the following boolean function using 8:1 mux, F (A, B, C) = ∑m (1, 3, 5, 6).</a:t>
            </a:r>
          </a:p>
          <a:p>
            <a:r>
              <a:rPr lang="en-US" sz="2400" u="sng" dirty="0" smtClean="0">
                <a:latin typeface="Narkisim" pitchFamily="34" charset="-79"/>
                <a:cs typeface="Narkisim" pitchFamily="34" charset="-79"/>
              </a:rPr>
              <a:t>Solution:</a:t>
            </a:r>
            <a:endParaRPr lang="en-US" sz="2400" dirty="0" smtClean="0">
              <a:latin typeface="Narkisim" pitchFamily="34" charset="-79"/>
              <a:cs typeface="Narkisim" pitchFamily="34" charset="-79"/>
            </a:endParaRPr>
          </a:p>
          <a:p>
            <a:r>
              <a:rPr lang="en-US" sz="2400" dirty="0" smtClean="0">
                <a:solidFill>
                  <a:srgbClr val="0070C0"/>
                </a:solidFill>
                <a:latin typeface="Narkisim" pitchFamily="34" charset="-79"/>
                <a:cs typeface="Narkisim" pitchFamily="34" charset="-79"/>
              </a:rPr>
              <a:t>	Variables, n= 3 (A, B, C)</a:t>
            </a:r>
          </a:p>
          <a:p>
            <a:r>
              <a:rPr lang="en-US" sz="2400" dirty="0" smtClean="0">
                <a:solidFill>
                  <a:srgbClr val="0070C0"/>
                </a:solidFill>
                <a:latin typeface="Narkisim" pitchFamily="34" charset="-79"/>
                <a:cs typeface="Narkisim" pitchFamily="34" charset="-79"/>
              </a:rPr>
              <a:t>	Select lines= 3 (S2, S</a:t>
            </a:r>
            <a:r>
              <a:rPr lang="en-US" sz="2400" baseline="-25000" dirty="0" smtClean="0">
                <a:solidFill>
                  <a:srgbClr val="0070C0"/>
                </a:solidFill>
                <a:latin typeface="Narkisim" pitchFamily="34" charset="-79"/>
                <a:cs typeface="Narkisim" pitchFamily="34" charset="-79"/>
              </a:rPr>
              <a:t>1</a:t>
            </a:r>
            <a:r>
              <a:rPr lang="en-US" sz="2400" dirty="0" smtClean="0">
                <a:solidFill>
                  <a:srgbClr val="0070C0"/>
                </a:solidFill>
                <a:latin typeface="Narkisim" pitchFamily="34" charset="-79"/>
                <a:cs typeface="Narkisim" pitchFamily="34" charset="-79"/>
              </a:rPr>
              <a:t>, S</a:t>
            </a:r>
            <a:r>
              <a:rPr lang="en-US" sz="2400" baseline="-25000" dirty="0" smtClean="0">
                <a:solidFill>
                  <a:srgbClr val="0070C0"/>
                </a:solidFill>
                <a:latin typeface="Narkisim" pitchFamily="34" charset="-79"/>
                <a:cs typeface="Narkisim" pitchFamily="34" charset="-79"/>
              </a:rPr>
              <a:t>0</a:t>
            </a:r>
            <a:r>
              <a:rPr lang="en-US" sz="2400" dirty="0" smtClean="0">
                <a:solidFill>
                  <a:srgbClr val="0070C0"/>
                </a:solidFill>
                <a:latin typeface="Narkisim" pitchFamily="34" charset="-79"/>
                <a:cs typeface="Narkisim" pitchFamily="34" charset="-79"/>
              </a:rPr>
              <a:t>)</a:t>
            </a:r>
          </a:p>
          <a:p>
            <a:r>
              <a:rPr lang="en-US" sz="2400" dirty="0" smtClean="0">
                <a:solidFill>
                  <a:srgbClr val="0070C0"/>
                </a:solidFill>
                <a:latin typeface="Narkisim" pitchFamily="34" charset="-79"/>
                <a:cs typeface="Narkisim" pitchFamily="34" charset="-79"/>
              </a:rPr>
              <a:t>	Input lines = 2</a:t>
            </a:r>
            <a:r>
              <a:rPr lang="en-US" sz="2400" baseline="30000" dirty="0" smtClean="0">
                <a:solidFill>
                  <a:srgbClr val="0070C0"/>
                </a:solidFill>
                <a:latin typeface="Narkisim" pitchFamily="34" charset="-79"/>
                <a:cs typeface="Narkisim" pitchFamily="34" charset="-79"/>
              </a:rPr>
              <a:t>3 </a:t>
            </a:r>
            <a:r>
              <a:rPr lang="en-US" sz="2400" dirty="0" smtClean="0">
                <a:solidFill>
                  <a:srgbClr val="0070C0"/>
                </a:solidFill>
                <a:latin typeface="Narkisim" pitchFamily="34" charset="-79"/>
                <a:cs typeface="Narkisim" pitchFamily="34" charset="-79"/>
              </a:rPr>
              <a:t>= 8 (D</a:t>
            </a:r>
            <a:r>
              <a:rPr lang="en-US" sz="2400" baseline="-25000" dirty="0" smtClean="0">
                <a:solidFill>
                  <a:srgbClr val="0070C0"/>
                </a:solidFill>
                <a:latin typeface="Narkisim" pitchFamily="34" charset="-79"/>
                <a:cs typeface="Narkisim" pitchFamily="34" charset="-79"/>
              </a:rPr>
              <a:t>0</a:t>
            </a:r>
            <a:r>
              <a:rPr lang="en-US" sz="2400" dirty="0" smtClean="0">
                <a:solidFill>
                  <a:srgbClr val="0070C0"/>
                </a:solidFill>
                <a:latin typeface="Narkisim" pitchFamily="34" charset="-79"/>
                <a:cs typeface="Narkisim" pitchFamily="34" charset="-79"/>
              </a:rPr>
              <a:t>, D</a:t>
            </a:r>
            <a:r>
              <a:rPr lang="en-US" sz="2400" baseline="-25000" dirty="0" smtClean="0">
                <a:solidFill>
                  <a:srgbClr val="0070C0"/>
                </a:solidFill>
                <a:latin typeface="Narkisim" pitchFamily="34" charset="-79"/>
                <a:cs typeface="Narkisim" pitchFamily="34" charset="-79"/>
              </a:rPr>
              <a:t>1</a:t>
            </a:r>
            <a:r>
              <a:rPr lang="en-US" sz="2400" dirty="0" smtClean="0">
                <a:solidFill>
                  <a:srgbClr val="0070C0"/>
                </a:solidFill>
                <a:latin typeface="Narkisim" pitchFamily="34" charset="-79"/>
                <a:cs typeface="Narkisim" pitchFamily="34" charset="-79"/>
              </a:rPr>
              <a:t>, D</a:t>
            </a:r>
            <a:r>
              <a:rPr lang="en-US" sz="2400" baseline="-25000" dirty="0" smtClean="0">
                <a:solidFill>
                  <a:srgbClr val="0070C0"/>
                </a:solidFill>
                <a:latin typeface="Narkisim" pitchFamily="34" charset="-79"/>
                <a:cs typeface="Narkisim" pitchFamily="34" charset="-79"/>
              </a:rPr>
              <a:t>2</a:t>
            </a:r>
            <a:r>
              <a:rPr lang="en-US" sz="2400" dirty="0" smtClean="0">
                <a:solidFill>
                  <a:srgbClr val="0070C0"/>
                </a:solidFill>
                <a:latin typeface="Narkisim" pitchFamily="34" charset="-79"/>
                <a:cs typeface="Narkisim" pitchFamily="34" charset="-79"/>
              </a:rPr>
              <a:t>, D</a:t>
            </a:r>
            <a:r>
              <a:rPr lang="en-US" sz="2400" baseline="-25000" dirty="0" smtClean="0">
                <a:solidFill>
                  <a:srgbClr val="0070C0"/>
                </a:solidFill>
                <a:latin typeface="Narkisim" pitchFamily="34" charset="-79"/>
                <a:cs typeface="Narkisim" pitchFamily="34" charset="-79"/>
              </a:rPr>
              <a:t>3, </a:t>
            </a:r>
            <a:r>
              <a:rPr lang="en-US" sz="2400" dirty="0" smtClean="0">
                <a:solidFill>
                  <a:srgbClr val="0070C0"/>
                </a:solidFill>
                <a:latin typeface="Narkisim" pitchFamily="34" charset="-79"/>
                <a:cs typeface="Narkisim" pitchFamily="34" charset="-79"/>
              </a:rPr>
              <a:t>D</a:t>
            </a:r>
            <a:r>
              <a:rPr lang="en-US" sz="2400" baseline="-25000" dirty="0" smtClean="0">
                <a:solidFill>
                  <a:srgbClr val="0070C0"/>
                </a:solidFill>
                <a:latin typeface="Narkisim" pitchFamily="34" charset="-79"/>
                <a:cs typeface="Narkisim" pitchFamily="34" charset="-79"/>
              </a:rPr>
              <a:t>4</a:t>
            </a:r>
            <a:r>
              <a:rPr lang="en-US" sz="2400" dirty="0" smtClean="0">
                <a:solidFill>
                  <a:srgbClr val="0070C0"/>
                </a:solidFill>
                <a:latin typeface="Narkisim" pitchFamily="34" charset="-79"/>
                <a:cs typeface="Narkisim" pitchFamily="34" charset="-79"/>
              </a:rPr>
              <a:t>, D</a:t>
            </a:r>
            <a:r>
              <a:rPr lang="en-US" sz="2400" baseline="-25000" dirty="0" smtClean="0">
                <a:solidFill>
                  <a:srgbClr val="0070C0"/>
                </a:solidFill>
                <a:latin typeface="Narkisim" pitchFamily="34" charset="-79"/>
                <a:cs typeface="Narkisim" pitchFamily="34" charset="-79"/>
              </a:rPr>
              <a:t>5</a:t>
            </a:r>
            <a:r>
              <a:rPr lang="en-US" sz="2400" dirty="0" smtClean="0">
                <a:solidFill>
                  <a:srgbClr val="0070C0"/>
                </a:solidFill>
                <a:latin typeface="Narkisim" pitchFamily="34" charset="-79"/>
                <a:cs typeface="Narkisim" pitchFamily="34" charset="-79"/>
              </a:rPr>
              <a:t>, D</a:t>
            </a:r>
            <a:r>
              <a:rPr lang="en-US" sz="2400" baseline="-25000" dirty="0" smtClean="0">
                <a:solidFill>
                  <a:srgbClr val="0070C0"/>
                </a:solidFill>
                <a:latin typeface="Narkisim" pitchFamily="34" charset="-79"/>
                <a:cs typeface="Narkisim" pitchFamily="34" charset="-79"/>
              </a:rPr>
              <a:t>6</a:t>
            </a:r>
            <a:r>
              <a:rPr lang="en-US" sz="2400" dirty="0" smtClean="0">
                <a:solidFill>
                  <a:srgbClr val="0070C0"/>
                </a:solidFill>
                <a:latin typeface="Narkisim" pitchFamily="34" charset="-79"/>
                <a:cs typeface="Narkisim" pitchFamily="34" charset="-79"/>
              </a:rPr>
              <a:t>, D</a:t>
            </a:r>
            <a:r>
              <a:rPr lang="en-US" sz="2400" baseline="-25000" dirty="0" smtClean="0">
                <a:solidFill>
                  <a:srgbClr val="0070C0"/>
                </a:solidFill>
                <a:latin typeface="Narkisim" pitchFamily="34" charset="-79"/>
                <a:cs typeface="Narkisim" pitchFamily="34" charset="-79"/>
              </a:rPr>
              <a:t>7</a:t>
            </a:r>
            <a:r>
              <a:rPr lang="en-US" sz="2400" dirty="0" smtClean="0">
                <a:solidFill>
                  <a:srgbClr val="0070C0"/>
                </a:solidFill>
                <a:latin typeface="Narkisim" pitchFamily="34" charset="-79"/>
                <a:cs typeface="Narkisim" pitchFamily="34" charset="-79"/>
              </a:rPr>
              <a:t>)</a:t>
            </a:r>
          </a:p>
          <a:p>
            <a:endParaRPr lang="en-US" sz="2400" dirty="0" smtClean="0">
              <a:solidFill>
                <a:srgbClr val="0070C0"/>
              </a:solidFill>
              <a:latin typeface="Narkisim" pitchFamily="34" charset="-79"/>
              <a:cs typeface="Narkisim" pitchFamily="34" charset="-79"/>
            </a:endParaRPr>
          </a:p>
          <a:p>
            <a:pPr marL="465138" indent="-465138">
              <a:buFont typeface="Wingdings" pitchFamily="2" charset="2"/>
              <a:buChar char="Ø"/>
            </a:pPr>
            <a:r>
              <a:rPr lang="en-US" sz="2400" dirty="0" smtClean="0">
                <a:solidFill>
                  <a:srgbClr val="0070C0"/>
                </a:solidFill>
                <a:latin typeface="Narkisim" pitchFamily="34" charset="-79"/>
                <a:cs typeface="Narkisim" pitchFamily="34" charset="-79"/>
              </a:rPr>
              <a:t>The three variables A, B, C are applied to the selection lines. </a:t>
            </a:r>
          </a:p>
          <a:p>
            <a:pPr marL="465138" indent="-465138">
              <a:buFont typeface="Wingdings" pitchFamily="2" charset="2"/>
              <a:buChar char="Ø"/>
            </a:pPr>
            <a:r>
              <a:rPr lang="en-US" sz="2400" dirty="0" smtClean="0">
                <a:solidFill>
                  <a:srgbClr val="0070C0"/>
                </a:solidFill>
                <a:latin typeface="Narkisim" pitchFamily="34" charset="-79"/>
                <a:cs typeface="Narkisim" pitchFamily="34" charset="-79"/>
              </a:rPr>
              <a:t>The minterms to be included   (1, 3, 5 and 7) are chosen by making their corresponding input lines equal to logic-1. </a:t>
            </a:r>
          </a:p>
          <a:p>
            <a:pPr marL="465138" indent="-465138">
              <a:buFont typeface="Wingdings" pitchFamily="2" charset="2"/>
              <a:buChar char="Ø"/>
            </a:pPr>
            <a:r>
              <a:rPr lang="en-US" sz="2400" dirty="0" smtClean="0">
                <a:solidFill>
                  <a:srgbClr val="0070C0"/>
                </a:solidFill>
                <a:latin typeface="Narkisim" pitchFamily="34" charset="-79"/>
                <a:cs typeface="Narkisim" pitchFamily="34" charset="-79"/>
              </a:rPr>
              <a:t>Minterms 0, 2, 4 and 7 are not included by making their input lines equal to logic-0.</a:t>
            </a: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164</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4300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165</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4300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pic>
        <p:nvPicPr>
          <p:cNvPr id="2050" name="Picture 2"/>
          <p:cNvPicPr>
            <a:picLocks noChangeAspect="1" noChangeArrowheads="1"/>
          </p:cNvPicPr>
          <p:nvPr/>
        </p:nvPicPr>
        <p:blipFill>
          <a:blip r:embed="rId4" cstate="print"/>
          <a:srcRect/>
          <a:stretch>
            <a:fillRect/>
          </a:stretch>
        </p:blipFill>
        <p:spPr bwMode="auto">
          <a:xfrm>
            <a:off x="2119313" y="1524000"/>
            <a:ext cx="4814887" cy="47777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595021"/>
            <a:ext cx="8534400" cy="4893647"/>
          </a:xfrm>
          <a:prstGeom prst="rect">
            <a:avLst/>
          </a:prstGeom>
        </p:spPr>
        <p:txBody>
          <a:bodyPr wrap="square">
            <a:spAutoFit/>
          </a:bodyPr>
          <a:lstStyle/>
          <a:p>
            <a:r>
              <a:rPr lang="en-US" sz="2400" b="1" u="sng" dirty="0" smtClean="0">
                <a:latin typeface="Narkisim" pitchFamily="34" charset="-79"/>
                <a:cs typeface="Narkisim" pitchFamily="34" charset="-79"/>
              </a:rPr>
              <a:t>Example2:</a:t>
            </a:r>
            <a:r>
              <a:rPr lang="en-US" sz="2400" b="1" dirty="0" smtClean="0">
                <a:latin typeface="Narkisim" pitchFamily="34" charset="-79"/>
                <a:cs typeface="Narkisim" pitchFamily="34" charset="-79"/>
              </a:rPr>
              <a:t> 	Implement the following boolean function using 4:1 multiplexer, F (A, B, C) = ∑m (1, 3, 5, 6).</a:t>
            </a:r>
            <a:endParaRPr lang="en-US" sz="2400" dirty="0" smtClean="0">
              <a:latin typeface="Narkisim" pitchFamily="34" charset="-79"/>
              <a:cs typeface="Narkisim" pitchFamily="34" charset="-79"/>
            </a:endParaRPr>
          </a:p>
          <a:p>
            <a:r>
              <a:rPr lang="en-US" sz="2400" b="1" u="sng" dirty="0" smtClean="0">
                <a:latin typeface="Narkisim" pitchFamily="34" charset="-79"/>
                <a:cs typeface="Narkisim" pitchFamily="34" charset="-79"/>
              </a:rPr>
              <a:t>Solution:</a:t>
            </a:r>
            <a:endParaRPr lang="en-US" sz="2400" dirty="0" smtClean="0">
              <a:latin typeface="Narkisim" pitchFamily="34" charset="-79"/>
              <a:cs typeface="Narkisim" pitchFamily="34" charset="-79"/>
            </a:endParaRPr>
          </a:p>
          <a:p>
            <a:r>
              <a:rPr lang="en-US" sz="2400" dirty="0" smtClean="0">
                <a:solidFill>
                  <a:srgbClr val="0070C0"/>
                </a:solidFill>
                <a:latin typeface="Narkisim" pitchFamily="34" charset="-79"/>
                <a:cs typeface="Narkisim" pitchFamily="34" charset="-79"/>
              </a:rPr>
              <a:t>	Variables, n= 3 (A, B, C)</a:t>
            </a:r>
          </a:p>
          <a:p>
            <a:r>
              <a:rPr lang="en-US" sz="2400" dirty="0" smtClean="0">
                <a:solidFill>
                  <a:srgbClr val="0070C0"/>
                </a:solidFill>
                <a:latin typeface="Narkisim" pitchFamily="34" charset="-79"/>
                <a:cs typeface="Narkisim" pitchFamily="34" charset="-79"/>
              </a:rPr>
              <a:t>	Select lines= n-1 = 2 (</a:t>
            </a:r>
            <a:r>
              <a:rPr lang="en-US" sz="2400" b="1" dirty="0" smtClean="0">
                <a:solidFill>
                  <a:srgbClr val="0070C0"/>
                </a:solidFill>
                <a:latin typeface="Narkisim" pitchFamily="34" charset="-79"/>
                <a:cs typeface="Narkisim" pitchFamily="34" charset="-79"/>
              </a:rPr>
              <a:t>S</a:t>
            </a:r>
            <a:r>
              <a:rPr lang="en-US" sz="2400" b="1" baseline="-25000" dirty="0" smtClean="0">
                <a:solidFill>
                  <a:srgbClr val="0070C0"/>
                </a:solidFill>
                <a:latin typeface="Narkisim" pitchFamily="34" charset="-79"/>
                <a:cs typeface="Narkisim" pitchFamily="34" charset="-79"/>
              </a:rPr>
              <a:t>1</a:t>
            </a:r>
            <a:r>
              <a:rPr lang="en-US" sz="2400" b="1" dirty="0" smtClean="0">
                <a:solidFill>
                  <a:srgbClr val="0070C0"/>
                </a:solidFill>
                <a:latin typeface="Narkisim" pitchFamily="34" charset="-79"/>
                <a:cs typeface="Narkisim" pitchFamily="34" charset="-79"/>
              </a:rPr>
              <a:t>, S</a:t>
            </a:r>
            <a:r>
              <a:rPr lang="en-US" sz="2400" b="1" baseline="-25000" dirty="0" smtClean="0">
                <a:solidFill>
                  <a:srgbClr val="0070C0"/>
                </a:solidFill>
                <a:latin typeface="Narkisim" pitchFamily="34" charset="-79"/>
                <a:cs typeface="Narkisim" pitchFamily="34" charset="-79"/>
              </a:rPr>
              <a:t>0</a:t>
            </a:r>
            <a:r>
              <a:rPr lang="en-US" sz="2400" dirty="0" smtClean="0">
                <a:solidFill>
                  <a:srgbClr val="0070C0"/>
                </a:solidFill>
                <a:latin typeface="Narkisim" pitchFamily="34" charset="-79"/>
                <a:cs typeface="Narkisim" pitchFamily="34" charset="-79"/>
              </a:rPr>
              <a:t>)</a:t>
            </a:r>
          </a:p>
          <a:p>
            <a:r>
              <a:rPr lang="en-US" sz="2400" dirty="0" smtClean="0">
                <a:solidFill>
                  <a:srgbClr val="0070C0"/>
                </a:solidFill>
                <a:latin typeface="Narkisim" pitchFamily="34" charset="-79"/>
                <a:cs typeface="Narkisim" pitchFamily="34" charset="-79"/>
              </a:rPr>
              <a:t>	2</a:t>
            </a:r>
            <a:r>
              <a:rPr lang="en-US" sz="2400" baseline="30000" dirty="0" smtClean="0">
                <a:solidFill>
                  <a:srgbClr val="0070C0"/>
                </a:solidFill>
                <a:latin typeface="Narkisim" pitchFamily="34" charset="-79"/>
                <a:cs typeface="Narkisim" pitchFamily="34" charset="-79"/>
              </a:rPr>
              <a:t>n-1</a:t>
            </a:r>
            <a:r>
              <a:rPr lang="en-US" sz="2400" dirty="0" smtClean="0">
                <a:solidFill>
                  <a:srgbClr val="0070C0"/>
                </a:solidFill>
                <a:latin typeface="Narkisim" pitchFamily="34" charset="-79"/>
                <a:cs typeface="Narkisim" pitchFamily="34" charset="-79"/>
              </a:rPr>
              <a:t> to MUX i.e., 2</a:t>
            </a:r>
            <a:r>
              <a:rPr lang="en-US" sz="2400" baseline="30000" dirty="0" smtClean="0">
                <a:solidFill>
                  <a:srgbClr val="0070C0"/>
                </a:solidFill>
                <a:latin typeface="Narkisim" pitchFamily="34" charset="-79"/>
                <a:cs typeface="Narkisim" pitchFamily="34" charset="-79"/>
              </a:rPr>
              <a:t>2</a:t>
            </a:r>
            <a:r>
              <a:rPr lang="en-US" sz="2400" dirty="0" smtClean="0">
                <a:solidFill>
                  <a:srgbClr val="0070C0"/>
                </a:solidFill>
                <a:latin typeface="Narkisim" pitchFamily="34" charset="-79"/>
                <a:cs typeface="Narkisim" pitchFamily="34" charset="-79"/>
              </a:rPr>
              <a:t> to 1 = 4 to 1 MUX</a:t>
            </a:r>
          </a:p>
          <a:p>
            <a:r>
              <a:rPr lang="en-US" sz="2400" dirty="0" smtClean="0">
                <a:solidFill>
                  <a:srgbClr val="0070C0"/>
                </a:solidFill>
                <a:latin typeface="Narkisim" pitchFamily="34" charset="-79"/>
                <a:cs typeface="Narkisim" pitchFamily="34" charset="-79"/>
              </a:rPr>
              <a:t>	Input lines= 2</a:t>
            </a:r>
            <a:r>
              <a:rPr lang="en-US" sz="2400" baseline="30000" dirty="0" smtClean="0">
                <a:solidFill>
                  <a:srgbClr val="0070C0"/>
                </a:solidFill>
                <a:latin typeface="Narkisim" pitchFamily="34" charset="-79"/>
                <a:cs typeface="Narkisim" pitchFamily="34" charset="-79"/>
              </a:rPr>
              <a:t>n-1</a:t>
            </a:r>
            <a:r>
              <a:rPr lang="en-US" sz="2400" dirty="0" smtClean="0">
                <a:solidFill>
                  <a:srgbClr val="0070C0"/>
                </a:solidFill>
                <a:latin typeface="Narkisim" pitchFamily="34" charset="-79"/>
                <a:cs typeface="Narkisim" pitchFamily="34" charset="-79"/>
              </a:rPr>
              <a:t> = 2</a:t>
            </a:r>
            <a:r>
              <a:rPr lang="en-US" sz="2400" baseline="30000" dirty="0" smtClean="0">
                <a:solidFill>
                  <a:srgbClr val="0070C0"/>
                </a:solidFill>
                <a:latin typeface="Narkisim" pitchFamily="34" charset="-79"/>
                <a:cs typeface="Narkisim" pitchFamily="34" charset="-79"/>
              </a:rPr>
              <a:t>2 </a:t>
            </a:r>
            <a:r>
              <a:rPr lang="en-US" sz="2400" dirty="0" smtClean="0">
                <a:solidFill>
                  <a:srgbClr val="0070C0"/>
                </a:solidFill>
                <a:latin typeface="Narkisim" pitchFamily="34" charset="-79"/>
                <a:cs typeface="Narkisim" pitchFamily="34" charset="-79"/>
              </a:rPr>
              <a:t>= 4 (</a:t>
            </a:r>
            <a:r>
              <a:rPr lang="en-US" sz="2400" b="1" dirty="0" smtClean="0">
                <a:solidFill>
                  <a:srgbClr val="0070C0"/>
                </a:solidFill>
                <a:latin typeface="Narkisim" pitchFamily="34" charset="-79"/>
                <a:cs typeface="Narkisim" pitchFamily="34" charset="-79"/>
              </a:rPr>
              <a:t>D</a:t>
            </a:r>
            <a:r>
              <a:rPr lang="en-US" sz="2400" b="1" baseline="-25000" dirty="0" smtClean="0">
                <a:solidFill>
                  <a:srgbClr val="0070C0"/>
                </a:solidFill>
                <a:latin typeface="Narkisim" pitchFamily="34" charset="-79"/>
                <a:cs typeface="Narkisim" pitchFamily="34" charset="-79"/>
              </a:rPr>
              <a:t>0</a:t>
            </a:r>
            <a:r>
              <a:rPr lang="en-US" sz="2400" b="1" dirty="0" smtClean="0">
                <a:solidFill>
                  <a:srgbClr val="0070C0"/>
                </a:solidFill>
                <a:latin typeface="Narkisim" pitchFamily="34" charset="-79"/>
                <a:cs typeface="Narkisim" pitchFamily="34" charset="-79"/>
              </a:rPr>
              <a:t>, D</a:t>
            </a:r>
            <a:r>
              <a:rPr lang="en-US" sz="2400" b="1" baseline="-25000" dirty="0" smtClean="0">
                <a:solidFill>
                  <a:srgbClr val="0070C0"/>
                </a:solidFill>
                <a:latin typeface="Narkisim" pitchFamily="34" charset="-79"/>
                <a:cs typeface="Narkisim" pitchFamily="34" charset="-79"/>
              </a:rPr>
              <a:t>1</a:t>
            </a:r>
            <a:r>
              <a:rPr lang="en-US" sz="2400" b="1" dirty="0" smtClean="0">
                <a:solidFill>
                  <a:srgbClr val="0070C0"/>
                </a:solidFill>
                <a:latin typeface="Narkisim" pitchFamily="34" charset="-79"/>
                <a:cs typeface="Narkisim" pitchFamily="34" charset="-79"/>
              </a:rPr>
              <a:t>, D</a:t>
            </a:r>
            <a:r>
              <a:rPr lang="en-US" sz="2400" b="1" baseline="-25000" dirty="0" smtClean="0">
                <a:solidFill>
                  <a:srgbClr val="0070C0"/>
                </a:solidFill>
                <a:latin typeface="Narkisim" pitchFamily="34" charset="-79"/>
                <a:cs typeface="Narkisim" pitchFamily="34" charset="-79"/>
              </a:rPr>
              <a:t>2</a:t>
            </a:r>
            <a:r>
              <a:rPr lang="en-US" sz="2400" b="1" dirty="0" smtClean="0">
                <a:solidFill>
                  <a:srgbClr val="0070C0"/>
                </a:solidFill>
                <a:latin typeface="Narkisim" pitchFamily="34" charset="-79"/>
                <a:cs typeface="Narkisim" pitchFamily="34" charset="-79"/>
              </a:rPr>
              <a:t>, D</a:t>
            </a:r>
            <a:r>
              <a:rPr lang="en-US" sz="2400" b="1" baseline="-25000" dirty="0" smtClean="0">
                <a:solidFill>
                  <a:srgbClr val="0070C0"/>
                </a:solidFill>
                <a:latin typeface="Narkisim" pitchFamily="34" charset="-79"/>
                <a:cs typeface="Narkisim" pitchFamily="34" charset="-79"/>
              </a:rPr>
              <a:t>3</a:t>
            </a:r>
            <a:r>
              <a:rPr lang="en-US" sz="2400" dirty="0" smtClean="0">
                <a:solidFill>
                  <a:srgbClr val="0070C0"/>
                </a:solidFill>
                <a:latin typeface="Narkisim" pitchFamily="34" charset="-79"/>
                <a:cs typeface="Narkisim" pitchFamily="34" charset="-79"/>
              </a:rPr>
              <a:t>)</a:t>
            </a:r>
          </a:p>
          <a:p>
            <a:r>
              <a:rPr lang="en-US" sz="2400" b="1" dirty="0" smtClean="0">
                <a:latin typeface="Narkisim" pitchFamily="34" charset="-79"/>
                <a:cs typeface="Narkisim" pitchFamily="34" charset="-79"/>
              </a:rPr>
              <a:t> </a:t>
            </a:r>
            <a:r>
              <a:rPr lang="en-US" sz="2400" b="1" u="sng" dirty="0" smtClean="0">
                <a:latin typeface="Narkisim" pitchFamily="34" charset="-79"/>
                <a:cs typeface="Narkisim" pitchFamily="34" charset="-79"/>
              </a:rPr>
              <a:t>Implementation table:</a:t>
            </a:r>
            <a:endParaRPr lang="en-US" sz="2400" dirty="0" smtClean="0">
              <a:latin typeface="Narkisim" pitchFamily="34" charset="-79"/>
              <a:cs typeface="Narkisim" pitchFamily="34" charset="-79"/>
            </a:endParaRPr>
          </a:p>
          <a:p>
            <a:r>
              <a:rPr lang="en-US" sz="2400" b="1" dirty="0" smtClean="0">
                <a:solidFill>
                  <a:srgbClr val="0070C0"/>
                </a:solidFill>
                <a:latin typeface="Narkisim" pitchFamily="34" charset="-79"/>
                <a:cs typeface="Narkisim" pitchFamily="34" charset="-79"/>
              </a:rPr>
              <a:t> </a:t>
            </a:r>
            <a:r>
              <a:rPr lang="en-US" sz="2400" dirty="0" smtClean="0">
                <a:solidFill>
                  <a:srgbClr val="0070C0"/>
                </a:solidFill>
                <a:latin typeface="Narkisim" pitchFamily="34" charset="-79"/>
                <a:cs typeface="Narkisim" pitchFamily="34" charset="-79"/>
              </a:rPr>
              <a:t>Apply variables B and C to the select lines. The procedures for implementing the function are:</a:t>
            </a:r>
          </a:p>
          <a:p>
            <a:pPr marL="344488" lvl="0" indent="-344488">
              <a:buFont typeface="Wingdings" pitchFamily="2" charset="2"/>
              <a:buChar char="Ø"/>
            </a:pPr>
            <a:r>
              <a:rPr lang="en-US" sz="2400" dirty="0" smtClean="0">
                <a:solidFill>
                  <a:srgbClr val="0070C0"/>
                </a:solidFill>
                <a:latin typeface="Narkisim" pitchFamily="34" charset="-79"/>
                <a:cs typeface="Narkisim" pitchFamily="34" charset="-79"/>
              </a:rPr>
              <a:t>List the input of the multiplexer</a:t>
            </a:r>
          </a:p>
          <a:p>
            <a:pPr marL="344488" lvl="0" indent="-344488">
              <a:buFont typeface="Wingdings" pitchFamily="2" charset="2"/>
              <a:buChar char="Ø"/>
            </a:pPr>
            <a:r>
              <a:rPr lang="en-US" sz="2400" dirty="0" smtClean="0">
                <a:solidFill>
                  <a:srgbClr val="0070C0"/>
                </a:solidFill>
                <a:latin typeface="Narkisim" pitchFamily="34" charset="-79"/>
                <a:cs typeface="Narkisim" pitchFamily="34" charset="-79"/>
              </a:rPr>
              <a:t>List under them all the minterms in two rows as shown below.</a:t>
            </a:r>
            <a:endParaRPr lang="en-US" sz="2400" dirty="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166</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4300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11" name="Rectangle 10"/>
          <p:cNvSpPr/>
          <p:nvPr/>
        </p:nvSpPr>
        <p:spPr>
          <a:xfrm>
            <a:off x="304800" y="1447800"/>
            <a:ext cx="8534400" cy="5601533"/>
          </a:xfrm>
          <a:prstGeom prst="rect">
            <a:avLst/>
          </a:prstGeom>
        </p:spPr>
        <p:txBody>
          <a:bodyPr wrap="square">
            <a:spAutoFit/>
          </a:bodyPr>
          <a:lstStyle/>
          <a:p>
            <a:pPr algn="just"/>
            <a:r>
              <a:rPr lang="en-US" sz="2800" dirty="0" smtClean="0">
                <a:solidFill>
                  <a:srgbClr val="0070C0"/>
                </a:solidFill>
                <a:latin typeface="Narkisim" pitchFamily="34" charset="-79"/>
                <a:cs typeface="Narkisim" pitchFamily="34" charset="-79"/>
              </a:rPr>
              <a:t>The first half of the minterms is associated with A’ and the second half with A. The given function is implemented by encircling the minterms of the function and applying the following rules to find the values for the inputs of the multiplexer.</a:t>
            </a:r>
          </a:p>
          <a:p>
            <a:pPr marL="514350" lvl="0" indent="-514350">
              <a:buFont typeface="+mj-lt"/>
              <a:buAutoNum type="arabicPeriod"/>
            </a:pPr>
            <a:r>
              <a:rPr lang="en-US" sz="2400" dirty="0" smtClean="0">
                <a:latin typeface="Narkisim" pitchFamily="34" charset="-79"/>
                <a:cs typeface="Narkisim" pitchFamily="34" charset="-79"/>
              </a:rPr>
              <a:t>If both the minterms in the column are not circled, apply 0 to the corresponding input.</a:t>
            </a:r>
          </a:p>
          <a:p>
            <a:pPr marL="514350" lvl="0" indent="-514350">
              <a:buFont typeface="+mj-lt"/>
              <a:buAutoNum type="arabicPeriod"/>
            </a:pPr>
            <a:r>
              <a:rPr lang="en-US" sz="2400" dirty="0" smtClean="0">
                <a:latin typeface="Narkisim" pitchFamily="34" charset="-79"/>
                <a:cs typeface="Narkisim" pitchFamily="34" charset="-79"/>
              </a:rPr>
              <a:t>If both the minterms in the column are circled, apply 1 to the corresponding input.</a:t>
            </a:r>
          </a:p>
          <a:p>
            <a:pPr marL="514350" lvl="0" indent="-514350">
              <a:buFont typeface="+mj-lt"/>
              <a:buAutoNum type="arabicPeriod"/>
            </a:pPr>
            <a:r>
              <a:rPr lang="en-US" sz="2400" dirty="0" smtClean="0">
                <a:latin typeface="Narkisim" pitchFamily="34" charset="-79"/>
                <a:cs typeface="Narkisim" pitchFamily="34" charset="-79"/>
              </a:rPr>
              <a:t>If the bottom minterm is circled and the top is not circled, apply A to the input.</a:t>
            </a:r>
          </a:p>
          <a:p>
            <a:pPr marL="514350" lvl="0" indent="-514350">
              <a:buFont typeface="+mj-lt"/>
              <a:buAutoNum type="arabicPeriod"/>
            </a:pPr>
            <a:r>
              <a:rPr lang="en-US" sz="2400" dirty="0" smtClean="0">
                <a:latin typeface="Narkisim" pitchFamily="34" charset="-79"/>
                <a:cs typeface="Narkisim" pitchFamily="34" charset="-79"/>
              </a:rPr>
              <a:t>If the top minterm is circled and the bottom is not circled, apply A’ to the input.</a:t>
            </a:r>
          </a:p>
          <a:p>
            <a:endParaRPr lang="en-US" sz="2600" dirty="0">
              <a:solidFill>
                <a:srgbClr val="0070C0"/>
              </a:solidFill>
              <a:latin typeface="Narkisim" pitchFamily="34" charset="-79"/>
              <a:cs typeface="Narkisim" pitchFamily="34" charset="-79"/>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167</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2389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168</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4300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pic>
        <p:nvPicPr>
          <p:cNvPr id="12" name="Picture 11"/>
          <p:cNvPicPr/>
          <p:nvPr/>
        </p:nvPicPr>
        <p:blipFill>
          <a:blip r:embed="rId4" cstate="print"/>
          <a:srcRect/>
          <a:stretch>
            <a:fillRect/>
          </a:stretch>
        </p:blipFill>
        <p:spPr bwMode="auto">
          <a:xfrm>
            <a:off x="457200" y="2438400"/>
            <a:ext cx="4233234" cy="2993366"/>
          </a:xfrm>
          <a:prstGeom prst="rect">
            <a:avLst/>
          </a:prstGeom>
          <a:noFill/>
          <a:ln w="9525">
            <a:noFill/>
            <a:miter lim="800000"/>
            <a:headEnd/>
            <a:tailEnd/>
          </a:ln>
        </p:spPr>
      </p:pic>
      <p:pic>
        <p:nvPicPr>
          <p:cNvPr id="17" name="Picture 16"/>
          <p:cNvPicPr/>
          <p:nvPr/>
        </p:nvPicPr>
        <p:blipFill>
          <a:blip r:embed="rId5" cstate="print"/>
          <a:srcRect/>
          <a:stretch>
            <a:fillRect/>
          </a:stretch>
        </p:blipFill>
        <p:spPr bwMode="auto">
          <a:xfrm>
            <a:off x="5257800" y="1752601"/>
            <a:ext cx="3505200" cy="1828800"/>
          </a:xfrm>
          <a:prstGeom prst="rect">
            <a:avLst/>
          </a:prstGeom>
          <a:noFill/>
          <a:ln w="9525">
            <a:noFill/>
            <a:miter lim="800000"/>
            <a:headEnd/>
            <a:tailEnd/>
          </a:ln>
        </p:spPr>
      </p:pic>
      <p:sp>
        <p:nvSpPr>
          <p:cNvPr id="19" name="Rectangle 18"/>
          <p:cNvSpPr/>
          <p:nvPr/>
        </p:nvSpPr>
        <p:spPr>
          <a:xfrm>
            <a:off x="1997942" y="5486400"/>
            <a:ext cx="1354858" cy="400110"/>
          </a:xfrm>
          <a:prstGeom prst="rect">
            <a:avLst/>
          </a:prstGeom>
        </p:spPr>
        <p:txBody>
          <a:bodyPr wrap="none">
            <a:spAutoFit/>
          </a:bodyPr>
          <a:lstStyle/>
          <a:p>
            <a:r>
              <a:rPr lang="en-US" sz="2000" b="1" dirty="0" smtClean="0">
                <a:latin typeface="Narkisim" pitchFamily="34" charset="-79"/>
                <a:cs typeface="Narkisim" pitchFamily="34" charset="-79"/>
              </a:rPr>
              <a:t>Truth table </a:t>
            </a:r>
            <a:endParaRPr lang="en-US" sz="2000" dirty="0">
              <a:latin typeface="Narkisim" pitchFamily="34" charset="-79"/>
              <a:cs typeface="Narkisim" pitchFamily="34" charset="-79"/>
            </a:endParaRPr>
          </a:p>
        </p:txBody>
      </p:sp>
      <p:sp>
        <p:nvSpPr>
          <p:cNvPr id="20" name="Rectangle 19"/>
          <p:cNvSpPr/>
          <p:nvPr/>
        </p:nvSpPr>
        <p:spPr>
          <a:xfrm>
            <a:off x="5791200" y="3581400"/>
            <a:ext cx="2284600" cy="400110"/>
          </a:xfrm>
          <a:prstGeom prst="rect">
            <a:avLst/>
          </a:prstGeom>
        </p:spPr>
        <p:txBody>
          <a:bodyPr wrap="none">
            <a:spAutoFit/>
          </a:bodyPr>
          <a:lstStyle/>
          <a:p>
            <a:r>
              <a:rPr lang="en-US" sz="2000" b="1" dirty="0" smtClean="0">
                <a:latin typeface="Narkisim" pitchFamily="34" charset="-79"/>
                <a:cs typeface="Narkisim" pitchFamily="34" charset="-79"/>
              </a:rPr>
              <a:t>Implementation table</a:t>
            </a:r>
            <a:endParaRPr lang="en-US" sz="2000" dirty="0">
              <a:latin typeface="Narkisim" pitchFamily="34" charset="-79"/>
              <a:cs typeface="Narkisim" pitchFamily="34" charset="-79"/>
            </a:endParaRPr>
          </a:p>
        </p:txBody>
      </p:sp>
      <p:sp>
        <p:nvSpPr>
          <p:cNvPr id="21" name="Rectangle 20"/>
          <p:cNvSpPr/>
          <p:nvPr/>
        </p:nvSpPr>
        <p:spPr>
          <a:xfrm>
            <a:off x="6172200" y="6172200"/>
            <a:ext cx="2241319" cy="400110"/>
          </a:xfrm>
          <a:prstGeom prst="rect">
            <a:avLst/>
          </a:prstGeom>
        </p:spPr>
        <p:txBody>
          <a:bodyPr wrap="none">
            <a:spAutoFit/>
          </a:bodyPr>
          <a:lstStyle/>
          <a:p>
            <a:r>
              <a:rPr lang="en-US" sz="2000" b="1" dirty="0" smtClean="0">
                <a:latin typeface="Narkisim" pitchFamily="34" charset="-79"/>
                <a:cs typeface="Narkisim" pitchFamily="34" charset="-79"/>
              </a:rPr>
              <a:t>Mux implementation</a:t>
            </a:r>
            <a:endParaRPr lang="en-US" sz="2000" dirty="0">
              <a:latin typeface="Narkisim" pitchFamily="34" charset="-79"/>
              <a:cs typeface="Narkisim" pitchFamily="34" charset="-79"/>
            </a:endParaRPr>
          </a:p>
        </p:txBody>
      </p:sp>
      <p:pic>
        <p:nvPicPr>
          <p:cNvPr id="2" name="Picture 2"/>
          <p:cNvPicPr>
            <a:picLocks noChangeAspect="1" noChangeArrowheads="1"/>
          </p:cNvPicPr>
          <p:nvPr/>
        </p:nvPicPr>
        <p:blipFill>
          <a:blip r:embed="rId6" cstate="print"/>
          <a:srcRect/>
          <a:stretch>
            <a:fillRect/>
          </a:stretch>
        </p:blipFill>
        <p:spPr bwMode="auto">
          <a:xfrm>
            <a:off x="5943600" y="4038600"/>
            <a:ext cx="246697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169</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4300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pic>
        <p:nvPicPr>
          <p:cNvPr id="4098" name="Picture 2"/>
          <p:cNvPicPr>
            <a:picLocks noChangeAspect="1" noChangeArrowheads="1"/>
          </p:cNvPicPr>
          <p:nvPr/>
        </p:nvPicPr>
        <p:blipFill>
          <a:blip r:embed="rId4" cstate="print"/>
          <a:srcRect/>
          <a:stretch>
            <a:fillRect/>
          </a:stretch>
        </p:blipFill>
        <p:spPr bwMode="auto">
          <a:xfrm>
            <a:off x="457200" y="1600200"/>
            <a:ext cx="8160361" cy="25146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1905000" y="4267200"/>
            <a:ext cx="5012511" cy="1824037"/>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srcRect/>
          <a:stretch>
            <a:fillRect/>
          </a:stretch>
        </p:blipFill>
        <p:spPr bwMode="auto">
          <a:xfrm>
            <a:off x="3429000" y="6096000"/>
            <a:ext cx="2440467" cy="338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92480" y="980975"/>
            <a:ext cx="7589520" cy="76200"/>
          </a:xfrm>
          <a:prstGeom prst="ellipse">
            <a:avLst/>
          </a:prstGeom>
          <a:blipFill>
            <a:blip r:embed="rId3" cstate="print"/>
            <a:tile tx="0" ty="0" sx="100000" sy="100000" flip="none" algn="tl"/>
          </a:blipFill>
          <a:ln w="19050">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5"/>
          <p:cNvSpPr/>
          <p:nvPr/>
        </p:nvSpPr>
        <p:spPr>
          <a:xfrm>
            <a:off x="112321" y="130792"/>
            <a:ext cx="8925025" cy="6457750"/>
          </a:xfrm>
          <a:prstGeom prst="round2SameRect">
            <a:avLst/>
          </a:prstGeom>
          <a:noFill/>
          <a:ln w="19050">
            <a:solidFill>
              <a:schemeClr val="tx1"/>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14400" y="361750"/>
            <a:ext cx="7315200" cy="457200"/>
          </a:xfrm>
          <a:prstGeom prst="roundRect">
            <a:avLst/>
          </a:prstGeom>
          <a:ln w="38100">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smtClean="0">
                <a:solidFill>
                  <a:schemeClr val="tx1"/>
                </a:solidFill>
                <a:latin typeface="Britannic Bold" pitchFamily="34" charset="0"/>
              </a:rPr>
              <a:t>MULTIPLEXERS</a:t>
            </a:r>
            <a:endParaRPr lang="en-US" sz="3200" b="1" dirty="0">
              <a:solidFill>
                <a:schemeClr val="tx1"/>
              </a:solidFill>
              <a:latin typeface="Britannic Bold" pitchFamily="34" charset="0"/>
            </a:endParaRPr>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2590800" y="6611779"/>
            <a:ext cx="4114800" cy="246221"/>
          </a:xfrm>
          <a:prstGeom prst="rect">
            <a:avLst/>
          </a:prstGeom>
          <a:noFill/>
        </p:spPr>
        <p:txBody>
          <a:bodyPr wrap="square" rtlCol="0">
            <a:spAutoFit/>
          </a:bodyPr>
          <a:lstStyle/>
          <a:p>
            <a:pPr algn="ctr"/>
            <a:r>
              <a:rPr lang="en-US" sz="1000" b="1" dirty="0" smtClean="0">
                <a:solidFill>
                  <a:srgbClr val="C00000"/>
                </a:solidFill>
                <a:latin typeface="Lucida Fax" pitchFamily="18" charset="0"/>
              </a:rPr>
              <a:t>CSET105: Digital Design</a:t>
            </a:r>
            <a:endParaRPr lang="en-US" sz="1000" b="1" dirty="0">
              <a:solidFill>
                <a:srgbClr val="C00000"/>
              </a:solidFill>
              <a:latin typeface="Lucida Fax" pitchFamily="18" charset="0"/>
            </a:endParaRPr>
          </a:p>
        </p:txBody>
      </p:sp>
      <p:sp>
        <p:nvSpPr>
          <p:cNvPr id="15" name="Pentagon 14"/>
          <p:cNvSpPr/>
          <p:nvPr/>
        </p:nvSpPr>
        <p:spPr>
          <a:xfrm flipH="1">
            <a:off x="8641080" y="6644343"/>
            <a:ext cx="502920" cy="182880"/>
          </a:xfrm>
          <a:prstGeom prst="homePlat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bg1"/>
                </a:solidFill>
              </a:rPr>
              <a:t>170</a:t>
            </a:r>
            <a:endParaRPr lang="en-US" sz="1400" b="1" dirty="0">
              <a:solidFill>
                <a:schemeClr val="bg1"/>
              </a:solidFill>
            </a:endParaRPr>
          </a:p>
        </p:txBody>
      </p:sp>
      <p:sp>
        <p:nvSpPr>
          <p:cNvPr id="16" name="TextBox 15"/>
          <p:cNvSpPr txBox="1"/>
          <p:nvPr/>
        </p:nvSpPr>
        <p:spPr>
          <a:xfrm>
            <a:off x="0" y="6598624"/>
            <a:ext cx="1676400" cy="246221"/>
          </a:xfrm>
          <a:prstGeom prst="rect">
            <a:avLst/>
          </a:prstGeom>
          <a:noFill/>
        </p:spPr>
        <p:txBody>
          <a:bodyPr wrap="square" rtlCol="0">
            <a:spAutoFit/>
          </a:bodyPr>
          <a:lstStyle/>
          <a:p>
            <a:r>
              <a:rPr lang="en-US" sz="1000" b="1" dirty="0" smtClean="0">
                <a:solidFill>
                  <a:srgbClr val="C00000"/>
                </a:solidFill>
                <a:latin typeface="Lucida Fax" pitchFamily="18" charset="0"/>
              </a:rPr>
              <a:t>MODULE- 2 </a:t>
            </a:r>
            <a:endParaRPr lang="en-US" sz="1000" b="1" dirty="0">
              <a:solidFill>
                <a:srgbClr val="C00000"/>
              </a:solidFill>
              <a:latin typeface="Lucida Fax" pitchFamily="18" charset="0"/>
            </a:endParaRPr>
          </a:p>
        </p:txBody>
      </p:sp>
      <p:sp>
        <p:nvSpPr>
          <p:cNvPr id="13" name="Rectangle 12"/>
          <p:cNvSpPr/>
          <p:nvPr/>
        </p:nvSpPr>
        <p:spPr>
          <a:xfrm>
            <a:off x="1905000" y="1143000"/>
            <a:ext cx="5394425" cy="400110"/>
          </a:xfrm>
          <a:prstGeom prst="rect">
            <a:avLst/>
          </a:prstGeom>
        </p:spPr>
        <p:txBody>
          <a:bodyPr wrap="none">
            <a:spAutoFit/>
          </a:bodyPr>
          <a:lstStyle/>
          <a:p>
            <a:pPr lvl="1"/>
            <a:r>
              <a:rPr lang="en-US" sz="2000" b="1" dirty="0" smtClean="0">
                <a:solidFill>
                  <a:srgbClr val="C00000"/>
                </a:solidFill>
                <a:latin typeface="Narkisim" pitchFamily="34" charset="-79"/>
                <a:cs typeface="Narkisim" pitchFamily="34" charset="-79"/>
              </a:rPr>
              <a:t>Implementation of boolean function using MUX</a:t>
            </a:r>
            <a:endParaRPr lang="en-US" sz="2000" b="1" dirty="0">
              <a:solidFill>
                <a:srgbClr val="C00000"/>
              </a:solidFill>
              <a:latin typeface="Narkisim" pitchFamily="34" charset="-79"/>
              <a:cs typeface="Narkisim" pitchFamily="34" charset="-79"/>
            </a:endParaRPr>
          </a:p>
        </p:txBody>
      </p:sp>
      <p:pic>
        <p:nvPicPr>
          <p:cNvPr id="5122" name="Picture 2"/>
          <p:cNvPicPr>
            <a:picLocks noChangeAspect="1" noChangeArrowheads="1"/>
          </p:cNvPicPr>
          <p:nvPr/>
        </p:nvPicPr>
        <p:blipFill>
          <a:blip r:embed="rId4" cstate="print"/>
          <a:srcRect/>
          <a:stretch>
            <a:fillRect/>
          </a:stretch>
        </p:blipFill>
        <p:spPr bwMode="auto">
          <a:xfrm>
            <a:off x="2819400" y="1676399"/>
            <a:ext cx="3505200" cy="4271963"/>
          </a:xfrm>
          <a:prstGeom prst="rect">
            <a:avLst/>
          </a:prstGeom>
          <a:noFill/>
          <a:ln w="9525">
            <a:noFill/>
            <a:miter lim="800000"/>
            <a:headEnd/>
            <a:tailEnd/>
          </a:ln>
        </p:spPr>
      </p:pic>
      <p:pic>
        <p:nvPicPr>
          <p:cNvPr id="5123" name="Picture 3"/>
          <p:cNvPicPr>
            <a:picLocks noChangeAspect="1" noChangeArrowheads="1"/>
          </p:cNvPicPr>
          <p:nvPr/>
        </p:nvPicPr>
        <p:blipFill>
          <a:blip r:embed="rId5" cstate="print"/>
          <a:srcRect/>
          <a:stretch>
            <a:fillRect/>
          </a:stretch>
        </p:blipFill>
        <p:spPr bwMode="auto">
          <a:xfrm>
            <a:off x="3124200" y="6096000"/>
            <a:ext cx="3009900" cy="30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31&quot;&gt;&lt;property id=&quot;20148&quot; value=&quot;5&quot;/&gt;&lt;property id=&quot;20300&quot; value=&quot;Slide 13&quot;/&gt;&lt;property id=&quot;20307&quot; value=&quot;259&quot;/&gt;&lt;/object&gt;&lt;object type=&quot;3&quot; unique_id=&quot;10044&quot;&gt;&lt;property id=&quot;20148&quot; value=&quot;5&quot;/&gt;&lt;property id=&quot;20300&quot; value=&quot;Slide 12 - &amp;quot;THANK   YOU&amp;quot;&quot;/&gt;&lt;property id=&quot;20307&quot; value=&quot;260&quot;/&gt;&lt;/object&gt;&lt;object type=&quot;3&quot; unique_id=&quot;10094&quot;&gt;&lt;property id=&quot;20148&quot; value=&quot;5&quot;/&gt;&lt;property id=&quot;20300&quot; value=&quot;Slide 1 - &amp;quot; UNIT-I &amp;#x0D;&amp;#x0A;PROGRAMMABLE LOGIC DEVICES &amp;#x0D;&amp;#x0A;&amp;amp; FPGAs&amp;quot;&quot;/&gt;&lt;property id=&quot;20307&quot; value=&quot;262&quot;/&gt;&lt;/object&gt;&lt;object type=&quot;3&quot; unique_id=&quot;10095&quot;&gt;&lt;property id=&quot;20148&quot; value=&quot;5&quot;/&gt;&lt;property id=&quot;20300&quot; value=&quot;Slide 2&quot;/&gt;&lt;property id=&quot;20307&quot; value=&quot;263&quot;/&gt;&lt;/object&gt;&lt;object type=&quot;3&quot; unique_id=&quot;10100&quot;&gt;&lt;property id=&quot;20148&quot; value=&quot;5&quot;/&gt;&lt;property id=&quot;20300&quot; value=&quot;Slide 5&quot;/&gt;&lt;property id=&quot;20307&quot; value=&quot;261&quot;/&gt;&lt;/object&gt;&lt;object type=&quot;3&quot; unique_id=&quot;10199&quot;&gt;&lt;property id=&quot;20148&quot; value=&quot;5&quot;/&gt;&lt;property id=&quot;20300&quot; value=&quot;Slide 8&quot;/&gt;&lt;property id=&quot;20307&quot; value=&quot;268&quot;/&gt;&lt;/object&gt;&lt;object type=&quot;3&quot; unique_id=&quot;10331&quot;&gt;&lt;property id=&quot;20148&quot; value=&quot;5&quot;/&gt;&lt;property id=&quot;20300&quot; value=&quot;Slide 7&quot;/&gt;&lt;property id=&quot;20307&quot; value=&quot;269&quot;/&gt;&lt;/object&gt;&lt;object type=&quot;3&quot; unique_id=&quot;10359&quot;&gt;&lt;property id=&quot;20148&quot; value=&quot;5&quot;/&gt;&lt;property id=&quot;20300&quot; value=&quot;Slide 6&quot;/&gt;&lt;property id=&quot;20307&quot; value=&quot;271&quot;/&gt;&lt;/object&gt;&lt;object type=&quot;3&quot; unique_id=&quot;10360&quot;&gt;&lt;property id=&quot;20148&quot; value=&quot;5&quot;/&gt;&lt;property id=&quot;20300&quot; value=&quot;Slide 10&quot;/&gt;&lt;property id=&quot;20307&quot; value=&quot;272&quot;/&gt;&lt;/object&gt;&lt;object type=&quot;3&quot; unique_id=&quot;10361&quot;&gt;&lt;property id=&quot;20148&quot; value=&quot;5&quot;/&gt;&lt;property id=&quot;20300&quot; value=&quot;Slide 11&quot;/&gt;&lt;property id=&quot;20307&quot; value=&quot;270&quot;/&gt;&lt;/object&gt;&lt;object type=&quot;3&quot; unique_id=&quot;10374&quot;&gt;&lt;property id=&quot;20148&quot; value=&quot;5&quot;/&gt;&lt;property id=&quot;20300&quot; value=&quot;Slide 9&quot;/&gt;&lt;property id=&quot;20307&quot; value=&quot;273&quot;/&gt;&lt;/object&gt;&lt;object type=&quot;3&quot; unique_id=&quot;10388&quot;&gt;&lt;property id=&quot;20148&quot; value=&quot;5&quot;/&gt;&lt;property id=&quot;20300&quot; value=&quot;Slide 4&quot;/&gt;&lt;property id=&quot;20307&quot; value=&quot;274&quot;/&gt;&lt;/object&gt;&lt;object type=&quot;3&quot; unique_id=&quot;10403&quot;&gt;&lt;property id=&quot;20148&quot; value=&quot;5&quot;/&gt;&lt;property id=&quot;20300&quot; value=&quot;Slide 3&quot;/&gt;&lt;property id=&quot;20307&quot; value=&quot;27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8445</TotalTime>
  <Words>7911</Words>
  <Application>Microsoft Office PowerPoint</Application>
  <PresentationFormat>On-screen Show (4:3)</PresentationFormat>
  <Paragraphs>2046</Paragraphs>
  <Slides>151</Slides>
  <Notes>139</Notes>
  <HiddenSlides>0</HiddenSlides>
  <MMClips>0</MMClips>
  <ScaleCrop>false</ScaleCrop>
  <HeadingPairs>
    <vt:vector size="4" baseType="variant">
      <vt:variant>
        <vt:lpstr>Theme</vt:lpstr>
      </vt:variant>
      <vt:variant>
        <vt:i4>1</vt:i4>
      </vt:variant>
      <vt:variant>
        <vt:lpstr>Slide Titles</vt:lpstr>
      </vt:variant>
      <vt:variant>
        <vt:i4>151</vt:i4>
      </vt:variant>
    </vt:vector>
  </HeadingPairs>
  <TitlesOfParts>
    <vt:vector size="152" baseType="lpstr">
      <vt:lpstr>Office Theme</vt:lpstr>
      <vt:lpstr> MODULE-2 DESIGN OF COMBINATIONAL  LOGIC CIRCUITS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PRAKASH</dc:creator>
  <cp:lastModifiedBy>Admin</cp:lastModifiedBy>
  <cp:revision>541</cp:revision>
  <dcterms:created xsi:type="dcterms:W3CDTF">2013-05-19T11:09:00Z</dcterms:created>
  <dcterms:modified xsi:type="dcterms:W3CDTF">2024-04-09T07:35:26Z</dcterms:modified>
</cp:coreProperties>
</file>