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746" r:id="rId2"/>
    <p:sldId id="776" r:id="rId3"/>
    <p:sldId id="557" r:id="rId4"/>
    <p:sldId id="560" r:id="rId5"/>
    <p:sldId id="783" r:id="rId6"/>
    <p:sldId id="779" r:id="rId7"/>
    <p:sldId id="781" r:id="rId8"/>
    <p:sldId id="782" r:id="rId9"/>
    <p:sldId id="784" r:id="rId10"/>
    <p:sldId id="777" r:id="rId11"/>
    <p:sldId id="790" r:id="rId12"/>
    <p:sldId id="791" r:id="rId13"/>
    <p:sldId id="786" r:id="rId14"/>
    <p:sldId id="787" r:id="rId15"/>
    <p:sldId id="785" r:id="rId16"/>
    <p:sldId id="788" r:id="rId17"/>
    <p:sldId id="789" r:id="rId18"/>
    <p:sldId id="792" r:id="rId19"/>
    <p:sldId id="793" r:id="rId20"/>
    <p:sldId id="795" r:id="rId21"/>
    <p:sldId id="796" r:id="rId22"/>
    <p:sldId id="797" r:id="rId23"/>
    <p:sldId id="794" r:id="rId24"/>
    <p:sldId id="805" r:id="rId25"/>
    <p:sldId id="799" r:id="rId26"/>
    <p:sldId id="804" r:id="rId27"/>
    <p:sldId id="798" r:id="rId28"/>
    <p:sldId id="800" r:id="rId29"/>
    <p:sldId id="802" r:id="rId30"/>
    <p:sldId id="801" r:id="rId31"/>
    <p:sldId id="803" r:id="rId32"/>
    <p:sldId id="806" r:id="rId33"/>
    <p:sldId id="807" r:id="rId34"/>
    <p:sldId id="808" r:id="rId35"/>
    <p:sldId id="809" r:id="rId36"/>
    <p:sldId id="811" r:id="rId37"/>
    <p:sldId id="812" r:id="rId38"/>
    <p:sldId id="813" r:id="rId39"/>
    <p:sldId id="814" r:id="rId40"/>
    <p:sldId id="810" r:id="rId41"/>
    <p:sldId id="815" r:id="rId42"/>
    <p:sldId id="817" r:id="rId43"/>
    <p:sldId id="818" r:id="rId44"/>
    <p:sldId id="816" r:id="rId45"/>
    <p:sldId id="820" r:id="rId46"/>
    <p:sldId id="819" r:id="rId47"/>
    <p:sldId id="821" r:id="rId48"/>
    <p:sldId id="822" r:id="rId49"/>
    <p:sldId id="823" r:id="rId50"/>
    <p:sldId id="825" r:id="rId51"/>
    <p:sldId id="824" r:id="rId52"/>
    <p:sldId id="826" r:id="rId53"/>
    <p:sldId id="828" r:id="rId54"/>
    <p:sldId id="829" r:id="rId55"/>
    <p:sldId id="830" r:id="rId56"/>
  </p:sldIdLst>
  <p:sldSz cx="9144000" cy="6858000" type="screen4x3"/>
  <p:notesSz cx="6858000" cy="9144000"/>
  <p:custDataLst>
    <p:tags r:id="rId5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4A5"/>
    <a:srgbClr val="008000"/>
    <a:srgbClr val="4C0000"/>
    <a:srgbClr val="1212AE"/>
    <a:srgbClr val="00FF00"/>
    <a:srgbClr val="FBA3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76" y="6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6D728D-CE83-49DD-9FA9-879E5A1D5587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D3E31EC7-D6E6-44F3-9347-C22BCE88F3BA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algn="ctr"/>
          <a:r>
            <a:rPr lang="en-IN" sz="28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Plantagenet Cherokee" pitchFamily="18" charset="0"/>
              <a:cs typeface="Segoe UI" pitchFamily="34" charset="0"/>
            </a:rPr>
            <a:t>Design of Sequential Logic Circuits</a:t>
          </a:r>
        </a:p>
        <a:p>
          <a:pPr algn="just"/>
          <a:r>
            <a:rPr lang="en-IN" sz="2400" b="1" cap="none" spc="0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Plantagenet Cherokee" pitchFamily="18" charset="0"/>
              <a:cs typeface="Segoe UI" pitchFamily="34" charset="0"/>
            </a:rPr>
            <a:t>Latches, Flip-Flops-SR, D, JK &amp; T, Shift Registers-SISO, SIPO, PISO,PIPO, Design of synchronous sequential circuits- State table and state diagrams, Design of counters-Modulo-n, Johnson, Ring, Up/Down, Design of Mealy and Moore FSM -Sequence detection.</a:t>
          </a:r>
          <a:endParaRPr lang="en-US" sz="2400" b="0" cap="none" spc="0" dirty="0">
            <a:ln w="50800"/>
            <a:solidFill>
              <a:schemeClr val="bg1"/>
            </a:solidFill>
            <a:effectLst/>
            <a:latin typeface="Berlin Sans FB" pitchFamily="34" charset="0"/>
            <a:ea typeface="Segoe UI" pitchFamily="34" charset="0"/>
            <a:cs typeface="Segoe UI" pitchFamily="34" charset="0"/>
          </a:endParaRPr>
        </a:p>
      </dgm:t>
    </dgm:pt>
    <dgm:pt modelId="{E10F2D36-61BB-489F-B319-206BA91DB484}" type="parTrans" cxnId="{17E5A73E-6B9D-45B2-A13D-0289FF9D21D2}">
      <dgm:prSet/>
      <dgm:spPr/>
      <dgm:t>
        <a:bodyPr/>
        <a:lstStyle/>
        <a:p>
          <a:endParaRPr lang="en-US"/>
        </a:p>
      </dgm:t>
    </dgm:pt>
    <dgm:pt modelId="{1022CCB4-E96A-4350-8711-E792930CE808}" type="sibTrans" cxnId="{17E5A73E-6B9D-45B2-A13D-0289FF9D21D2}">
      <dgm:prSet/>
      <dgm:spPr/>
      <dgm:t>
        <a:bodyPr/>
        <a:lstStyle/>
        <a:p>
          <a:endParaRPr lang="en-US"/>
        </a:p>
      </dgm:t>
    </dgm:pt>
    <dgm:pt modelId="{F21010E2-C72B-45AF-831E-DCCCF9C1A1BB}" type="pres">
      <dgm:prSet presAssocID="{346D728D-CE83-49DD-9FA9-879E5A1D5587}" presName="compositeShape" presStyleCnt="0">
        <dgm:presLayoutVars>
          <dgm:dir/>
          <dgm:resizeHandles/>
        </dgm:presLayoutVars>
      </dgm:prSet>
      <dgm:spPr/>
    </dgm:pt>
    <dgm:pt modelId="{4A3C1048-BF32-4780-8413-3822C04A700A}" type="pres">
      <dgm:prSet presAssocID="{346D728D-CE83-49DD-9FA9-879E5A1D5587}" presName="pyramid" presStyleLbl="node1" presStyleIdx="0" presStyleCnt="1" custScaleX="77592" custScaleY="92375" custLinFactNeighborX="-28622" custLinFactNeighborY="256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</dgm:pt>
    <dgm:pt modelId="{8CE4AEB9-33D2-4CF8-95B2-2F130D4D0153}" type="pres">
      <dgm:prSet presAssocID="{346D728D-CE83-49DD-9FA9-879E5A1D5587}" presName="theList" presStyleCnt="0"/>
      <dgm:spPr/>
    </dgm:pt>
    <dgm:pt modelId="{5465E29D-D939-4B01-A4D7-AF3FB41293A6}" type="pres">
      <dgm:prSet presAssocID="{D3E31EC7-D6E6-44F3-9347-C22BCE88F3BA}" presName="aNode" presStyleLbl="fgAcc1" presStyleIdx="0" presStyleCnt="1" custScaleX="199142" custScaleY="88026" custLinFactY="-6154" custLinFactNeighborX="34377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2EA8359-32C6-4684-A11C-1E8897E9DB6C}" type="pres">
      <dgm:prSet presAssocID="{D3E31EC7-D6E6-44F3-9347-C22BCE88F3BA}" presName="aSpace" presStyleCnt="0"/>
      <dgm:spPr/>
    </dgm:pt>
  </dgm:ptLst>
  <dgm:cxnLst>
    <dgm:cxn modelId="{17E5A73E-6B9D-45B2-A13D-0289FF9D21D2}" srcId="{346D728D-CE83-49DD-9FA9-879E5A1D5587}" destId="{D3E31EC7-D6E6-44F3-9347-C22BCE88F3BA}" srcOrd="0" destOrd="0" parTransId="{E10F2D36-61BB-489F-B319-206BA91DB484}" sibTransId="{1022CCB4-E96A-4350-8711-E792930CE808}"/>
    <dgm:cxn modelId="{15EC2CC3-4D47-4B69-904E-013F11B34608}" type="presOf" srcId="{D3E31EC7-D6E6-44F3-9347-C22BCE88F3BA}" destId="{5465E29D-D939-4B01-A4D7-AF3FB41293A6}" srcOrd="0" destOrd="0" presId="urn:microsoft.com/office/officeart/2005/8/layout/pyramid2"/>
    <dgm:cxn modelId="{C9EFF33F-E316-4307-B29E-0398345B537C}" type="presOf" srcId="{346D728D-CE83-49DD-9FA9-879E5A1D5587}" destId="{F21010E2-C72B-45AF-831E-DCCCF9C1A1BB}" srcOrd="0" destOrd="0" presId="urn:microsoft.com/office/officeart/2005/8/layout/pyramid2"/>
    <dgm:cxn modelId="{A267DBCE-AC60-471C-8BC6-0BF9DF1CA2F7}" type="presParOf" srcId="{F21010E2-C72B-45AF-831E-DCCCF9C1A1BB}" destId="{4A3C1048-BF32-4780-8413-3822C04A700A}" srcOrd="0" destOrd="0" presId="urn:microsoft.com/office/officeart/2005/8/layout/pyramid2"/>
    <dgm:cxn modelId="{157076DC-4568-4E41-9FA7-40283A424B66}" type="presParOf" srcId="{F21010E2-C72B-45AF-831E-DCCCF9C1A1BB}" destId="{8CE4AEB9-33D2-4CF8-95B2-2F130D4D0153}" srcOrd="1" destOrd="0" presId="urn:microsoft.com/office/officeart/2005/8/layout/pyramid2"/>
    <dgm:cxn modelId="{01967259-4C34-4983-A614-24EC217DD455}" type="presParOf" srcId="{8CE4AEB9-33D2-4CF8-95B2-2F130D4D0153}" destId="{5465E29D-D939-4B01-A4D7-AF3FB41293A6}" srcOrd="0" destOrd="0" presId="urn:microsoft.com/office/officeart/2005/8/layout/pyramid2"/>
    <dgm:cxn modelId="{D8195E1B-B4E6-44B2-8374-D341F7A93EBF}" type="presParOf" srcId="{8CE4AEB9-33D2-4CF8-95B2-2F130D4D0153}" destId="{92EA8359-32C6-4684-A11C-1E8897E9DB6C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C1048-BF32-4780-8413-3822C04A700A}">
      <dsp:nvSpPr>
        <dsp:cNvPr id="0" name=""/>
        <dsp:cNvSpPr/>
      </dsp:nvSpPr>
      <dsp:spPr>
        <a:xfrm>
          <a:off x="0" y="199007"/>
          <a:ext cx="3795359" cy="4518460"/>
        </a:xfrm>
        <a:prstGeom prst="triangle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</dsp:sp>
    <dsp:sp modelId="{5465E29D-D939-4B01-A4D7-AF3FB41293A6}">
      <dsp:nvSpPr>
        <dsp:cNvPr id="0" name=""/>
        <dsp:cNvSpPr/>
      </dsp:nvSpPr>
      <dsp:spPr>
        <a:xfrm>
          <a:off x="2050417" y="0"/>
          <a:ext cx="6331582" cy="342440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800" b="1" kern="1200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Plantagenet Cherokee" pitchFamily="18" charset="0"/>
              <a:cs typeface="Segoe UI" pitchFamily="34" charset="0"/>
            </a:rPr>
            <a:t>Design of Sequential Logic Circuits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b="1" kern="1200" cap="none" spc="0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Plantagenet Cherokee" pitchFamily="18" charset="0"/>
              <a:cs typeface="Segoe UI" pitchFamily="34" charset="0"/>
            </a:rPr>
            <a:t>Latches, Flip-Flops-SR, D, JK &amp; T, Shift Registers-SISO, SIPO, PISO,PIPO, Design of synchronous sequential circuits- State table and state diagrams, Design of counters-Modulo-n, Johnson, Ring, Up/Down, Design of Mealy and Moore FSM -Sequence detection.</a:t>
          </a:r>
          <a:endParaRPr lang="en-US" sz="2400" b="0" kern="1200" cap="none" spc="0" dirty="0">
            <a:ln w="50800"/>
            <a:solidFill>
              <a:schemeClr val="bg1"/>
            </a:solidFill>
            <a:effectLst/>
            <a:latin typeface="Berlin Sans FB" pitchFamily="34" charset="0"/>
            <a:ea typeface="Segoe UI" pitchFamily="34" charset="0"/>
            <a:cs typeface="Segoe UI" pitchFamily="34" charset="0"/>
          </a:endParaRPr>
        </a:p>
      </dsp:txBody>
      <dsp:txXfrm>
        <a:off x="2217583" y="167166"/>
        <a:ext cx="5997250" cy="30900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1B51D-4BCC-4209-86A5-0B107AD4E5AC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24329-FA0E-4827-ADA0-BC8304E9EF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12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4329-FA0E-4827-ADA0-BC8304E9EFC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6084-C444-4EF8-93FC-7FBD9A096DC3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Electronic Hardware System Design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AF71-7CC4-4E68-BCDE-CFF31AAF7630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Electronic Hardware System Design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E046-895F-4C27-9069-5ED82DACD76D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Electronic Hardware System Design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3A10-748A-4393-9D9A-AEEFFBE19AD1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Electronic Hardware System Design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190D-C4A8-4A01-92F8-C012521D71A2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Electronic Hardware System Design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C2317-C3CB-4B57-9B44-E9D8091CB163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Electronic Hardware System Design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66F45-6879-49E2-A1CA-EF3CF9406660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Electronic Hardware System Design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44D-24AE-44A1-B1C9-558314A67A79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Electronic Hardware System Design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2D30B-9032-4559-9859-F4F2ED876EAE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Electronic Hardware System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E079-EB1F-48E6-92EB-49C6C20BD28D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Electronic Hardware System Design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6E53-0898-42DB-8EBF-A2A38F85CF64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Electronic Hardware System Design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25541-D9EC-4807-936A-63046315CC84}" type="datetime1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Electronic Hardware System Design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9914A-DE8A-4152-827C-D0849E27D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2552300" y="5257800"/>
            <a:ext cx="4057850" cy="99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Eras Bold ITC" pitchFamily="34" charset="0"/>
                <a:ea typeface="+mj-ea"/>
                <a:cs typeface="+mj-cs"/>
              </a:rPr>
              <a:t>Bennett University</a:t>
            </a:r>
            <a:endParaRPr kumimoji="0" lang="en-US" sz="2000" b="1" i="0" u="none" strike="noStrike" kern="1200" spc="50" normalizeH="0" baseline="0" noProof="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762000" y="2666389"/>
            <a:ext cx="1795272" cy="3201011"/>
            <a:chOff x="762000" y="2666389"/>
            <a:chExt cx="1795272" cy="3201011"/>
          </a:xfrm>
        </p:grpSpPr>
        <p:sp>
          <p:nvSpPr>
            <p:cNvPr id="10" name="Rounded Rectangle 9"/>
            <p:cNvSpPr/>
            <p:nvPr/>
          </p:nvSpPr>
          <p:spPr>
            <a:xfrm>
              <a:off x="762000" y="2667000"/>
              <a:ext cx="533400" cy="762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ounded Rectangle 11"/>
            <p:cNvSpPr/>
            <p:nvPr/>
          </p:nvSpPr>
          <p:spPr>
            <a:xfrm rot="-360000">
              <a:off x="929057" y="2666389"/>
              <a:ext cx="76200" cy="320040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094232" y="5791200"/>
              <a:ext cx="1463040" cy="7620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Flowchart: Alternate Process 15"/>
          <p:cNvSpPr/>
          <p:nvPr/>
        </p:nvSpPr>
        <p:spPr>
          <a:xfrm>
            <a:off x="609600" y="1143000"/>
            <a:ext cx="7924800" cy="304800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19"/>
          <p:cNvGrpSpPr/>
          <p:nvPr/>
        </p:nvGrpSpPr>
        <p:grpSpPr>
          <a:xfrm>
            <a:off x="6629400" y="2667000"/>
            <a:ext cx="1792224" cy="3203168"/>
            <a:chOff x="6629400" y="2667000"/>
            <a:chExt cx="1792224" cy="3203168"/>
          </a:xfrm>
        </p:grpSpPr>
        <p:sp>
          <p:nvSpPr>
            <p:cNvPr id="11" name="Rounded Rectangle 10"/>
            <p:cNvSpPr/>
            <p:nvPr/>
          </p:nvSpPr>
          <p:spPr>
            <a:xfrm>
              <a:off x="7888224" y="2667000"/>
              <a:ext cx="533400" cy="7620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ounded Rectangle 12"/>
            <p:cNvSpPr/>
            <p:nvPr/>
          </p:nvSpPr>
          <p:spPr>
            <a:xfrm rot="300000">
              <a:off x="8216522" y="2669768"/>
              <a:ext cx="76200" cy="320040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629400" y="5791200"/>
              <a:ext cx="1463040" cy="7620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143000" y="1524000"/>
            <a:ext cx="6934200" cy="2819400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perspectiveAbove"/>
            <a:lightRig rig="threePt" dir="t"/>
          </a:scene3d>
          <a:sp3d>
            <a:bevelT w="114300" prst="artDeco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r>
              <a:rPr lang="en-US" sz="5400" dirty="0">
                <a:solidFill>
                  <a:schemeClr val="bg1"/>
                </a:solidFill>
                <a:latin typeface="Stencil" pitchFamily="82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Stencil" pitchFamily="82" charset="0"/>
              </a:rPr>
              <a:t>MODULE-3 </a:t>
            </a:r>
            <a:r>
              <a:rPr lang="en-US" sz="5400" dirty="0">
                <a:solidFill>
                  <a:schemeClr val="bg1"/>
                </a:solidFill>
                <a:latin typeface="Stencil" pitchFamily="82" charset="0"/>
              </a:rPr>
              <a:t/>
            </a:r>
            <a:br>
              <a:rPr lang="en-US" sz="5400" dirty="0">
                <a:solidFill>
                  <a:schemeClr val="bg1"/>
                </a:solidFill>
                <a:latin typeface="Stencil" pitchFamily="82" charset="0"/>
              </a:rPr>
            </a:br>
            <a:r>
              <a:rPr lang="en-US" b="1" dirty="0">
                <a:solidFill>
                  <a:srgbClr val="E4B60C"/>
                </a:solidFill>
                <a:latin typeface="Eras Bold ITC" pitchFamily="34" charset="0"/>
              </a:rPr>
              <a:t>DESIGN OF SEQUENTIAL LOGIC CIRCUITS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86768" y="609600"/>
            <a:ext cx="8153400" cy="7620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lgerian" pitchFamily="82" charset="0"/>
              </a:rPr>
              <a:t>ECE2003 – DIGITAL LOGIC DESIGN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52400" y="228600"/>
            <a:ext cx="8839200" cy="6400800"/>
          </a:xfrm>
          <a:prstGeom prst="roundRect">
            <a:avLst/>
          </a:prstGeom>
          <a:noFill/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143000"/>
            <a:ext cx="8534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Latches and Flip-Flops are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basic building blocks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of the most sequential circuits. 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Latches are used for a sequential device that checks all of its inputs continuously and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changes its outputs accordingly at any time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independent of clocking signal.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latin typeface="Narkisim" pitchFamily="34" charset="-79"/>
                <a:cs typeface="Narkisim" pitchFamily="34" charset="-79"/>
              </a:rPr>
              <a:t>Enable signal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is provided with the latch. When enable signal is active output changes occur as the input changes.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But when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enable signal is not activated </a:t>
            </a: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input changes do not affect the output. 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1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Flip-Flop is used for a sequential device that normally samples its inputs and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changes its outputs only at times determined by clocking signal.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905000"/>
            <a:ext cx="85344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simplest type of latch is the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set-reset (SR) latch</a:t>
            </a: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 It can be constructed from either two NOR gates or two NAND gates.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two NOR gates are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cross-coupled</a:t>
            </a: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so that the output of NOR gate 1 is connected to one of the inputs of NOR gate 2 and vice versa. 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latch has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two outputs Q and Q’ and two inputs</a:t>
            </a: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, set and reset.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Before going to analyze the SR latch, we recall that a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logic 1 at any input of a NOR gate forces its output to a logic 0.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Let us understand the operation of this circuit for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various input/ output possibilities.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12389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Latch using NOR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12389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Latch using NOR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2438400"/>
            <a:ext cx="7794381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0" y="2209800"/>
            <a:ext cx="373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70C0"/>
                </a:solidFill>
              </a:rPr>
              <a:t>Case 1: S= 0 and R= 0 </a:t>
            </a:r>
          </a:p>
          <a:p>
            <a:pPr algn="just"/>
            <a:r>
              <a:rPr lang="en-US" sz="2400" b="1" dirty="0">
                <a:solidFill>
                  <a:srgbClr val="0070C0"/>
                </a:solidFill>
              </a:rPr>
              <a:t>(</a:t>
            </a:r>
            <a:r>
              <a:rPr lang="en-US" sz="2400" dirty="0">
                <a:solidFill>
                  <a:srgbClr val="0070C0"/>
                </a:solidFill>
              </a:rPr>
              <a:t>Initially, Q= 1 and Q’= 0)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Latch using NOR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3429000"/>
            <a:ext cx="3795351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5105400" y="2209800"/>
            <a:ext cx="373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70C0"/>
                </a:solidFill>
              </a:rPr>
              <a:t>Case 1: S= 0 and R= 0 </a:t>
            </a:r>
          </a:p>
          <a:p>
            <a:pPr algn="just"/>
            <a:r>
              <a:rPr lang="en-US" sz="2400" b="1" dirty="0">
                <a:solidFill>
                  <a:srgbClr val="0070C0"/>
                </a:solidFill>
              </a:rPr>
              <a:t>(</a:t>
            </a:r>
            <a:r>
              <a:rPr lang="en-US" sz="2400" dirty="0">
                <a:solidFill>
                  <a:srgbClr val="0070C0"/>
                </a:solidFill>
              </a:rPr>
              <a:t>Initially, Q= 0 and Q’= 1)</a:t>
            </a:r>
          </a:p>
        </p:txBody>
      </p:sp>
      <p:pic>
        <p:nvPicPr>
          <p:cNvPr id="17" name="Picture 16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3429000"/>
            <a:ext cx="3352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0" y="2209800"/>
            <a:ext cx="2895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Case 2: S= 0 and R= 1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Latch using NOR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05400" y="2209800"/>
            <a:ext cx="373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70C0"/>
                </a:solidFill>
              </a:rPr>
              <a:t>Case 3: S= 1 and R= 0 </a:t>
            </a:r>
          </a:p>
        </p:txBody>
      </p:sp>
      <p:pic>
        <p:nvPicPr>
          <p:cNvPr id="18" name="Picture 1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200400"/>
            <a:ext cx="3924935" cy="2342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3429000"/>
            <a:ext cx="3091180" cy="1939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507153"/>
            <a:ext cx="8534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</a:pPr>
            <a:r>
              <a:rPr lang="en-US" sz="2400" b="1" dirty="0">
                <a:latin typeface="Narkisim" pitchFamily="34" charset="-79"/>
                <a:cs typeface="Narkisim" pitchFamily="34" charset="-79"/>
              </a:rPr>
              <a:t>Case 4: S= 1 and R= 1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When R and S both are at logic 1, they force the outputs of both NOR gates to the low state, i.e., (Q=0 and Q’=0).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So, we call this an indeterminate or prohibited state, and represent this condition in the truth table as an asterisk (*).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This condition also violates the basic definition of a latch that requires Q to be complement of Q’. 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Thus in normal operation this condition must be avoided by making sure that 1’s are not applied to both the inputs simultaneously.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Latch using NOR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Latch using NOR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909926"/>
              </p:ext>
            </p:extLst>
          </p:nvPr>
        </p:nvGraphicFramePr>
        <p:xfrm>
          <a:off x="685801" y="1447800"/>
          <a:ext cx="7848599" cy="4626864"/>
        </p:xfrm>
        <a:graphic>
          <a:graphicData uri="http://schemas.openxmlformats.org/drawingml/2006/table">
            <a:tbl>
              <a:tblPr/>
              <a:tblGrid>
                <a:gridCol w="72005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161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9648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8958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2357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S</a:t>
                      </a:r>
                      <a:endParaRPr lang="en-US" sz="2400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R</a:t>
                      </a:r>
                      <a:endParaRPr lang="en-US" sz="24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Present state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Next state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State</a:t>
                      </a:r>
                      <a:endParaRPr lang="en-US" sz="2400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3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Q</a:t>
                      </a:r>
                      <a:r>
                        <a:rPr lang="en-US" sz="2400" b="1" baseline="-25000" dirty="0" err="1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n</a:t>
                      </a:r>
                      <a:endParaRPr lang="en-US" sz="2400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Q</a:t>
                      </a:r>
                      <a:r>
                        <a:rPr lang="en-US" sz="2400" b="1" baseline="-250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n+1</a:t>
                      </a:r>
                      <a:endParaRPr lang="en-US" sz="2400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83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No Change (NC)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83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Reset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983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Set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152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x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Indeterminate*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2057400" y="607689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Truth table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4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507153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SR latch can also be implemented using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NAND gates.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The inputs of this Latch are S and R.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To understand how this circuit functions, recall that a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low on any input to a NAND gate forces its output high</a:t>
            </a:r>
            <a:r>
              <a:rPr lang="en-US" sz="2400" dirty="0"/>
              <a:t>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Latch using NAND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838200" y="3733800"/>
          <a:ext cx="2409825" cy="209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Bitmap Image" r:id="rId5" imgW="1533739" imgH="1333333" progId="PBrush">
                  <p:embed/>
                </p:oleObj>
              </mc:Choice>
              <mc:Fallback>
                <p:oleObj name="Bitmap Image" r:id="rId5" imgW="1533739" imgH="1333333" progId="PBrush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733800"/>
                        <a:ext cx="2409825" cy="209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295400" y="5943600"/>
            <a:ext cx="1752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00475" algn="l"/>
              </a:tabLst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arkisim" pitchFamily="34" charset="-79"/>
                <a:ea typeface="Calibri" pitchFamily="34" charset="0"/>
                <a:cs typeface="Narkisim" pitchFamily="34" charset="-79"/>
              </a:rPr>
              <a:t>Logic Symbol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arkisim" pitchFamily="34" charset="-79"/>
                <a:cs typeface="Narkisim" pitchFamily="34" charset="-79"/>
              </a:rPr>
              <a:t> 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" name="Picture 41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43400" y="3733800"/>
            <a:ext cx="3816831" cy="20574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5029200" y="59436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00475" algn="l"/>
              </a:tabLst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arkisim" pitchFamily="34" charset="-79"/>
                <a:ea typeface="Calibri" pitchFamily="34" charset="0"/>
                <a:cs typeface="Narkisim" pitchFamily="34" charset="-79"/>
              </a:rPr>
              <a:t> </a:t>
            </a: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arkisim" pitchFamily="34" charset="-79"/>
                <a:ea typeface="Calibri" pitchFamily="34" charset="0"/>
                <a:cs typeface="Narkisim" pitchFamily="34" charset="-79"/>
              </a:rPr>
              <a:t>SR latch using NAND gates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arkisim" pitchFamily="34" charset="-79"/>
                <a:cs typeface="Narkisim" pitchFamily="34" charset="-79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Latch using NAND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454009"/>
              </p:ext>
            </p:extLst>
          </p:nvPr>
        </p:nvGraphicFramePr>
        <p:xfrm>
          <a:off x="1524000" y="2133600"/>
          <a:ext cx="6400799" cy="3428999"/>
        </p:xfrm>
        <a:graphic>
          <a:graphicData uri="http://schemas.openxmlformats.org/drawingml/2006/table">
            <a:tbl>
              <a:tblPr/>
              <a:tblGrid>
                <a:gridCol w="9002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783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881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8811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64595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318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S</a:t>
                      </a:r>
                      <a:endParaRPr lang="en-US" sz="2000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R</a:t>
                      </a:r>
                      <a:endParaRPr lang="en-US" sz="20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Q</a:t>
                      </a:r>
                      <a:r>
                        <a:rPr lang="en-US" sz="2000" b="1" baseline="-25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n</a:t>
                      </a:r>
                      <a:endParaRPr lang="en-US" sz="20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Q</a:t>
                      </a:r>
                      <a:r>
                        <a:rPr lang="en-US" sz="2000" b="1" baseline="-25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n+1</a:t>
                      </a:r>
                      <a:endParaRPr lang="en-US" sz="20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State</a:t>
                      </a:r>
                      <a:endParaRPr lang="en-US" sz="20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92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x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x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Indeterminate*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92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Set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492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Reset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492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No Change (NC)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2057400" y="57150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Truth table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752600"/>
            <a:ext cx="8534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8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In the SR latch, </a:t>
            </a:r>
            <a:r>
              <a:rPr lang="en-US" sz="2800" dirty="0">
                <a:latin typeface="Narkisim" pitchFamily="34" charset="-79"/>
                <a:cs typeface="Narkisim" pitchFamily="34" charset="-79"/>
              </a:rPr>
              <a:t>the output changes occur immediately after the input changes </a:t>
            </a:r>
            <a:r>
              <a:rPr lang="en-US" sz="2800" dirty="0" err="1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i.e</a:t>
            </a:r>
            <a:r>
              <a:rPr lang="en-US" sz="28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, the latch is sensitive to its S and R inputs all the time. 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8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8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A latch that is sensitive to the inputs only </a:t>
            </a:r>
            <a:r>
              <a:rPr lang="en-US" sz="2800" dirty="0">
                <a:latin typeface="Narkisim" pitchFamily="34" charset="-79"/>
                <a:cs typeface="Narkisim" pitchFamily="34" charset="-79"/>
              </a:rPr>
              <a:t>when an enable input is active</a:t>
            </a:r>
            <a:r>
              <a:rPr lang="en-US" sz="28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 Such a latch with enable input is known as </a:t>
            </a:r>
            <a:r>
              <a:rPr lang="en-US" sz="2800" dirty="0">
                <a:latin typeface="Narkisim" pitchFamily="34" charset="-79"/>
                <a:cs typeface="Narkisim" pitchFamily="34" charset="-79"/>
              </a:rPr>
              <a:t>gated SR latch. 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8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8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circuit behaves like </a:t>
            </a:r>
            <a:r>
              <a:rPr lang="en-US" sz="2800" dirty="0">
                <a:latin typeface="Narkisim" pitchFamily="34" charset="-79"/>
                <a:cs typeface="Narkisim" pitchFamily="34" charset="-79"/>
              </a:rPr>
              <a:t>SR latch when EN= 1. It retains its previous state when EN= 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Gated Latch using NAND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838200" y="914400"/>
            <a:ext cx="768096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219200" y="304800"/>
            <a:ext cx="7010400" cy="457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MODULE-6</a:t>
            </a:r>
          </a:p>
        </p:txBody>
      </p:sp>
      <p:sp>
        <p:nvSpPr>
          <p:cNvPr id="17" name="Round Same Side Corner Rectangle 16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CSET105 </a:t>
            </a:r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– DIGITAL </a:t>
            </a:r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5" name="Pentagon 14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0486830"/>
              </p:ext>
            </p:extLst>
          </p:nvPr>
        </p:nvGraphicFramePr>
        <p:xfrm>
          <a:off x="533400" y="1454727"/>
          <a:ext cx="8382000" cy="4891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Gated Latch using NAND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7815" y="2133601"/>
            <a:ext cx="760178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Gated Latch using NAND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990600" y="1676400"/>
          <a:ext cx="7315200" cy="4008120"/>
        </p:xfrm>
        <a:graphic>
          <a:graphicData uri="http://schemas.openxmlformats.org/drawingml/2006/table">
            <a:tbl>
              <a:tblPr/>
              <a:tblGrid>
                <a:gridCol w="8906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906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665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7656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0067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69007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Book Antiqua"/>
                          <a:ea typeface="Calibri"/>
                          <a:cs typeface="NewCenturySchlbk-Roman"/>
                        </a:rPr>
                        <a:t>EN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Book Antiqua"/>
                          <a:ea typeface="Calibri"/>
                          <a:cs typeface="NewCenturySchlbk-Roman"/>
                        </a:rPr>
                        <a:t>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Book Antiqua"/>
                          <a:ea typeface="Calibri"/>
                          <a:cs typeface="NewCenturySchlbk-Roman"/>
                        </a:rPr>
                        <a:t>R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Book Antiqua"/>
                          <a:ea typeface="Calibri"/>
                          <a:cs typeface="NewCenturySchlbk-Roman"/>
                        </a:rPr>
                        <a:t>Q</a:t>
                      </a:r>
                      <a:r>
                        <a:rPr lang="en-US" sz="2000" b="1" baseline="-25000">
                          <a:latin typeface="Book Antiqua"/>
                          <a:ea typeface="Calibri"/>
                          <a:cs typeface="NewCenturySchlbk-Roman"/>
                        </a:rPr>
                        <a:t>n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Book Antiqua"/>
                          <a:ea typeface="Calibri"/>
                          <a:cs typeface="NewCenturySchlbk-Roman"/>
                        </a:rPr>
                        <a:t>Q</a:t>
                      </a:r>
                      <a:r>
                        <a:rPr lang="en-US" sz="2000" b="1" baseline="-25000">
                          <a:latin typeface="Book Antiqua"/>
                          <a:ea typeface="Calibri"/>
                          <a:cs typeface="NewCenturySchlbk-Roman"/>
                        </a:rPr>
                        <a:t>n+1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Book Antiqua"/>
                          <a:ea typeface="Calibri"/>
                          <a:cs typeface="NewCenturySchlbk-Roman"/>
                        </a:rPr>
                        <a:t>State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14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No Change (NC)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14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Reset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14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Set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14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x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x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Indeterminate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*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14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x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x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x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x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Book Antiqua"/>
                          <a:ea typeface="Calibri"/>
                          <a:cs typeface="NewCenturySchlbk-Roman"/>
                        </a:rPr>
                        <a:t>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Book Antiqua"/>
                          <a:ea typeface="Calibri"/>
                          <a:cs typeface="NewCenturySchlbk-Roman"/>
                        </a:rPr>
                        <a:t>1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Book Antiqua"/>
                          <a:ea typeface="Calibri"/>
                          <a:cs typeface="NewCenturySchlbk-Roman"/>
                        </a:rPr>
                        <a:t>No Change (NC)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1981200" y="59436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Truth table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2192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Gated Latch using NAND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2133600"/>
            <a:ext cx="6568937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507153"/>
            <a:ext cx="8534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In SR latch, when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both inputs are same (00 or 11), the output either does not change or it is invalid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 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In many practical applications, these input conditions are not required. 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These input conditions can be avoided by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making them complement of each other. 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Therefore, only two input conditions exists,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either S=0 and R=1 or S=1 and R=0.</a:t>
            </a:r>
          </a:p>
          <a:p>
            <a:pPr marL="457200" lvl="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b="1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This modified SR latch is known as </a:t>
            </a:r>
            <a:r>
              <a:rPr lang="en-US" sz="2400" b="1" dirty="0">
                <a:latin typeface="Narkisim" pitchFamily="34" charset="-79"/>
                <a:cs typeface="Narkisim" pitchFamily="34" charset="-79"/>
              </a:rPr>
              <a:t>D latch.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D - Latch using NAND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D - Latch using NAND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2514600"/>
            <a:ext cx="7406127" cy="265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LATCHES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D - Latch using NAND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57200" y="1828800"/>
          <a:ext cx="4893627" cy="1909572"/>
        </p:xfrm>
        <a:graphic>
          <a:graphicData uri="http://schemas.openxmlformats.org/drawingml/2006/table">
            <a:tbl>
              <a:tblPr/>
              <a:tblGrid>
                <a:gridCol w="6802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6298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465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465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571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773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EN</a:t>
                      </a:r>
                      <a:endParaRPr lang="en-US" sz="2000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D</a:t>
                      </a:r>
                      <a:endParaRPr lang="en-US" sz="20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Q</a:t>
                      </a:r>
                      <a:r>
                        <a:rPr lang="en-US" sz="2000" b="1" baseline="-25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n</a:t>
                      </a:r>
                      <a:endParaRPr lang="en-US" sz="20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Q</a:t>
                      </a:r>
                      <a:r>
                        <a:rPr lang="en-US" sz="2000" b="1" baseline="-25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n+1</a:t>
                      </a:r>
                      <a:endParaRPr lang="en-US" sz="20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State</a:t>
                      </a:r>
                      <a:endParaRPr lang="en-US" sz="20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321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x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x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Q</a:t>
                      </a:r>
                      <a:r>
                        <a:rPr lang="en-US" sz="2000" baseline="-2500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n</a:t>
                      </a:r>
                      <a:endParaRPr lang="en-US" sz="20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Reset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Set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Narkisim" pitchFamily="34" charset="-79"/>
                          <a:ea typeface="Calibri"/>
                          <a:cs typeface="Narkisim" pitchFamily="34" charset="-79"/>
                        </a:rPr>
                        <a:t>No Change (NC)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57200" y="38100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Truth table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0417" name="Picture 4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4114800"/>
            <a:ext cx="4862423" cy="1695450"/>
          </a:xfrm>
          <a:prstGeom prst="rect">
            <a:avLst/>
          </a:prstGeom>
          <a:noFill/>
        </p:spPr>
      </p:pic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886200" y="58674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Input and output waveforms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20640" y="1429479"/>
            <a:ext cx="8686800" cy="405692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l-GR" b="1" dirty="0"/>
          </a:p>
        </p:txBody>
      </p:sp>
      <p:sp>
        <p:nvSpPr>
          <p:cNvPr id="7" name="Round Same Side Corner Rectangle 6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219200" y="2057400"/>
            <a:ext cx="7467600" cy="2895600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isometricOffAxis2Left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Eras Bold ITC" pitchFamily="34" charset="0"/>
              </a:rPr>
              <a:t>FLIP-FLOPS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1" name="Pentagon 10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447800"/>
            <a:ext cx="8534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2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state of a Flip-Flop is switched by a momentary </a:t>
            </a:r>
            <a:r>
              <a:rPr lang="en-US" sz="2200" dirty="0">
                <a:latin typeface="Narkisim" pitchFamily="34" charset="-79"/>
                <a:cs typeface="Narkisim" pitchFamily="34" charset="-79"/>
              </a:rPr>
              <a:t>change in the input signal.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2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This momentary change is called a </a:t>
            </a:r>
            <a:r>
              <a:rPr lang="en-US" sz="2200" dirty="0">
                <a:latin typeface="Narkisim" pitchFamily="34" charset="-79"/>
                <a:cs typeface="Narkisim" pitchFamily="34" charset="-79"/>
              </a:rPr>
              <a:t>trigger</a:t>
            </a:r>
            <a:r>
              <a:rPr lang="en-US" sz="22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and the transition it causes is said to trigger the Flip-Flop.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200" dirty="0">
                <a:latin typeface="Narkisim" pitchFamily="34" charset="-79"/>
                <a:cs typeface="Narkisim" pitchFamily="34" charset="-79"/>
              </a:rPr>
              <a:t>Clocked Flip-Flops are triggered by pulses</a:t>
            </a:r>
            <a:r>
              <a:rPr lang="en-US" sz="22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 A clock pulse starts from an initial value of 0, goes momentarily to 1 and after a short time, returns to its initial 0 value.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200" b="1" dirty="0">
                <a:latin typeface="Narkisim" pitchFamily="34" charset="-79"/>
                <a:cs typeface="Narkisim" pitchFamily="34" charset="-79"/>
              </a:rPr>
              <a:t>Level Triggering: </a:t>
            </a:r>
            <a:r>
              <a:rPr lang="en-US" sz="22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In the level triggering the output state is allowed to change according to inputs </a:t>
            </a:r>
            <a:r>
              <a:rPr lang="en-US" sz="2200" dirty="0">
                <a:latin typeface="Narkisim" pitchFamily="34" charset="-79"/>
                <a:cs typeface="Narkisim" pitchFamily="34" charset="-79"/>
              </a:rPr>
              <a:t>when active (either positive or negative) is maintained at the enable input.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1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200" dirty="0">
                <a:latin typeface="Narkisim" pitchFamily="34" charset="-79"/>
                <a:cs typeface="Narkisim" pitchFamily="34" charset="-79"/>
              </a:rPr>
              <a:t>Latches are controlled by enable signal</a:t>
            </a:r>
            <a:r>
              <a:rPr lang="en-US" sz="22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, and they are level triggered, either positive level triggered or negative level triggered.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Triggering of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447800"/>
            <a:ext cx="85344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There are two types of level triggered latches:</a:t>
            </a:r>
          </a:p>
          <a:p>
            <a:pPr marL="914400" lvl="1" indent="-457200" algn="just">
              <a:buClr>
                <a:schemeClr val="accent6"/>
              </a:buClr>
              <a:buFont typeface="Wingdings" pitchFamily="2" charset="2"/>
              <a:buChar char="Ø"/>
            </a:pPr>
            <a:r>
              <a:rPr lang="en-US" sz="2400" dirty="0">
                <a:latin typeface="Narkisim" pitchFamily="34" charset="-79"/>
                <a:cs typeface="Narkisim" pitchFamily="34" charset="-79"/>
              </a:rPr>
              <a:t>(i). Positive level triggered: 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output of the latch responds to the input changes only when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enable input is 1(HIGH).</a:t>
            </a:r>
          </a:p>
          <a:p>
            <a:pPr marL="914400" lvl="1" indent="-457200" algn="just">
              <a:buClr>
                <a:schemeClr val="accent6"/>
              </a:buClr>
              <a:buFont typeface="Wingdings" pitchFamily="2" charset="2"/>
              <a:buChar char="Ø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914400" lvl="1" indent="-457200" algn="just">
              <a:buClr>
                <a:schemeClr val="accent6"/>
              </a:buClr>
              <a:buFont typeface="Wingdings" pitchFamily="2" charset="2"/>
              <a:buChar char="Ø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914400" lvl="1" indent="-457200" algn="just">
              <a:buClr>
                <a:schemeClr val="accent6"/>
              </a:buClr>
              <a:buFont typeface="Wingdings" pitchFamily="2" charset="2"/>
              <a:buChar char="Ø"/>
            </a:pPr>
            <a:endParaRPr lang="en-US" sz="2400" dirty="0" smtClean="0">
              <a:latin typeface="Narkisim" pitchFamily="34" charset="-79"/>
              <a:cs typeface="Narkisim" pitchFamily="34" charset="-79"/>
            </a:endParaRPr>
          </a:p>
          <a:p>
            <a:pPr marL="914400" lvl="1" indent="-457200" algn="just">
              <a:buClr>
                <a:schemeClr val="accent6"/>
              </a:buClr>
              <a:buFont typeface="Wingdings" pitchFamily="2" charset="2"/>
              <a:buChar char="Ø"/>
            </a:pPr>
            <a:r>
              <a:rPr lang="en-US" sz="2400" dirty="0" smtClean="0">
                <a:latin typeface="Narkisim" pitchFamily="34" charset="-79"/>
                <a:cs typeface="Narkisim" pitchFamily="34" charset="-79"/>
              </a:rPr>
              <a:t>(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ii). Negative level triggered: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output of the latch responds to the input changes only when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enable input is 0 (LOW).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2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Triggering of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1696" y="2728823"/>
            <a:ext cx="4695104" cy="1233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50461" y="4919099"/>
            <a:ext cx="4483939" cy="148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Triggering of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286000"/>
            <a:ext cx="7400925" cy="3251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20640" y="1429479"/>
            <a:ext cx="8686800" cy="405692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l-GR" b="1" dirty="0"/>
          </a:p>
        </p:txBody>
      </p:sp>
      <p:sp>
        <p:nvSpPr>
          <p:cNvPr id="7" name="Round Same Side Corner Rectangle 6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219200" y="2057400"/>
            <a:ext cx="7467600" cy="2895600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isometricOffAxis2Left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Eras Bold ITC" pitchFamily="34" charset="0"/>
              </a:rPr>
              <a:t>INTRODUCTION TO SEQUENTIAL</a:t>
            </a:r>
          </a:p>
          <a:p>
            <a:pPr algn="ctr"/>
            <a:r>
              <a:rPr lang="en-US" sz="4800" dirty="0">
                <a:latin typeface="Eras Bold ITC" pitchFamily="34" charset="0"/>
              </a:rPr>
              <a:t> LOGIC CIRCUITS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1" name="Pentagon 10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447800"/>
            <a:ext cx="8534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b="1" dirty="0">
                <a:latin typeface="Narkisim" pitchFamily="34" charset="-79"/>
                <a:cs typeface="Narkisim" pitchFamily="34" charset="-79"/>
              </a:rPr>
              <a:t>Edge Triggering: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In the edge triggering the output responds to the changes in the input only at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positive or negative edges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of the clock pulse at the clock input.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Flip-Flops are different from latches. Flip-Flops are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pulse or clock edge triggered instead of level triggered. </a:t>
            </a: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b="1" u="sng" dirty="0">
                <a:latin typeface="Narkisim" pitchFamily="34" charset="-79"/>
                <a:cs typeface="Narkisim" pitchFamily="34" charset="-79"/>
              </a:rPr>
              <a:t>(i). Positive edge triggering: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Here the output responds to the changes in the input only at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positive edge of the clock pulse at the clock input.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Triggering of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4876800"/>
            <a:ext cx="4895131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447800"/>
            <a:ext cx="8534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b="1" u="sng" dirty="0">
                <a:latin typeface="Narkisim" pitchFamily="34" charset="-79"/>
                <a:cs typeface="Narkisim" pitchFamily="34" charset="-79"/>
              </a:rPr>
              <a:t>(ii). Negative edge triggering: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Here the output responds to the changes in the input only at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negative edge of the clock pulse at the clock input.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b="1" dirty="0"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Triggering of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1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667000"/>
            <a:ext cx="4824143" cy="1199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2600" y="4191000"/>
            <a:ext cx="53054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447800"/>
            <a:ext cx="8534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basic 1-bit digital memory circuit is known as a flip-flop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 Flip-Flops are synchronous </a:t>
            </a:r>
            <a:r>
              <a:rPr lang="en-US" sz="2400" dirty="0" err="1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bistable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devices (has two outputs Q and Q’).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In this case, the term synchronous means that the output changes state only at a specified point on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triggering input called the clock (CLK),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i.e., changes in the output occur in synchronization with the clock. It can have only two states, either the 1 state or the 0 state. </a:t>
            </a:r>
            <a:endParaRPr lang="en-US" sz="2400" b="1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0" y="4724400"/>
            <a:ext cx="381952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571685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Flip-flops can be obtained by using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NAND or NOR gates.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latin typeface="Narkisim" pitchFamily="34" charset="-79"/>
                <a:cs typeface="Narkisim" pitchFamily="34" charset="-79"/>
              </a:rPr>
              <a:t>If Q is 1 </a:t>
            </a:r>
            <a:r>
              <a:rPr lang="en-US" sz="2400" i="1" dirty="0">
                <a:latin typeface="Narkisim" pitchFamily="34" charset="-79"/>
                <a:cs typeface="Narkisim" pitchFamily="34" charset="-79"/>
              </a:rPr>
              <a:t>i.e.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, Set, then Q' is 0; if Q is 0 </a:t>
            </a:r>
            <a:r>
              <a:rPr lang="en-US" sz="2400" i="1" dirty="0">
                <a:latin typeface="Narkisim" pitchFamily="34" charset="-79"/>
                <a:cs typeface="Narkisim" pitchFamily="34" charset="-79"/>
              </a:rPr>
              <a:t>i.e.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, Reset, then Q' is 1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 That means Q and Q' cannot be at the same state simultaneously.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There are different types of flip-flops depending on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how their inputs and clock pulses cause transition between two states</a:t>
            </a:r>
            <a:r>
              <a:rPr lang="en-US" sz="2400" dirty="0" smtClean="0">
                <a:latin typeface="Narkisim" pitchFamily="34" charset="-79"/>
                <a:cs typeface="Narkisim" pitchFamily="34" charset="-79"/>
              </a:rPr>
              <a:t>.</a:t>
            </a: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We will discuss four different types of flip-flops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SR, D, JK, and T</a:t>
            </a:r>
            <a:r>
              <a:rPr lang="en-US" sz="2400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</a:t>
            </a: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Basically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D, J-K, and T are three different modifications of the S-R flip-flop.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694795"/>
            <a:ext cx="8534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8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</a:t>
            </a:r>
            <a:r>
              <a:rPr lang="en-US" sz="2800" dirty="0">
                <a:latin typeface="Narkisim" pitchFamily="34" charset="-79"/>
                <a:cs typeface="Narkisim" pitchFamily="34" charset="-79"/>
              </a:rPr>
              <a:t>S and R inputs of the S-R Flip-Flop are called </a:t>
            </a:r>
            <a:r>
              <a:rPr lang="en-US" sz="2800" b="1" i="1" dirty="0">
                <a:latin typeface="Narkisim" pitchFamily="34" charset="-79"/>
                <a:cs typeface="Narkisim" pitchFamily="34" charset="-79"/>
              </a:rPr>
              <a:t>synchronous</a:t>
            </a:r>
            <a:r>
              <a:rPr lang="en-US" sz="2800" dirty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inputs because data on these inputs are transferred to the Flip-Flop's output only on the triggering edge of the clock pulse.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8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8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circuit is similar to SR latch except </a:t>
            </a:r>
            <a:r>
              <a:rPr lang="en-US" sz="2800" dirty="0">
                <a:latin typeface="Narkisim" pitchFamily="34" charset="-79"/>
                <a:cs typeface="Narkisim" pitchFamily="34" charset="-79"/>
              </a:rPr>
              <a:t>enable signal is replaced by clock pulse (CLK).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8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8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On the </a:t>
            </a:r>
            <a:r>
              <a:rPr lang="en-US" sz="2800" dirty="0">
                <a:latin typeface="Narkisim" pitchFamily="34" charset="-79"/>
                <a:cs typeface="Narkisim" pitchFamily="34" charset="-79"/>
              </a:rPr>
              <a:t>positive edge of the clock pulse</a:t>
            </a:r>
            <a:r>
              <a:rPr lang="en-US" sz="28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, the circuit responds to the S and R inputs.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507153"/>
            <a:ext cx="8534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6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When </a:t>
            </a:r>
            <a:r>
              <a:rPr lang="en-US" sz="2600" dirty="0">
                <a:latin typeface="Narkisim" pitchFamily="34" charset="-79"/>
                <a:cs typeface="Narkisim" pitchFamily="34" charset="-79"/>
              </a:rPr>
              <a:t>S is HIGH and R is LOW</a:t>
            </a:r>
            <a:r>
              <a:rPr lang="en-US" sz="26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, the Q output goes HIGH on the triggering edge of the clock pulse, and the Flip-Flop is SET.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6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6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When </a:t>
            </a:r>
            <a:r>
              <a:rPr lang="en-US" sz="2600" dirty="0">
                <a:latin typeface="Narkisim" pitchFamily="34" charset="-79"/>
                <a:cs typeface="Narkisim" pitchFamily="34" charset="-79"/>
              </a:rPr>
              <a:t>S is LOW and R is HIGH</a:t>
            </a:r>
            <a:r>
              <a:rPr lang="en-US" sz="26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, the Q output goes LOW on the triggering edge of the clock pulse, and the Flip-Flop is RESET.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6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6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When both </a:t>
            </a:r>
            <a:r>
              <a:rPr lang="en-US" sz="2600" dirty="0">
                <a:latin typeface="Narkisim" pitchFamily="34" charset="-79"/>
                <a:cs typeface="Narkisim" pitchFamily="34" charset="-79"/>
              </a:rPr>
              <a:t>S and R are LOW</a:t>
            </a:r>
            <a:r>
              <a:rPr lang="en-US" sz="26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, the output does not change from its prior state.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600" dirty="0">
                <a:latin typeface="Narkisim" pitchFamily="34" charset="-79"/>
                <a:cs typeface="Narkisim" pitchFamily="34" charset="-79"/>
              </a:rPr>
              <a:t>An invalid condition exists when both S and R are HIGH</a:t>
            </a:r>
            <a:r>
              <a:rPr lang="en-US" sz="26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2362200"/>
            <a:ext cx="7526791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1981200"/>
            <a:ext cx="6755307" cy="376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2514600"/>
            <a:ext cx="8108886" cy="234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SR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19300" y="1562100"/>
            <a:ext cx="51054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Britannic Bold" pitchFamily="34" charset="0"/>
              </a:rPr>
              <a:t>INTRODUCTION TO SEQUENTIAL LOGIC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133600" y="1188422"/>
            <a:ext cx="487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Book Antiqua" pitchFamily="18" charset="0"/>
                <a:ea typeface="Calibri" pitchFamily="34" charset="0"/>
                <a:cs typeface="NewCenturySchlbk-Roman"/>
              </a:rPr>
              <a:t>Classification</a:t>
            </a:r>
            <a:r>
              <a:rPr kumimoji="0" lang="en-US" sz="2000" b="1" i="0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Book Antiqua" pitchFamily="18" charset="0"/>
                <a:ea typeface="Calibri" pitchFamily="34" charset="0"/>
                <a:cs typeface="NewCenturySchlbk-Roman"/>
              </a:rPr>
              <a:t> of Digital Logic Circuits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2209800"/>
            <a:ext cx="7752811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600200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Like in D latch, in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D Flip-Flop the basic SR Flip-Flop is used with complemented inputs.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D Flip-Flop is similar to D-latch except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clock pulse is used instead of enable input.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To eliminate the undesirable condition of the indeterminate state in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RS Flip-Flop is to ensure that inputs S and R are never equal to 1 at the same time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 This is done by D Flip-Flop.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D (</a:t>
            </a:r>
            <a:r>
              <a:rPr lang="en-US" sz="2400" b="1" i="1" dirty="0">
                <a:latin typeface="Narkisim" pitchFamily="34" charset="-79"/>
                <a:cs typeface="Narkisim" pitchFamily="34" charset="-79"/>
              </a:rPr>
              <a:t>delay or data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) Flip-Flop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has one input called delay input and clock pulse input.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40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D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41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D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1828800"/>
            <a:ext cx="5891848" cy="166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400" y="3733800"/>
            <a:ext cx="4319587" cy="27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42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D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1371600"/>
            <a:ext cx="5967412" cy="4714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43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D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752600"/>
            <a:ext cx="2772809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1600200"/>
            <a:ext cx="3561036" cy="224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90800" y="4267200"/>
            <a:ext cx="3543912" cy="203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371600"/>
            <a:ext cx="8534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latin typeface="Narkisim" pitchFamily="34" charset="-79"/>
                <a:cs typeface="Narkisim" pitchFamily="34" charset="-79"/>
              </a:rPr>
              <a:t>JK means Jack Kilby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, Texas Instrument (TI) Engineer, who invented IC in 1958.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latin typeface="Narkisim" pitchFamily="34" charset="-79"/>
                <a:cs typeface="Narkisim" pitchFamily="34" charset="-79"/>
              </a:rPr>
              <a:t>JK Flip-Flop has two inputs J(set) and K(reset).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A JK Flip-Flop can be obtained from the clocked SR Flip-Flop by augmenting two AND gates.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data input J and the output Q’ are applied to the first AND gate and its output (JQ’)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is applied to the S input of SR Flip-Flop.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Similarly,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the data input K and the output Q is applied to the second AND gate and its output (KQ)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is applied to the R input of SR Flip-Flop.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44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JK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45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JK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1905000"/>
            <a:ext cx="5672137" cy="3749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295400"/>
            <a:ext cx="8534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Narkisim" pitchFamily="34" charset="-79"/>
                <a:cs typeface="Narkisim" pitchFamily="34" charset="-79"/>
              </a:rPr>
              <a:t>Case1: J= K= 0</a:t>
            </a:r>
            <a:endParaRPr lang="en-US" sz="2000" dirty="0">
              <a:latin typeface="Narkisim" pitchFamily="34" charset="-79"/>
              <a:cs typeface="Narkisim" pitchFamily="34" charset="-79"/>
            </a:endParaRPr>
          </a:p>
          <a:p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	When J=K= 0, both AND gates are disabled. Therefore clock pulse have no effect, hence the Flip-Flop output is same as the previous output.</a:t>
            </a:r>
          </a:p>
          <a:p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 </a:t>
            </a:r>
            <a:r>
              <a:rPr lang="en-US" sz="2000" b="1" dirty="0" smtClean="0">
                <a:latin typeface="Narkisim" pitchFamily="34" charset="-79"/>
                <a:cs typeface="Narkisim" pitchFamily="34" charset="-79"/>
              </a:rPr>
              <a:t>Case2</a:t>
            </a:r>
            <a:r>
              <a:rPr lang="en-US" sz="2000" b="1" dirty="0">
                <a:latin typeface="Narkisim" pitchFamily="34" charset="-79"/>
                <a:cs typeface="Narkisim" pitchFamily="34" charset="-79"/>
              </a:rPr>
              <a:t>: J= 0, K= 1</a:t>
            </a:r>
            <a:endParaRPr lang="en-US" sz="2000" dirty="0">
              <a:latin typeface="Narkisim" pitchFamily="34" charset="-79"/>
              <a:cs typeface="Narkisim" pitchFamily="34" charset="-79"/>
            </a:endParaRPr>
          </a:p>
          <a:p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	When J= 0 and K= 1, AND gate 1 is disabled i.e., S= 0 and R= 1. This condition will reset the Flip-Flop to 0.</a:t>
            </a:r>
          </a:p>
          <a:p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 </a:t>
            </a:r>
            <a:r>
              <a:rPr lang="en-US" sz="2000" b="1" dirty="0" smtClean="0">
                <a:latin typeface="Narkisim" pitchFamily="34" charset="-79"/>
                <a:cs typeface="Narkisim" pitchFamily="34" charset="-79"/>
              </a:rPr>
              <a:t>Case3</a:t>
            </a:r>
            <a:r>
              <a:rPr lang="en-US" sz="2000" b="1" dirty="0">
                <a:latin typeface="Narkisim" pitchFamily="34" charset="-79"/>
                <a:cs typeface="Narkisim" pitchFamily="34" charset="-79"/>
              </a:rPr>
              <a:t>: J= 1, K= 0</a:t>
            </a:r>
            <a:endParaRPr lang="en-US" sz="2000" dirty="0">
              <a:latin typeface="Narkisim" pitchFamily="34" charset="-79"/>
              <a:cs typeface="Narkisim" pitchFamily="34" charset="-79"/>
            </a:endParaRPr>
          </a:p>
          <a:p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	When J= 1 and K= 0, AND gate 2 is disabled i.e., S= 1 and R= 0. Therefore the Flip-Flop will set on the application of a clock pulse.</a:t>
            </a:r>
          </a:p>
          <a:p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 </a:t>
            </a:r>
            <a:r>
              <a:rPr lang="en-US" sz="2000" b="1" dirty="0" smtClean="0">
                <a:latin typeface="Narkisim" pitchFamily="34" charset="-79"/>
                <a:cs typeface="Narkisim" pitchFamily="34" charset="-79"/>
              </a:rPr>
              <a:t>Case4</a:t>
            </a:r>
            <a:r>
              <a:rPr lang="en-US" sz="2000" b="1" dirty="0">
                <a:latin typeface="Narkisim" pitchFamily="34" charset="-79"/>
                <a:cs typeface="Narkisim" pitchFamily="34" charset="-79"/>
              </a:rPr>
              <a:t>: J= K= 1</a:t>
            </a:r>
            <a:endParaRPr lang="en-US" sz="2000" dirty="0">
              <a:latin typeface="Narkisim" pitchFamily="34" charset="-79"/>
              <a:cs typeface="Narkisim" pitchFamily="34" charset="-79"/>
            </a:endParaRPr>
          </a:p>
          <a:p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	When J=K= 1, it is possible to set or reset the Flip-Flop. If Q is High, AND gate 2 passes on a reset pulse to the next clock. When Q is low, AND gate 1 passes on a set pulse to the next clock. Either way, Q changes to the complement of the last state i.e., toggle.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Toggle means to switch to the opposite state.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46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JK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507153"/>
            <a:ext cx="8534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function of JK flip flop using SR flip flop and </a:t>
            </a:r>
            <a:r>
              <a:rPr lang="en-US" sz="2400" dirty="0" err="1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AND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gate can also be performed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by adding extra input terminal to input terminals of NAND gates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 Figure (b) shows the modified circuit of JK flip flop which has only NAND gates.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47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JK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657600"/>
            <a:ext cx="641032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48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JK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1905000"/>
            <a:ext cx="6819900" cy="4131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49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JK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338388"/>
            <a:ext cx="7876965" cy="238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Britannic Bold" pitchFamily="34" charset="0"/>
              </a:rPr>
              <a:t>INTRODUCTION TO SEQUENTIAL LOGIC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219200"/>
            <a:ext cx="8534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Digital electronics is classified into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combinational logic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and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sequential logic. </a:t>
            </a: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In </a:t>
            </a:r>
            <a:r>
              <a:rPr lang="en-US" sz="24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combinational logic circuits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, the outputs at any instant of time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depend only on the input signals 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present at that time. </a:t>
            </a: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For a change in input,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output occurs immediately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3" name="Picture 39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4267200"/>
            <a:ext cx="6858000" cy="1905000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514600" y="6062246"/>
            <a:ext cx="4267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Book Antiqua" pitchFamily="18" charset="0"/>
                <a:ea typeface="Calibri" pitchFamily="34" charset="0"/>
                <a:cs typeface="NewCenturySchlbk-Roman"/>
              </a:rPr>
              <a:t>Combinational Circuit- Block Diagram</a:t>
            </a:r>
            <a:endParaRPr kumimoji="0" lang="en-US" sz="16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50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JK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7825" y="1562100"/>
            <a:ext cx="5848350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507153"/>
            <a:ext cx="8534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T (</a:t>
            </a:r>
            <a:r>
              <a:rPr lang="en-US" sz="2400" b="1" i="1" dirty="0">
                <a:latin typeface="Narkisim" pitchFamily="34" charset="-79"/>
                <a:cs typeface="Narkisim" pitchFamily="34" charset="-79"/>
              </a:rPr>
              <a:t>Toggle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) Flip-Flop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is a modification of the JK Flip-Flop. It is obtained from JK Flip-Flop by connecting both inputs J and K together, i.e., single input. 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Regardless of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present state, the Flip-Flop complements its output when the clock pulse occurs while input T= 1.</a:t>
            </a: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/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51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4191000"/>
            <a:ext cx="5598478" cy="1687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52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286000"/>
            <a:ext cx="6923272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53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524000"/>
            <a:ext cx="8116140" cy="475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54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T Flip flops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2057400"/>
            <a:ext cx="4781286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2133600"/>
            <a:ext cx="2743200" cy="2709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Britannic Bold" pitchFamily="34" charset="0"/>
              </a:rPr>
              <a:t>FLIP-FLOPS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55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057400" y="10668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Flip flops Summary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3490" name="Picture 2" descr="http://1.bp.blogspot.com/-46k6mpgdYLM/U-CdkksZYRI/AAAAAAAAAak/JEcK-h3Krq0/s1600/ff-summary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1524000"/>
            <a:ext cx="5105400" cy="48134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Britannic Bold" pitchFamily="34" charset="0"/>
              </a:rPr>
              <a:t>INTRODUCTION TO SEQUENTIAL LOGIC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466195"/>
            <a:ext cx="8534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There are many applications in which digital outputs are required to be generated in accordance with the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sequence in which the input signals are received. </a:t>
            </a: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endParaRPr lang="en-US" sz="20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requirement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can’t be satisfied with combinational </a:t>
            </a: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circuits.</a:t>
            </a: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endParaRPr lang="en-US" sz="20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In </a:t>
            </a:r>
            <a:r>
              <a:rPr lang="en-US" sz="20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sequential logic circuits</a:t>
            </a: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, it consists of combinational circuits to which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storage elements</a:t>
            </a: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are connected to form a feedback path. </a:t>
            </a: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endParaRPr lang="en-US" sz="20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storage elements are devices capable of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storing binary information either 1 or 0.</a:t>
            </a: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endParaRPr lang="en-US" sz="20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information stored in the memory elements at any given time defines the </a:t>
            </a:r>
            <a:r>
              <a:rPr lang="en-US" sz="2000" dirty="0">
                <a:latin typeface="Narkisim" pitchFamily="34" charset="-79"/>
                <a:cs typeface="Narkisim" pitchFamily="34" charset="-79"/>
              </a:rPr>
              <a:t>present state of the sequential circuit</a:t>
            </a:r>
            <a:r>
              <a:rPr lang="en-US" sz="20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Britannic Bold" pitchFamily="34" charset="0"/>
              </a:rPr>
              <a:t>INTRODUCTION TO SEQUENTIAL LOGIC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349276"/>
            <a:ext cx="853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The present state and the external circuit determine the output and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next state of sequential circuits</a:t>
            </a: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.</a:t>
            </a: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endParaRPr lang="en-US" sz="2400" dirty="0">
              <a:solidFill>
                <a:srgbClr val="0070C0"/>
              </a:solidFill>
              <a:latin typeface="Narkisim" pitchFamily="34" charset="-79"/>
              <a:cs typeface="Narkisim" pitchFamily="34" charset="-79"/>
            </a:endParaRPr>
          </a:p>
          <a:p>
            <a:pPr marL="457200" indent="-457200"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Thus in sequential circuits, the output variables depend not only on the </a:t>
            </a:r>
            <a:r>
              <a:rPr lang="en-US" sz="2400" dirty="0">
                <a:latin typeface="Narkisim" pitchFamily="34" charset="-79"/>
                <a:cs typeface="Narkisim" pitchFamily="34" charset="-79"/>
              </a:rPr>
              <a:t>present input variables but also on the past history of input variables.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" name="Pictur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60901" y="3886200"/>
            <a:ext cx="6159099" cy="1881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2514600" y="6062246"/>
            <a:ext cx="4267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Book Antiqua" pitchFamily="18" charset="0"/>
                <a:ea typeface="Calibri" pitchFamily="34" charset="0"/>
                <a:cs typeface="NewCenturySchlbk-Roman"/>
              </a:rPr>
              <a:t>Sequential Circuit- Block Diagram</a:t>
            </a:r>
            <a:endParaRPr kumimoji="0" lang="en-US" sz="16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92480" y="980975"/>
            <a:ext cx="7589520" cy="762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Same Side Corner Rectangle 5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14400" y="361750"/>
            <a:ext cx="7315200" cy="4572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Britannic Bold" pitchFamily="34" charset="0"/>
              </a:rPr>
              <a:t>INTRODUCTION TO SEQUENTIAL LOGIC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2438400" y="1219200"/>
            <a:ext cx="4267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Book Antiqua" pitchFamily="18" charset="0"/>
                <a:ea typeface="Calibri" pitchFamily="34" charset="0"/>
                <a:cs typeface="NewCenturySchlbk-Roman"/>
              </a:rPr>
              <a:t>Combinational vs Sequential Circuit</a:t>
            </a:r>
            <a:endParaRPr kumimoji="0" lang="en-US" sz="1600" b="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33402" y="1600202"/>
          <a:ext cx="8153398" cy="457199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7619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434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0479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684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Narkisim" pitchFamily="34" charset="-79"/>
                          <a:cs typeface="Narkisim" pitchFamily="34" charset="-79"/>
                        </a:rPr>
                        <a:t>S.No</a:t>
                      </a:r>
                      <a:endParaRPr lang="en-US" sz="1800" b="1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Narkisim" pitchFamily="34" charset="-79"/>
                          <a:cs typeface="Narkisim" pitchFamily="34" charset="-79"/>
                        </a:rPr>
                        <a:t>Combinational logic</a:t>
                      </a:r>
                      <a:endParaRPr lang="en-US" sz="1800" b="1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Narkisim" pitchFamily="34" charset="-79"/>
                          <a:cs typeface="Narkisim" pitchFamily="34" charset="-79"/>
                        </a:rPr>
                        <a:t>Sequential logic</a:t>
                      </a:r>
                      <a:endParaRPr lang="en-US" sz="1800" b="1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886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Narkisim" pitchFamily="34" charset="-79"/>
                          <a:cs typeface="Narkisim" pitchFamily="34" charset="-79"/>
                        </a:rPr>
                        <a:t>1</a:t>
                      </a:r>
                      <a:endParaRPr lang="en-US" sz="18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Narkisim" pitchFamily="34" charset="-79"/>
                          <a:cs typeface="Narkisim" pitchFamily="34" charset="-79"/>
                        </a:rPr>
                        <a:t>The output variable, at all times depends on the combination of input variables.</a:t>
                      </a:r>
                      <a:endParaRPr lang="en-US" sz="18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Narkisim" pitchFamily="34" charset="-79"/>
                          <a:cs typeface="Narkisim" pitchFamily="34" charset="-79"/>
                        </a:rPr>
                        <a:t>The output variable depends not only on the present input but also depend upon the past history of inputs.</a:t>
                      </a:r>
                      <a:endParaRPr lang="en-US" sz="18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508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Narkisim" pitchFamily="34" charset="-79"/>
                          <a:cs typeface="Narkisim" pitchFamily="34" charset="-79"/>
                        </a:rPr>
                        <a:t>2</a:t>
                      </a:r>
                      <a:endParaRPr lang="en-US" sz="18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Narkisim" pitchFamily="34" charset="-79"/>
                          <a:cs typeface="Narkisim" pitchFamily="34" charset="-79"/>
                        </a:rPr>
                        <a:t>Memory unit is not required</a:t>
                      </a:r>
                      <a:endParaRPr lang="en-US" sz="18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Narkisim" pitchFamily="34" charset="-79"/>
                          <a:cs typeface="Narkisim" pitchFamily="34" charset="-79"/>
                        </a:rPr>
                        <a:t>Memory unit is required to store the past history of input variables.</a:t>
                      </a:r>
                      <a:endParaRPr lang="en-US" sz="18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3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Narkisim" pitchFamily="34" charset="-79"/>
                          <a:cs typeface="Narkisim" pitchFamily="34" charset="-79"/>
                        </a:rPr>
                        <a:t>3</a:t>
                      </a:r>
                      <a:endParaRPr lang="en-US" sz="18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Narkisim" pitchFamily="34" charset="-79"/>
                          <a:cs typeface="Narkisim" pitchFamily="34" charset="-79"/>
                        </a:rPr>
                        <a:t>Faster in speed</a:t>
                      </a:r>
                      <a:endParaRPr lang="en-US" sz="1800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Narkisim" pitchFamily="34" charset="-79"/>
                          <a:cs typeface="Narkisim" pitchFamily="34" charset="-79"/>
                        </a:rPr>
                        <a:t>Slower than combinational circuits.</a:t>
                      </a:r>
                      <a:endParaRPr lang="en-US" sz="18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91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Narkisim" pitchFamily="34" charset="-79"/>
                          <a:cs typeface="Narkisim" pitchFamily="34" charset="-79"/>
                        </a:rPr>
                        <a:t>4</a:t>
                      </a:r>
                      <a:endParaRPr lang="en-US" sz="18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Narkisim" pitchFamily="34" charset="-79"/>
                          <a:cs typeface="Narkisim" pitchFamily="34" charset="-79"/>
                        </a:rPr>
                        <a:t>Easy to design</a:t>
                      </a:r>
                      <a:endParaRPr lang="en-US" sz="18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Narkisim" pitchFamily="34" charset="-79"/>
                          <a:cs typeface="Narkisim" pitchFamily="34" charset="-79"/>
                        </a:rPr>
                        <a:t>Comparatively difficult to design.</a:t>
                      </a:r>
                      <a:endParaRPr lang="en-US" sz="1800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508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Narkisim" pitchFamily="34" charset="-79"/>
                          <a:cs typeface="Narkisim" pitchFamily="34" charset="-79"/>
                        </a:rPr>
                        <a:t>5</a:t>
                      </a:r>
                      <a:endParaRPr lang="en-US" sz="180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Narkisim" pitchFamily="34" charset="-79"/>
                          <a:cs typeface="Narkisim" pitchFamily="34" charset="-79"/>
                        </a:rPr>
                        <a:t>Eg</a:t>
                      </a:r>
                      <a:r>
                        <a:rPr lang="en-US" sz="1800" dirty="0">
                          <a:latin typeface="Narkisim" pitchFamily="34" charset="-79"/>
                          <a:cs typeface="Narkisim" pitchFamily="34" charset="-79"/>
                        </a:rPr>
                        <a:t>. MUX, Decoder,</a:t>
                      </a:r>
                      <a:r>
                        <a:rPr lang="en-US" sz="1800" baseline="0" dirty="0">
                          <a:latin typeface="Narkisim" pitchFamily="34" charset="-79"/>
                          <a:cs typeface="Narkisim" pitchFamily="34" charset="-79"/>
                        </a:rPr>
                        <a:t> </a:t>
                      </a:r>
                      <a:r>
                        <a:rPr lang="en-US" sz="1800" dirty="0">
                          <a:latin typeface="Narkisim" pitchFamily="34" charset="-79"/>
                          <a:cs typeface="Narkisim" pitchFamily="34" charset="-79"/>
                        </a:rPr>
                        <a:t>Parallel adder</a:t>
                      </a:r>
                      <a:endParaRPr lang="en-US" sz="1800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Narkisim" pitchFamily="34" charset="-79"/>
                          <a:cs typeface="Narkisim" pitchFamily="34" charset="-79"/>
                        </a:rPr>
                        <a:t>Eg</a:t>
                      </a:r>
                      <a:r>
                        <a:rPr lang="en-US" sz="1800" dirty="0">
                          <a:latin typeface="Narkisim" pitchFamily="34" charset="-79"/>
                          <a:cs typeface="Narkisim" pitchFamily="34" charset="-79"/>
                        </a:rPr>
                        <a:t>. Counter, Shift Register, Serial adder</a:t>
                      </a:r>
                      <a:endParaRPr lang="en-US" sz="1800" dirty="0">
                        <a:latin typeface="Narkisim" pitchFamily="34" charset="-79"/>
                        <a:ea typeface="Calibri"/>
                        <a:cs typeface="Narkisim" pitchFamily="34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20640" y="1429479"/>
            <a:ext cx="8686800" cy="405692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l-GR" b="1" dirty="0"/>
          </a:p>
        </p:txBody>
      </p:sp>
      <p:sp>
        <p:nvSpPr>
          <p:cNvPr id="7" name="Round Same Side Corner Rectangle 6"/>
          <p:cNvSpPr/>
          <p:nvPr/>
        </p:nvSpPr>
        <p:spPr>
          <a:xfrm>
            <a:off x="112321" y="130792"/>
            <a:ext cx="8925025" cy="6457750"/>
          </a:xfrm>
          <a:prstGeom prst="round2SameRect">
            <a:avLst/>
          </a:prstGeom>
          <a:noFill/>
          <a:ln w="19050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219200" y="2057400"/>
            <a:ext cx="7467600" cy="2895600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isometricOffAxis2Left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Eras Bold ITC" pitchFamily="34" charset="0"/>
              </a:rPr>
              <a:t>LATCHES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908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  <a:latin typeface="Lucida Fax" pitchFamily="18" charset="0"/>
              </a:rPr>
              <a:t>CSET105 – DIGITAL DESIGN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  <p:sp>
        <p:nvSpPr>
          <p:cNvPr id="11" name="Pentagon 10"/>
          <p:cNvSpPr/>
          <p:nvPr/>
        </p:nvSpPr>
        <p:spPr>
          <a:xfrm flipH="1">
            <a:off x="8641080" y="6644343"/>
            <a:ext cx="502920" cy="182880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659862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latin typeface="Lucida Fax" pitchFamily="18" charset="0"/>
              </a:rPr>
              <a:t>MODULE-3</a:t>
            </a:r>
            <a:endParaRPr lang="en-US" sz="1000" b="1" dirty="0">
              <a:solidFill>
                <a:srgbClr val="C00000"/>
              </a:solidFill>
              <a:latin typeface="Lucida Fax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31&quot;&gt;&lt;property id=&quot;20148&quot; value=&quot;5&quot;/&gt;&lt;property id=&quot;20300&quot; value=&quot;Slide 13&quot;/&gt;&lt;property id=&quot;20307&quot; value=&quot;259&quot;/&gt;&lt;/object&gt;&lt;object type=&quot;3&quot; unique_id=&quot;10044&quot;&gt;&lt;property id=&quot;20148&quot; value=&quot;5&quot;/&gt;&lt;property id=&quot;20300&quot; value=&quot;Slide 12 - &amp;quot;THANK   YOU&amp;quot;&quot;/&gt;&lt;property id=&quot;20307&quot; value=&quot;260&quot;/&gt;&lt;/object&gt;&lt;object type=&quot;3&quot; unique_id=&quot;10094&quot;&gt;&lt;property id=&quot;20148&quot; value=&quot;5&quot;/&gt;&lt;property id=&quot;20300&quot; value=&quot;Slide 1 - &amp;quot; UNIT-I &amp;#x0D;&amp;#x0A;PROGRAMMABLE LOGIC DEVICES &amp;#x0D;&amp;#x0A;&amp;amp; FPGAs&amp;quot;&quot;/&gt;&lt;property id=&quot;20307&quot; value=&quot;262&quot;/&gt;&lt;/object&gt;&lt;object type=&quot;3&quot; unique_id=&quot;10095&quot;&gt;&lt;property id=&quot;20148&quot; value=&quot;5&quot;/&gt;&lt;property id=&quot;20300&quot; value=&quot;Slide 2&quot;/&gt;&lt;property id=&quot;20307&quot; value=&quot;263&quot;/&gt;&lt;/object&gt;&lt;object type=&quot;3&quot; unique_id=&quot;10100&quot;&gt;&lt;property id=&quot;20148&quot; value=&quot;5&quot;/&gt;&lt;property id=&quot;20300&quot; value=&quot;Slide 5&quot;/&gt;&lt;property id=&quot;20307&quot; value=&quot;261&quot;/&gt;&lt;/object&gt;&lt;object type=&quot;3&quot; unique_id=&quot;10199&quot;&gt;&lt;property id=&quot;20148&quot; value=&quot;5&quot;/&gt;&lt;property id=&quot;20300&quot; value=&quot;Slide 8&quot;/&gt;&lt;property id=&quot;20307&quot; value=&quot;268&quot;/&gt;&lt;/object&gt;&lt;object type=&quot;3&quot; unique_id=&quot;10331&quot;&gt;&lt;property id=&quot;20148&quot; value=&quot;5&quot;/&gt;&lt;property id=&quot;20300&quot; value=&quot;Slide 7&quot;/&gt;&lt;property id=&quot;20307&quot; value=&quot;269&quot;/&gt;&lt;/object&gt;&lt;object type=&quot;3&quot; unique_id=&quot;10359&quot;&gt;&lt;property id=&quot;20148&quot; value=&quot;5&quot;/&gt;&lt;property id=&quot;20300&quot; value=&quot;Slide 6&quot;/&gt;&lt;property id=&quot;20307&quot; value=&quot;271&quot;/&gt;&lt;/object&gt;&lt;object type=&quot;3&quot; unique_id=&quot;10360&quot;&gt;&lt;property id=&quot;20148&quot; value=&quot;5&quot;/&gt;&lt;property id=&quot;20300&quot; value=&quot;Slide 10&quot;/&gt;&lt;property id=&quot;20307&quot; value=&quot;272&quot;/&gt;&lt;/object&gt;&lt;object type=&quot;3&quot; unique_id=&quot;10361&quot;&gt;&lt;property id=&quot;20148&quot; value=&quot;5&quot;/&gt;&lt;property id=&quot;20300&quot; value=&quot;Slide 11&quot;/&gt;&lt;property id=&quot;20307&quot; value=&quot;270&quot;/&gt;&lt;/object&gt;&lt;object type=&quot;3&quot; unique_id=&quot;10374&quot;&gt;&lt;property id=&quot;20148&quot; value=&quot;5&quot;/&gt;&lt;property id=&quot;20300&quot; value=&quot;Slide 9&quot;/&gt;&lt;property id=&quot;20307&quot; value=&quot;273&quot;/&gt;&lt;/object&gt;&lt;object type=&quot;3&quot; unique_id=&quot;10388&quot;&gt;&lt;property id=&quot;20148&quot; value=&quot;5&quot;/&gt;&lt;property id=&quot;20300&quot; value=&quot;Slide 4&quot;/&gt;&lt;property id=&quot;20307&quot; value=&quot;274&quot;/&gt;&lt;/object&gt;&lt;object type=&quot;3&quot; unique_id=&quot;10403&quot;&gt;&lt;property id=&quot;20148&quot; value=&quot;5&quot;/&gt;&lt;property id=&quot;20300&quot; value=&quot;Slide 3&quot;/&gt;&lt;property id=&quot;20307&quot; value=&quot;27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10163</TotalTime>
  <Words>2701</Words>
  <Application>Microsoft Office PowerPoint</Application>
  <PresentationFormat>On-screen Show (4:3)</PresentationFormat>
  <Paragraphs>631</Paragraphs>
  <Slides>55</Slides>
  <Notes>51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7" baseType="lpstr">
      <vt:lpstr>Office Theme</vt:lpstr>
      <vt:lpstr>Bitmap Image</vt:lpstr>
      <vt:lpstr> MODULE-3  DESIGN OF SEQUENTIAL LOGIC CIRCUITS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PRAKASH</dc:creator>
  <cp:lastModifiedBy>Admin</cp:lastModifiedBy>
  <cp:revision>605</cp:revision>
  <dcterms:created xsi:type="dcterms:W3CDTF">2013-05-19T11:09:00Z</dcterms:created>
  <dcterms:modified xsi:type="dcterms:W3CDTF">2024-03-17T16:09:10Z</dcterms:modified>
</cp:coreProperties>
</file>