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5"/>
  </p:notesMasterIdLst>
  <p:sldIdLst>
    <p:sldId id="746" r:id="rId2"/>
    <p:sldId id="776" r:id="rId3"/>
    <p:sldId id="557" r:id="rId4"/>
    <p:sldId id="560" r:id="rId5"/>
    <p:sldId id="783" r:id="rId6"/>
    <p:sldId id="779" r:id="rId7"/>
    <p:sldId id="781" r:id="rId8"/>
    <p:sldId id="782" r:id="rId9"/>
    <p:sldId id="784" r:id="rId10"/>
    <p:sldId id="777" r:id="rId11"/>
    <p:sldId id="790" r:id="rId12"/>
    <p:sldId id="791" r:id="rId13"/>
    <p:sldId id="786" r:id="rId14"/>
    <p:sldId id="787" r:id="rId15"/>
    <p:sldId id="785" r:id="rId16"/>
    <p:sldId id="788" r:id="rId17"/>
    <p:sldId id="789" r:id="rId18"/>
    <p:sldId id="792" r:id="rId19"/>
    <p:sldId id="793" r:id="rId20"/>
    <p:sldId id="795" r:id="rId21"/>
    <p:sldId id="796" r:id="rId22"/>
    <p:sldId id="797" r:id="rId23"/>
    <p:sldId id="794" r:id="rId24"/>
    <p:sldId id="805" r:id="rId25"/>
    <p:sldId id="799" r:id="rId26"/>
    <p:sldId id="804" r:id="rId27"/>
    <p:sldId id="798" r:id="rId28"/>
    <p:sldId id="800" r:id="rId29"/>
    <p:sldId id="802" r:id="rId30"/>
    <p:sldId id="801" r:id="rId31"/>
    <p:sldId id="803" r:id="rId32"/>
    <p:sldId id="806" r:id="rId33"/>
    <p:sldId id="807" r:id="rId34"/>
    <p:sldId id="808" r:id="rId35"/>
    <p:sldId id="809" r:id="rId36"/>
    <p:sldId id="811" r:id="rId37"/>
    <p:sldId id="812" r:id="rId38"/>
    <p:sldId id="813" r:id="rId39"/>
    <p:sldId id="814" r:id="rId40"/>
    <p:sldId id="810" r:id="rId41"/>
    <p:sldId id="815" r:id="rId42"/>
    <p:sldId id="817" r:id="rId43"/>
    <p:sldId id="818" r:id="rId44"/>
    <p:sldId id="816" r:id="rId45"/>
    <p:sldId id="820" r:id="rId46"/>
    <p:sldId id="819" r:id="rId47"/>
    <p:sldId id="821" r:id="rId48"/>
    <p:sldId id="822" r:id="rId49"/>
    <p:sldId id="823" r:id="rId50"/>
    <p:sldId id="825" r:id="rId51"/>
    <p:sldId id="824" r:id="rId52"/>
    <p:sldId id="826" r:id="rId53"/>
    <p:sldId id="828" r:id="rId54"/>
    <p:sldId id="829" r:id="rId55"/>
    <p:sldId id="830" r:id="rId56"/>
    <p:sldId id="831" r:id="rId57"/>
    <p:sldId id="832" r:id="rId58"/>
    <p:sldId id="833" r:id="rId59"/>
    <p:sldId id="834" r:id="rId60"/>
    <p:sldId id="835" r:id="rId61"/>
    <p:sldId id="836" r:id="rId62"/>
    <p:sldId id="837" r:id="rId63"/>
    <p:sldId id="839" r:id="rId64"/>
    <p:sldId id="840" r:id="rId65"/>
    <p:sldId id="841" r:id="rId66"/>
    <p:sldId id="845" r:id="rId67"/>
    <p:sldId id="842" r:id="rId68"/>
    <p:sldId id="844" r:id="rId69"/>
    <p:sldId id="893" r:id="rId70"/>
    <p:sldId id="849" r:id="rId71"/>
    <p:sldId id="843" r:id="rId72"/>
    <p:sldId id="847" r:id="rId73"/>
    <p:sldId id="848" r:id="rId74"/>
    <p:sldId id="894" r:id="rId75"/>
    <p:sldId id="895" r:id="rId76"/>
    <p:sldId id="896" r:id="rId77"/>
    <p:sldId id="897" r:id="rId78"/>
    <p:sldId id="898" r:id="rId79"/>
    <p:sldId id="899" r:id="rId80"/>
    <p:sldId id="900" r:id="rId81"/>
    <p:sldId id="846" r:id="rId82"/>
    <p:sldId id="850" r:id="rId83"/>
    <p:sldId id="851" r:id="rId84"/>
    <p:sldId id="852" r:id="rId85"/>
    <p:sldId id="853" r:id="rId86"/>
    <p:sldId id="854" r:id="rId87"/>
    <p:sldId id="856" r:id="rId88"/>
    <p:sldId id="857" r:id="rId89"/>
    <p:sldId id="858" r:id="rId90"/>
    <p:sldId id="859" r:id="rId91"/>
    <p:sldId id="860" r:id="rId92"/>
    <p:sldId id="861" r:id="rId93"/>
    <p:sldId id="855" r:id="rId94"/>
    <p:sldId id="864" r:id="rId95"/>
    <p:sldId id="865" r:id="rId96"/>
    <p:sldId id="901" r:id="rId97"/>
    <p:sldId id="902" r:id="rId98"/>
    <p:sldId id="903" r:id="rId99"/>
    <p:sldId id="904" r:id="rId100"/>
    <p:sldId id="905" r:id="rId101"/>
    <p:sldId id="906" r:id="rId102"/>
    <p:sldId id="907" r:id="rId103"/>
    <p:sldId id="908" r:id="rId104"/>
    <p:sldId id="870" r:id="rId105"/>
    <p:sldId id="909" r:id="rId106"/>
    <p:sldId id="877" r:id="rId107"/>
    <p:sldId id="878" r:id="rId108"/>
    <p:sldId id="879" r:id="rId109"/>
    <p:sldId id="880" r:id="rId110"/>
    <p:sldId id="881" r:id="rId111"/>
    <p:sldId id="882" r:id="rId112"/>
    <p:sldId id="883" r:id="rId113"/>
    <p:sldId id="260" r:id="rId114"/>
  </p:sldIdLst>
  <p:sldSz cx="9144000" cy="6858000" type="screen4x3"/>
  <p:notesSz cx="6858000" cy="9144000"/>
  <p:custDataLst>
    <p:tags r:id="rId1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14A5"/>
    <a:srgbClr val="008000"/>
    <a:srgbClr val="4C0000"/>
    <a:srgbClr val="1212AE"/>
    <a:srgbClr val="00FF00"/>
    <a:srgbClr val="FBA3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59" autoAdjust="0"/>
    <p:restoredTop sz="94660"/>
  </p:normalViewPr>
  <p:slideViewPr>
    <p:cSldViewPr>
      <p:cViewPr>
        <p:scale>
          <a:sx n="70" d="100"/>
          <a:sy n="70" d="100"/>
        </p:scale>
        <p:origin x="-1352" y="1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6D728D-CE83-49DD-9FA9-879E5A1D5587}" type="doc">
      <dgm:prSet loTypeId="urn:microsoft.com/office/officeart/2005/8/layout/pyramid2" loCatId="pyramid" qsTypeId="urn:microsoft.com/office/officeart/2005/8/quickstyle/simple1" qsCatId="simple" csTypeId="urn:microsoft.com/office/officeart/2005/8/colors/accent1_2" csCatId="accent1" phldr="1"/>
      <dgm:spPr/>
    </dgm:pt>
    <dgm:pt modelId="{D3E31EC7-D6E6-44F3-9347-C22BCE88F3BA}">
      <dgm:prSet phldrT="[Text]" custT="1">
        <dgm:style>
          <a:lnRef idx="2">
            <a:schemeClr val="accent6">
              <a:shade val="50000"/>
            </a:schemeClr>
          </a:lnRef>
          <a:fillRef idx="1">
            <a:schemeClr val="accent6"/>
          </a:fillRef>
          <a:effectRef idx="0">
            <a:schemeClr val="accent6"/>
          </a:effectRef>
          <a:fontRef idx="minor">
            <a:schemeClr val="lt1"/>
          </a:fontRef>
        </dgm:style>
      </dgm:prSet>
      <dgm:spPr/>
      <dgm:t>
        <a:bodyPr>
          <a:scene3d>
            <a:camera prst="orthographicFront"/>
            <a:lightRig rig="balanced" dir="t">
              <a:rot lat="0" lon="0" rev="2100000"/>
            </a:lightRig>
          </a:scene3d>
          <a:sp3d extrusionH="57150" prstMaterial="metal">
            <a:bevelT w="38100" h="25400"/>
            <a:contourClr>
              <a:schemeClr val="bg2"/>
            </a:contourClr>
          </a:sp3d>
        </a:bodyPr>
        <a:lstStyle/>
        <a:p>
          <a:pPr algn="ctr"/>
          <a:r>
            <a:rPr lang="en-IN" sz="2800" b="1" cap="none" spc="0" dirty="0">
              <a:ln w="1905"/>
              <a:effectLst>
                <a:innerShdw blurRad="69850" dist="43180" dir="5400000">
                  <a:srgbClr val="000000">
                    <a:alpha val="65000"/>
                  </a:srgbClr>
                </a:innerShdw>
              </a:effectLst>
              <a:latin typeface="Plantagenet Cherokee" pitchFamily="18" charset="0"/>
              <a:cs typeface="Segoe UI" pitchFamily="34" charset="0"/>
            </a:rPr>
            <a:t>Design of Sequential Logic Circuits</a:t>
          </a:r>
        </a:p>
        <a:p>
          <a:pPr algn="just"/>
          <a:r>
            <a:rPr lang="en-IN" sz="2400" b="1" cap="none" spc="0" dirty="0">
              <a:ln w="1905"/>
              <a:solidFill>
                <a:schemeClr val="bg1"/>
              </a:solidFill>
              <a:effectLst>
                <a:innerShdw blurRad="69850" dist="43180" dir="5400000">
                  <a:srgbClr val="000000">
                    <a:alpha val="65000"/>
                  </a:srgbClr>
                </a:innerShdw>
              </a:effectLst>
              <a:latin typeface="Plantagenet Cherokee" pitchFamily="18" charset="0"/>
              <a:cs typeface="Segoe UI" pitchFamily="34" charset="0"/>
            </a:rPr>
            <a:t>Latches, Flip-Flops-SR, D, JK &amp; T, Shift Registers-SISO, SIPO, PISO,PIPO, Design of synchronous sequential circuits- State table and state diagrams, Design of counters-Modulo-n, Johnson, Ring, Up/Down, Design of Mealy and Moore FSM -Sequence detection.</a:t>
          </a:r>
          <a:endParaRPr lang="en-US" sz="2400" b="0" cap="none" spc="0" dirty="0">
            <a:ln w="50800"/>
            <a:solidFill>
              <a:schemeClr val="bg1"/>
            </a:solidFill>
            <a:effectLst/>
            <a:latin typeface="Berlin Sans FB" pitchFamily="34" charset="0"/>
            <a:ea typeface="Segoe UI" pitchFamily="34" charset="0"/>
            <a:cs typeface="Segoe UI" pitchFamily="34" charset="0"/>
          </a:endParaRPr>
        </a:p>
      </dgm:t>
    </dgm:pt>
    <dgm:pt modelId="{E10F2D36-61BB-489F-B319-206BA91DB484}" type="parTrans" cxnId="{17E5A73E-6B9D-45B2-A13D-0289FF9D21D2}">
      <dgm:prSet/>
      <dgm:spPr/>
      <dgm:t>
        <a:bodyPr/>
        <a:lstStyle/>
        <a:p>
          <a:endParaRPr lang="en-US"/>
        </a:p>
      </dgm:t>
    </dgm:pt>
    <dgm:pt modelId="{1022CCB4-E96A-4350-8711-E792930CE808}" type="sibTrans" cxnId="{17E5A73E-6B9D-45B2-A13D-0289FF9D21D2}">
      <dgm:prSet/>
      <dgm:spPr/>
      <dgm:t>
        <a:bodyPr/>
        <a:lstStyle/>
        <a:p>
          <a:endParaRPr lang="en-US"/>
        </a:p>
      </dgm:t>
    </dgm:pt>
    <dgm:pt modelId="{F21010E2-C72B-45AF-831E-DCCCF9C1A1BB}" type="pres">
      <dgm:prSet presAssocID="{346D728D-CE83-49DD-9FA9-879E5A1D5587}" presName="compositeShape" presStyleCnt="0">
        <dgm:presLayoutVars>
          <dgm:dir/>
          <dgm:resizeHandles/>
        </dgm:presLayoutVars>
      </dgm:prSet>
      <dgm:spPr/>
    </dgm:pt>
    <dgm:pt modelId="{4A3C1048-BF32-4780-8413-3822C04A700A}" type="pres">
      <dgm:prSet presAssocID="{346D728D-CE83-49DD-9FA9-879E5A1D5587}" presName="pyramid" presStyleLbl="node1" presStyleIdx="0" presStyleCnt="1" custScaleX="77592" custScaleY="92375" custLinFactNeighborX="-28622" custLinFactNeighborY="256">
        <dgm:style>
          <a:lnRef idx="1">
            <a:schemeClr val="accent4"/>
          </a:lnRef>
          <a:fillRef idx="3">
            <a:schemeClr val="accent4"/>
          </a:fillRef>
          <a:effectRef idx="2">
            <a:schemeClr val="accent4"/>
          </a:effectRef>
          <a:fontRef idx="minor">
            <a:schemeClr val="lt1"/>
          </a:fontRef>
        </dgm:style>
      </dgm:prSet>
      <dgm:spPr/>
    </dgm:pt>
    <dgm:pt modelId="{8CE4AEB9-33D2-4CF8-95B2-2F130D4D0153}" type="pres">
      <dgm:prSet presAssocID="{346D728D-CE83-49DD-9FA9-879E5A1D5587}" presName="theList" presStyleCnt="0"/>
      <dgm:spPr/>
    </dgm:pt>
    <dgm:pt modelId="{5465E29D-D939-4B01-A4D7-AF3FB41293A6}" type="pres">
      <dgm:prSet presAssocID="{D3E31EC7-D6E6-44F3-9347-C22BCE88F3BA}" presName="aNode" presStyleLbl="fgAcc1" presStyleIdx="0" presStyleCnt="1" custScaleX="199142" custScaleY="88026" custLinFactY="-6154" custLinFactNeighborX="34377" custLinFactNeighborY="-100000">
        <dgm:presLayoutVars>
          <dgm:bulletEnabled val="1"/>
        </dgm:presLayoutVars>
      </dgm:prSet>
      <dgm:spPr/>
      <dgm:t>
        <a:bodyPr/>
        <a:lstStyle/>
        <a:p>
          <a:endParaRPr lang="en-IN"/>
        </a:p>
      </dgm:t>
    </dgm:pt>
    <dgm:pt modelId="{92EA8359-32C6-4684-A11C-1E8897E9DB6C}" type="pres">
      <dgm:prSet presAssocID="{D3E31EC7-D6E6-44F3-9347-C22BCE88F3BA}" presName="aSpace" presStyleCnt="0"/>
      <dgm:spPr/>
    </dgm:pt>
  </dgm:ptLst>
  <dgm:cxnLst>
    <dgm:cxn modelId="{17E5A73E-6B9D-45B2-A13D-0289FF9D21D2}" srcId="{346D728D-CE83-49DD-9FA9-879E5A1D5587}" destId="{D3E31EC7-D6E6-44F3-9347-C22BCE88F3BA}" srcOrd="0" destOrd="0" parTransId="{E10F2D36-61BB-489F-B319-206BA91DB484}" sibTransId="{1022CCB4-E96A-4350-8711-E792930CE808}"/>
    <dgm:cxn modelId="{15EC2CC3-4D47-4B69-904E-013F11B34608}" type="presOf" srcId="{D3E31EC7-D6E6-44F3-9347-C22BCE88F3BA}" destId="{5465E29D-D939-4B01-A4D7-AF3FB41293A6}" srcOrd="0" destOrd="0" presId="urn:microsoft.com/office/officeart/2005/8/layout/pyramid2"/>
    <dgm:cxn modelId="{C9EFF33F-E316-4307-B29E-0398345B537C}" type="presOf" srcId="{346D728D-CE83-49DD-9FA9-879E5A1D5587}" destId="{F21010E2-C72B-45AF-831E-DCCCF9C1A1BB}" srcOrd="0" destOrd="0" presId="urn:microsoft.com/office/officeart/2005/8/layout/pyramid2"/>
    <dgm:cxn modelId="{A267DBCE-AC60-471C-8BC6-0BF9DF1CA2F7}" type="presParOf" srcId="{F21010E2-C72B-45AF-831E-DCCCF9C1A1BB}" destId="{4A3C1048-BF32-4780-8413-3822C04A700A}" srcOrd="0" destOrd="0" presId="urn:microsoft.com/office/officeart/2005/8/layout/pyramid2"/>
    <dgm:cxn modelId="{157076DC-4568-4E41-9FA7-40283A424B66}" type="presParOf" srcId="{F21010E2-C72B-45AF-831E-DCCCF9C1A1BB}" destId="{8CE4AEB9-33D2-4CF8-95B2-2F130D4D0153}" srcOrd="1" destOrd="0" presId="urn:microsoft.com/office/officeart/2005/8/layout/pyramid2"/>
    <dgm:cxn modelId="{01967259-4C34-4983-A614-24EC217DD455}" type="presParOf" srcId="{8CE4AEB9-33D2-4CF8-95B2-2F130D4D0153}" destId="{5465E29D-D939-4B01-A4D7-AF3FB41293A6}" srcOrd="0" destOrd="0" presId="urn:microsoft.com/office/officeart/2005/8/layout/pyramid2"/>
    <dgm:cxn modelId="{D8195E1B-B4E6-44B2-8374-D341F7A93EBF}" type="presParOf" srcId="{8CE4AEB9-33D2-4CF8-95B2-2F130D4D0153}" destId="{92EA8359-32C6-4684-A11C-1E8897E9DB6C}" srcOrd="1"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3C1048-BF32-4780-8413-3822C04A700A}">
      <dsp:nvSpPr>
        <dsp:cNvPr id="0" name=""/>
        <dsp:cNvSpPr/>
      </dsp:nvSpPr>
      <dsp:spPr>
        <a:xfrm>
          <a:off x="0" y="199007"/>
          <a:ext cx="3795359" cy="4518460"/>
        </a:xfrm>
        <a:prstGeom prst="triangle">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sp>
    <dsp:sp modelId="{5465E29D-D939-4B01-A4D7-AF3FB41293A6}">
      <dsp:nvSpPr>
        <dsp:cNvPr id="0" name=""/>
        <dsp:cNvSpPr/>
      </dsp:nvSpPr>
      <dsp:spPr>
        <a:xfrm>
          <a:off x="2050417" y="0"/>
          <a:ext cx="6331582" cy="3424402"/>
        </a:xfrm>
        <a:prstGeom prst="roundRect">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06680" tIns="106680" rIns="106680" bIns="106680" numCol="1" spcCol="1270" anchor="ctr" anchorCtr="0">
          <a:noAutofit/>
          <a:scene3d>
            <a:camera prst="orthographicFront"/>
            <a:lightRig rig="balanced" dir="t">
              <a:rot lat="0" lon="0" rev="2100000"/>
            </a:lightRig>
          </a:scene3d>
          <a:sp3d extrusionH="57150" prstMaterial="metal">
            <a:bevelT w="38100" h="25400"/>
            <a:contourClr>
              <a:schemeClr val="bg2"/>
            </a:contourClr>
          </a:sp3d>
        </a:bodyPr>
        <a:lstStyle/>
        <a:p>
          <a:pPr lvl="0" algn="ctr" defTabSz="1244600">
            <a:lnSpc>
              <a:spcPct val="90000"/>
            </a:lnSpc>
            <a:spcBef>
              <a:spcPct val="0"/>
            </a:spcBef>
            <a:spcAft>
              <a:spcPct val="35000"/>
            </a:spcAft>
          </a:pPr>
          <a:r>
            <a:rPr lang="en-IN" sz="2800" b="1" kern="1200" cap="none" spc="0" dirty="0">
              <a:ln w="1905"/>
              <a:effectLst>
                <a:innerShdw blurRad="69850" dist="43180" dir="5400000">
                  <a:srgbClr val="000000">
                    <a:alpha val="65000"/>
                  </a:srgbClr>
                </a:innerShdw>
              </a:effectLst>
              <a:latin typeface="Plantagenet Cherokee" pitchFamily="18" charset="0"/>
              <a:cs typeface="Segoe UI" pitchFamily="34" charset="0"/>
            </a:rPr>
            <a:t>Design of Sequential Logic Circuits</a:t>
          </a:r>
        </a:p>
        <a:p>
          <a:pPr lvl="0" algn="just" defTabSz="1244600">
            <a:lnSpc>
              <a:spcPct val="90000"/>
            </a:lnSpc>
            <a:spcBef>
              <a:spcPct val="0"/>
            </a:spcBef>
            <a:spcAft>
              <a:spcPct val="35000"/>
            </a:spcAft>
          </a:pPr>
          <a:r>
            <a:rPr lang="en-IN" sz="2400" b="1" kern="1200" cap="none" spc="0" dirty="0">
              <a:ln w="1905"/>
              <a:solidFill>
                <a:schemeClr val="bg1"/>
              </a:solidFill>
              <a:effectLst>
                <a:innerShdw blurRad="69850" dist="43180" dir="5400000">
                  <a:srgbClr val="000000">
                    <a:alpha val="65000"/>
                  </a:srgbClr>
                </a:innerShdw>
              </a:effectLst>
              <a:latin typeface="Plantagenet Cherokee" pitchFamily="18" charset="0"/>
              <a:cs typeface="Segoe UI" pitchFamily="34" charset="0"/>
            </a:rPr>
            <a:t>Latches, Flip-Flops-SR, D, JK &amp; T, Shift Registers-SISO, SIPO, PISO,PIPO, Design of synchronous sequential circuits- State table and state diagrams, Design of counters-Modulo-n, Johnson, Ring, Up/Down, Design of Mealy and Moore FSM -Sequence detection.</a:t>
          </a:r>
          <a:endParaRPr lang="en-US" sz="2400" b="0" kern="1200" cap="none" spc="0" dirty="0">
            <a:ln w="50800"/>
            <a:solidFill>
              <a:schemeClr val="bg1"/>
            </a:solidFill>
            <a:effectLst/>
            <a:latin typeface="Berlin Sans FB" pitchFamily="34" charset="0"/>
            <a:ea typeface="Segoe UI" pitchFamily="34" charset="0"/>
            <a:cs typeface="Segoe UI" pitchFamily="34" charset="0"/>
          </a:endParaRPr>
        </a:p>
      </dsp:txBody>
      <dsp:txXfrm>
        <a:off x="2217583" y="167166"/>
        <a:ext cx="5997250" cy="3090070"/>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91B51D-4BCC-4209-86A5-0B107AD4E5AC}" type="datetimeFigureOut">
              <a:rPr lang="en-US" smtClean="0"/>
              <a:pPr/>
              <a:t>4/16/2024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E24329-FA0E-4827-ADA0-BC8304E9EFC5}" type="slidenum">
              <a:rPr lang="en-US" smtClean="0"/>
              <a:pPr/>
              <a:t>‹#›</a:t>
            </a:fld>
            <a:endParaRPr lang="en-US"/>
          </a:p>
        </p:txBody>
      </p:sp>
    </p:spTree>
    <p:extLst>
      <p:ext uri="{BB962C8B-B14F-4D97-AF65-F5344CB8AC3E}">
        <p14:creationId xmlns:p14="http://schemas.microsoft.com/office/powerpoint/2010/main" val="1316312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13</a:t>
            </a:fld>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106</a:t>
            </a:fld>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107</a:t>
            </a:fld>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108</a:t>
            </a:fld>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109</a:t>
            </a:fld>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110</a:t>
            </a:fld>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111</a:t>
            </a:fld>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112</a:t>
            </a:fld>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p:spPr>
      </p:sp>
      <p:sp>
        <p:nvSpPr>
          <p:cNvPr id="176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76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F7A94D-C930-4A3D-B63E-2D7FAD7BF9A3}" type="slidenum">
              <a:rPr lang="en-US" smtClean="0">
                <a:latin typeface="Arial" pitchFamily="34" charset="0"/>
                <a:cs typeface="Arial" pitchFamily="34" charset="0"/>
              </a:rPr>
              <a:pPr/>
              <a:t>113</a:t>
            </a:fld>
            <a:endParaRPr lang="en-US" dirty="0">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27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28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29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30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31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32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34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35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36</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37</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38</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39</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40</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41</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42</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43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6</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44</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45</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46</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47</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48</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49</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50</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51</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52</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53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7</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54</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55</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57</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58</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59</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60</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61</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62</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63</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64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8</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65</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66</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67</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68</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69</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70</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71</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72</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73</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74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10</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75</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76</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77</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78</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79</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80</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81</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83</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84</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85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11</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86</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87</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88</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89</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90</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91</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92</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93</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94</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95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12</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96</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97</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98</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99</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100</a:t>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101</a:t>
            </a:fld>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102</a:t>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103</a:t>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104</a:t>
            </a:fld>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105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E2E6084-C444-4EF8-93FC-7FBD9A096DC3}" type="datetime1">
              <a:rPr lang="en-US" smtClean="0"/>
              <a:pPr/>
              <a:t>4/16/2024</a:t>
            </a:fld>
            <a:endParaRPr lang="en-US"/>
          </a:p>
        </p:txBody>
      </p:sp>
      <p:sp>
        <p:nvSpPr>
          <p:cNvPr id="5" name="Footer Placeholder 4"/>
          <p:cNvSpPr>
            <a:spLocks noGrp="1"/>
          </p:cNvSpPr>
          <p:nvPr>
            <p:ph type="ftr" sz="quarter" idx="11"/>
          </p:nvPr>
        </p:nvSpPr>
        <p:spPr/>
        <p:txBody>
          <a:bodyPr/>
          <a:lstStyle/>
          <a:p>
            <a:r>
              <a:rPr lang="en-US" dirty="0"/>
              <a:t>Electronic Hardware System Design</a:t>
            </a:r>
          </a:p>
        </p:txBody>
      </p:sp>
      <p:sp>
        <p:nvSpPr>
          <p:cNvPr id="6" name="Slide Number Placeholder 5"/>
          <p:cNvSpPr>
            <a:spLocks noGrp="1"/>
          </p:cNvSpPr>
          <p:nvPr>
            <p:ph type="sldNum" sz="quarter" idx="12"/>
          </p:nvPr>
        </p:nvSpPr>
        <p:spPr/>
        <p:txBody>
          <a:bodyPr/>
          <a:lstStyle/>
          <a:p>
            <a:fld id="{7769914A-DE8A-4152-827C-D0849E27D48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67AF71-7CC4-4E68-BCDE-CFF31AAF7630}" type="datetime1">
              <a:rPr lang="en-US" smtClean="0"/>
              <a:pPr/>
              <a:t>4/16/2024</a:t>
            </a:fld>
            <a:endParaRPr lang="en-US"/>
          </a:p>
        </p:txBody>
      </p:sp>
      <p:sp>
        <p:nvSpPr>
          <p:cNvPr id="5" name="Footer Placeholder 4"/>
          <p:cNvSpPr>
            <a:spLocks noGrp="1"/>
          </p:cNvSpPr>
          <p:nvPr>
            <p:ph type="ftr" sz="quarter" idx="11"/>
          </p:nvPr>
        </p:nvSpPr>
        <p:spPr/>
        <p:txBody>
          <a:bodyPr/>
          <a:lstStyle/>
          <a:p>
            <a:r>
              <a:rPr lang="en-US" dirty="0"/>
              <a:t>Electronic Hardware System Design</a:t>
            </a:r>
          </a:p>
        </p:txBody>
      </p:sp>
      <p:sp>
        <p:nvSpPr>
          <p:cNvPr id="6" name="Slide Number Placeholder 5"/>
          <p:cNvSpPr>
            <a:spLocks noGrp="1"/>
          </p:cNvSpPr>
          <p:nvPr>
            <p:ph type="sldNum" sz="quarter" idx="12"/>
          </p:nvPr>
        </p:nvSpPr>
        <p:spPr/>
        <p:txBody>
          <a:bodyPr/>
          <a:lstStyle/>
          <a:p>
            <a:fld id="{7769914A-DE8A-4152-827C-D0849E27D48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39E046-895F-4C27-9069-5ED82DACD76D}" type="datetime1">
              <a:rPr lang="en-US" smtClean="0"/>
              <a:pPr/>
              <a:t>4/16/2024</a:t>
            </a:fld>
            <a:endParaRPr lang="en-US"/>
          </a:p>
        </p:txBody>
      </p:sp>
      <p:sp>
        <p:nvSpPr>
          <p:cNvPr id="5" name="Footer Placeholder 4"/>
          <p:cNvSpPr>
            <a:spLocks noGrp="1"/>
          </p:cNvSpPr>
          <p:nvPr>
            <p:ph type="ftr" sz="quarter" idx="11"/>
          </p:nvPr>
        </p:nvSpPr>
        <p:spPr/>
        <p:txBody>
          <a:bodyPr/>
          <a:lstStyle/>
          <a:p>
            <a:r>
              <a:rPr lang="en-US" dirty="0"/>
              <a:t>Electronic Hardware System Design</a:t>
            </a:r>
          </a:p>
        </p:txBody>
      </p:sp>
      <p:sp>
        <p:nvSpPr>
          <p:cNvPr id="6" name="Slide Number Placeholder 5"/>
          <p:cNvSpPr>
            <a:spLocks noGrp="1"/>
          </p:cNvSpPr>
          <p:nvPr>
            <p:ph type="sldNum" sz="quarter" idx="12"/>
          </p:nvPr>
        </p:nvSpPr>
        <p:spPr/>
        <p:txBody>
          <a:bodyPr/>
          <a:lstStyle/>
          <a:p>
            <a:fld id="{7769914A-DE8A-4152-827C-D0849E27D48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CD3A10-748A-4393-9D9A-AEEFFBE19AD1}" type="datetime1">
              <a:rPr lang="en-US" smtClean="0"/>
              <a:pPr/>
              <a:t>4/16/2024</a:t>
            </a:fld>
            <a:endParaRPr lang="en-US"/>
          </a:p>
        </p:txBody>
      </p:sp>
      <p:sp>
        <p:nvSpPr>
          <p:cNvPr id="5" name="Footer Placeholder 4"/>
          <p:cNvSpPr>
            <a:spLocks noGrp="1"/>
          </p:cNvSpPr>
          <p:nvPr>
            <p:ph type="ftr" sz="quarter" idx="11"/>
          </p:nvPr>
        </p:nvSpPr>
        <p:spPr/>
        <p:txBody>
          <a:bodyPr/>
          <a:lstStyle/>
          <a:p>
            <a:r>
              <a:rPr lang="en-US" dirty="0"/>
              <a:t>Electronic Hardware System Design</a:t>
            </a:r>
          </a:p>
        </p:txBody>
      </p:sp>
      <p:sp>
        <p:nvSpPr>
          <p:cNvPr id="6" name="Slide Number Placeholder 5"/>
          <p:cNvSpPr>
            <a:spLocks noGrp="1"/>
          </p:cNvSpPr>
          <p:nvPr>
            <p:ph type="sldNum" sz="quarter" idx="12"/>
          </p:nvPr>
        </p:nvSpPr>
        <p:spPr/>
        <p:txBody>
          <a:bodyPr/>
          <a:lstStyle/>
          <a:p>
            <a:fld id="{7769914A-DE8A-4152-827C-D0849E27D48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CB190D-C4A8-4A01-92F8-C012521D71A2}" type="datetime1">
              <a:rPr lang="en-US" smtClean="0"/>
              <a:pPr/>
              <a:t>4/16/2024</a:t>
            </a:fld>
            <a:endParaRPr lang="en-US"/>
          </a:p>
        </p:txBody>
      </p:sp>
      <p:sp>
        <p:nvSpPr>
          <p:cNvPr id="5" name="Footer Placeholder 4"/>
          <p:cNvSpPr>
            <a:spLocks noGrp="1"/>
          </p:cNvSpPr>
          <p:nvPr>
            <p:ph type="ftr" sz="quarter" idx="11"/>
          </p:nvPr>
        </p:nvSpPr>
        <p:spPr/>
        <p:txBody>
          <a:bodyPr/>
          <a:lstStyle/>
          <a:p>
            <a:r>
              <a:rPr lang="en-US" dirty="0"/>
              <a:t>Electronic Hardware System Design</a:t>
            </a:r>
          </a:p>
        </p:txBody>
      </p:sp>
      <p:sp>
        <p:nvSpPr>
          <p:cNvPr id="6" name="Slide Number Placeholder 5"/>
          <p:cNvSpPr>
            <a:spLocks noGrp="1"/>
          </p:cNvSpPr>
          <p:nvPr>
            <p:ph type="sldNum" sz="quarter" idx="12"/>
          </p:nvPr>
        </p:nvSpPr>
        <p:spPr/>
        <p:txBody>
          <a:bodyPr/>
          <a:lstStyle/>
          <a:p>
            <a:fld id="{7769914A-DE8A-4152-827C-D0849E27D48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41C2317-C3CB-4B57-9B44-E9D8091CB163}" type="datetime1">
              <a:rPr lang="en-US" smtClean="0"/>
              <a:pPr/>
              <a:t>4/16/2024</a:t>
            </a:fld>
            <a:endParaRPr lang="en-US"/>
          </a:p>
        </p:txBody>
      </p:sp>
      <p:sp>
        <p:nvSpPr>
          <p:cNvPr id="6" name="Footer Placeholder 5"/>
          <p:cNvSpPr>
            <a:spLocks noGrp="1"/>
          </p:cNvSpPr>
          <p:nvPr>
            <p:ph type="ftr" sz="quarter" idx="11"/>
          </p:nvPr>
        </p:nvSpPr>
        <p:spPr/>
        <p:txBody>
          <a:bodyPr/>
          <a:lstStyle/>
          <a:p>
            <a:r>
              <a:rPr lang="en-US" dirty="0"/>
              <a:t>Electronic Hardware System Design</a:t>
            </a:r>
          </a:p>
        </p:txBody>
      </p:sp>
      <p:sp>
        <p:nvSpPr>
          <p:cNvPr id="7" name="Slide Number Placeholder 6"/>
          <p:cNvSpPr>
            <a:spLocks noGrp="1"/>
          </p:cNvSpPr>
          <p:nvPr>
            <p:ph type="sldNum" sz="quarter" idx="12"/>
          </p:nvPr>
        </p:nvSpPr>
        <p:spPr/>
        <p:txBody>
          <a:bodyPr/>
          <a:lstStyle/>
          <a:p>
            <a:fld id="{7769914A-DE8A-4152-827C-D0849E27D48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666F45-6879-49E2-A1CA-EF3CF9406660}" type="datetime1">
              <a:rPr lang="en-US" smtClean="0"/>
              <a:pPr/>
              <a:t>4/16/2024</a:t>
            </a:fld>
            <a:endParaRPr lang="en-US"/>
          </a:p>
        </p:txBody>
      </p:sp>
      <p:sp>
        <p:nvSpPr>
          <p:cNvPr id="8" name="Footer Placeholder 7"/>
          <p:cNvSpPr>
            <a:spLocks noGrp="1"/>
          </p:cNvSpPr>
          <p:nvPr>
            <p:ph type="ftr" sz="quarter" idx="11"/>
          </p:nvPr>
        </p:nvSpPr>
        <p:spPr/>
        <p:txBody>
          <a:bodyPr/>
          <a:lstStyle/>
          <a:p>
            <a:r>
              <a:rPr lang="en-US" dirty="0"/>
              <a:t>Electronic Hardware System Design</a:t>
            </a:r>
          </a:p>
        </p:txBody>
      </p:sp>
      <p:sp>
        <p:nvSpPr>
          <p:cNvPr id="9" name="Slide Number Placeholder 8"/>
          <p:cNvSpPr>
            <a:spLocks noGrp="1"/>
          </p:cNvSpPr>
          <p:nvPr>
            <p:ph type="sldNum" sz="quarter" idx="12"/>
          </p:nvPr>
        </p:nvSpPr>
        <p:spPr/>
        <p:txBody>
          <a:bodyPr/>
          <a:lstStyle/>
          <a:p>
            <a:fld id="{7769914A-DE8A-4152-827C-D0849E27D48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8F4A44D-24AE-44A1-B1C9-558314A67A79}" type="datetime1">
              <a:rPr lang="en-US" smtClean="0"/>
              <a:pPr/>
              <a:t>4/16/2024</a:t>
            </a:fld>
            <a:endParaRPr lang="en-US"/>
          </a:p>
        </p:txBody>
      </p:sp>
      <p:sp>
        <p:nvSpPr>
          <p:cNvPr id="4" name="Footer Placeholder 3"/>
          <p:cNvSpPr>
            <a:spLocks noGrp="1"/>
          </p:cNvSpPr>
          <p:nvPr>
            <p:ph type="ftr" sz="quarter" idx="11"/>
          </p:nvPr>
        </p:nvSpPr>
        <p:spPr/>
        <p:txBody>
          <a:bodyPr/>
          <a:lstStyle/>
          <a:p>
            <a:r>
              <a:rPr lang="en-US" dirty="0"/>
              <a:t>Electronic Hardware System Design</a:t>
            </a:r>
          </a:p>
        </p:txBody>
      </p:sp>
      <p:sp>
        <p:nvSpPr>
          <p:cNvPr id="5" name="Slide Number Placeholder 4"/>
          <p:cNvSpPr>
            <a:spLocks noGrp="1"/>
          </p:cNvSpPr>
          <p:nvPr>
            <p:ph type="sldNum" sz="quarter" idx="12"/>
          </p:nvPr>
        </p:nvSpPr>
        <p:spPr/>
        <p:txBody>
          <a:bodyPr/>
          <a:lstStyle/>
          <a:p>
            <a:fld id="{7769914A-DE8A-4152-827C-D0849E27D48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C2D30B-9032-4559-9859-F4F2ED876EAE}" type="datetime1">
              <a:rPr lang="en-US" smtClean="0"/>
              <a:pPr/>
              <a:t>4/16/2024</a:t>
            </a:fld>
            <a:endParaRPr lang="en-US"/>
          </a:p>
        </p:txBody>
      </p:sp>
      <p:sp>
        <p:nvSpPr>
          <p:cNvPr id="3" name="Footer Placeholder 2"/>
          <p:cNvSpPr>
            <a:spLocks noGrp="1"/>
          </p:cNvSpPr>
          <p:nvPr>
            <p:ph type="ftr" sz="quarter" idx="11"/>
          </p:nvPr>
        </p:nvSpPr>
        <p:spPr/>
        <p:txBody>
          <a:bodyPr/>
          <a:lstStyle/>
          <a:p>
            <a:r>
              <a:rPr lang="en-US" dirty="0"/>
              <a:t>Electronic Hardware System Design</a:t>
            </a:r>
          </a:p>
        </p:txBody>
      </p:sp>
      <p:sp>
        <p:nvSpPr>
          <p:cNvPr id="4" name="Slide Number Placeholder 3"/>
          <p:cNvSpPr>
            <a:spLocks noGrp="1"/>
          </p:cNvSpPr>
          <p:nvPr>
            <p:ph type="sldNum" sz="quarter" idx="12"/>
          </p:nvPr>
        </p:nvSpPr>
        <p:spPr/>
        <p:txBody>
          <a:bodyPr/>
          <a:lstStyle/>
          <a:p>
            <a:fld id="{7769914A-DE8A-4152-827C-D0849E27D48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AFE079-EB1F-48E6-92EB-49C6C20BD28D}" type="datetime1">
              <a:rPr lang="en-US" smtClean="0"/>
              <a:pPr/>
              <a:t>4/16/2024</a:t>
            </a:fld>
            <a:endParaRPr lang="en-US"/>
          </a:p>
        </p:txBody>
      </p:sp>
      <p:sp>
        <p:nvSpPr>
          <p:cNvPr id="6" name="Footer Placeholder 5"/>
          <p:cNvSpPr>
            <a:spLocks noGrp="1"/>
          </p:cNvSpPr>
          <p:nvPr>
            <p:ph type="ftr" sz="quarter" idx="11"/>
          </p:nvPr>
        </p:nvSpPr>
        <p:spPr/>
        <p:txBody>
          <a:bodyPr/>
          <a:lstStyle/>
          <a:p>
            <a:r>
              <a:rPr lang="en-US" dirty="0"/>
              <a:t>Electronic Hardware System Design</a:t>
            </a:r>
          </a:p>
        </p:txBody>
      </p:sp>
      <p:sp>
        <p:nvSpPr>
          <p:cNvPr id="7" name="Slide Number Placeholder 6"/>
          <p:cNvSpPr>
            <a:spLocks noGrp="1"/>
          </p:cNvSpPr>
          <p:nvPr>
            <p:ph type="sldNum" sz="quarter" idx="12"/>
          </p:nvPr>
        </p:nvSpPr>
        <p:spPr/>
        <p:txBody>
          <a:bodyPr/>
          <a:lstStyle/>
          <a:p>
            <a:fld id="{7769914A-DE8A-4152-827C-D0849E27D48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CC6E53-0898-42DB-8EBF-A2A38F85CF64}" type="datetime1">
              <a:rPr lang="en-US" smtClean="0"/>
              <a:pPr/>
              <a:t>4/16/2024</a:t>
            </a:fld>
            <a:endParaRPr lang="en-US"/>
          </a:p>
        </p:txBody>
      </p:sp>
      <p:sp>
        <p:nvSpPr>
          <p:cNvPr id="6" name="Footer Placeholder 5"/>
          <p:cNvSpPr>
            <a:spLocks noGrp="1"/>
          </p:cNvSpPr>
          <p:nvPr>
            <p:ph type="ftr" sz="quarter" idx="11"/>
          </p:nvPr>
        </p:nvSpPr>
        <p:spPr/>
        <p:txBody>
          <a:bodyPr/>
          <a:lstStyle/>
          <a:p>
            <a:r>
              <a:rPr lang="en-US" dirty="0"/>
              <a:t>Electronic Hardware System Design</a:t>
            </a:r>
          </a:p>
        </p:txBody>
      </p:sp>
      <p:sp>
        <p:nvSpPr>
          <p:cNvPr id="7" name="Slide Number Placeholder 6"/>
          <p:cNvSpPr>
            <a:spLocks noGrp="1"/>
          </p:cNvSpPr>
          <p:nvPr>
            <p:ph type="sldNum" sz="quarter" idx="12"/>
          </p:nvPr>
        </p:nvSpPr>
        <p:spPr/>
        <p:txBody>
          <a:bodyPr/>
          <a:lstStyle/>
          <a:p>
            <a:fld id="{7769914A-DE8A-4152-827C-D0849E27D48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425541-D9EC-4807-936A-63046315CC84}" type="datetime1">
              <a:rPr lang="en-US" smtClean="0"/>
              <a:pPr/>
              <a:t>4/16/2024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Electronic Hardware System Design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69914A-DE8A-4152-827C-D0849E27D48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10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10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6.xml"/><Relationship Id="rId1" Type="http://schemas.openxmlformats.org/officeDocument/2006/relationships/slideLayout" Target="../slideLayouts/slideLayout2.xml"/><Relationship Id="rId4" Type="http://schemas.openxmlformats.org/officeDocument/2006/relationships/image" Target="../media/image77.gif"/></Relationships>
</file>

<file path=ppt/slides/_rels/slide10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7.xml"/><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10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0.xml"/><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10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1.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10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2.xml"/><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10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3.xml"/><Relationship Id="rId1" Type="http://schemas.openxmlformats.org/officeDocument/2006/relationships/slideLayout" Target="../slideLayouts/slideLayout2.xml"/><Relationship Id="rId5" Type="http://schemas.openxmlformats.org/officeDocument/2006/relationships/image" Target="../media/image83.png"/><Relationship Id="rId4" Type="http://schemas.openxmlformats.org/officeDocument/2006/relationships/image" Target="../media/image8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4.xml"/><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1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5.xml"/><Relationship Id="rId1" Type="http://schemas.openxmlformats.org/officeDocument/2006/relationships/slideLayout" Target="../slideLayouts/slideLayout2.xml"/><Relationship Id="rId5" Type="http://schemas.openxmlformats.org/officeDocument/2006/relationships/image" Target="../media/image86.png"/><Relationship Id="rId4" Type="http://schemas.openxmlformats.org/officeDocument/2006/relationships/image" Target="../media/image85.png"/></Relationships>
</file>

<file path=ppt/slides/_rels/slide1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6.xml"/><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11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07.xml"/><Relationship Id="rId1" Type="http://schemas.openxmlformats.org/officeDocument/2006/relationships/slideLayout" Target="../slideLayouts/slideLayout2.xml"/><Relationship Id="rId4" Type="http://schemas.openxmlformats.org/officeDocument/2006/relationships/image" Target="../media/image89.gif"/></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oleObject" Target="../embeddings/oleObject1.bin"/><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image" Target="../media/image17.emf"/></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emf"/></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4.gi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6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6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6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6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6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6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6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7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7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7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7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7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8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8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8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8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9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9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9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9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9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9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9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9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image" Target="../media/image7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2552300" y="5257800"/>
            <a:ext cx="4057850" cy="9906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Eras Bold ITC" pitchFamily="34" charset="0"/>
                <a:ea typeface="+mj-ea"/>
                <a:cs typeface="+mj-cs"/>
              </a:rPr>
              <a:t>Bennett University</a:t>
            </a:r>
            <a:endParaRPr kumimoji="0" lang="en-US" sz="2000" b="1" i="0" u="none" strike="noStrike" kern="1200" spc="50" normalizeH="0" baseline="0" noProof="0" dirty="0">
              <a:ln w="11430"/>
              <a:solidFill>
                <a:srgbClr val="00B050"/>
              </a:solidFill>
              <a:effectLst>
                <a:outerShdw blurRad="76200" dist="50800" dir="5400000" algn="tl" rotWithShape="0">
                  <a:srgbClr val="000000">
                    <a:alpha val="65000"/>
                  </a:srgbClr>
                </a:outerShdw>
              </a:effectLst>
              <a:uLnTx/>
              <a:uFillTx/>
              <a:latin typeface="+mj-lt"/>
              <a:ea typeface="+mj-ea"/>
              <a:cs typeface="+mj-cs"/>
            </a:endParaRPr>
          </a:p>
        </p:txBody>
      </p:sp>
      <p:grpSp>
        <p:nvGrpSpPr>
          <p:cNvPr id="2" name="Group 17"/>
          <p:cNvGrpSpPr/>
          <p:nvPr/>
        </p:nvGrpSpPr>
        <p:grpSpPr>
          <a:xfrm>
            <a:off x="762000" y="2666389"/>
            <a:ext cx="1795272" cy="3201011"/>
            <a:chOff x="762000" y="2666389"/>
            <a:chExt cx="1795272" cy="3201011"/>
          </a:xfrm>
        </p:grpSpPr>
        <p:sp>
          <p:nvSpPr>
            <p:cNvPr id="10" name="Rounded Rectangle 9"/>
            <p:cNvSpPr/>
            <p:nvPr/>
          </p:nvSpPr>
          <p:spPr>
            <a:xfrm>
              <a:off x="762000" y="2667000"/>
              <a:ext cx="533400" cy="7620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12" name="Rounded Rectangle 11"/>
            <p:cNvSpPr/>
            <p:nvPr/>
          </p:nvSpPr>
          <p:spPr>
            <a:xfrm rot="-360000">
              <a:off x="929057" y="2666389"/>
              <a:ext cx="76200" cy="32004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4" name="Rounded Rectangle 13"/>
            <p:cNvSpPr/>
            <p:nvPr/>
          </p:nvSpPr>
          <p:spPr>
            <a:xfrm>
              <a:off x="1094232" y="5791200"/>
              <a:ext cx="1463040" cy="762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grpSp>
      <p:sp>
        <p:nvSpPr>
          <p:cNvPr id="16" name="Flowchart: Alternate Process 15"/>
          <p:cNvSpPr/>
          <p:nvPr/>
        </p:nvSpPr>
        <p:spPr>
          <a:xfrm>
            <a:off x="609600" y="1143000"/>
            <a:ext cx="7924800" cy="304800"/>
          </a:xfrm>
          <a:prstGeom prst="flowChartAlternate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19"/>
          <p:cNvGrpSpPr/>
          <p:nvPr/>
        </p:nvGrpSpPr>
        <p:grpSpPr>
          <a:xfrm>
            <a:off x="6629400" y="2667000"/>
            <a:ext cx="1792224" cy="3203168"/>
            <a:chOff x="6629400" y="2667000"/>
            <a:chExt cx="1792224" cy="3203168"/>
          </a:xfrm>
        </p:grpSpPr>
        <p:sp>
          <p:nvSpPr>
            <p:cNvPr id="11" name="Rounded Rectangle 10"/>
            <p:cNvSpPr/>
            <p:nvPr/>
          </p:nvSpPr>
          <p:spPr>
            <a:xfrm>
              <a:off x="7888224" y="2667000"/>
              <a:ext cx="533400" cy="762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3" name="Rounded Rectangle 12"/>
            <p:cNvSpPr/>
            <p:nvPr/>
          </p:nvSpPr>
          <p:spPr>
            <a:xfrm rot="300000">
              <a:off x="8216522" y="2669768"/>
              <a:ext cx="76200" cy="32004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7" name="Rounded Rectangle 16"/>
            <p:cNvSpPr/>
            <p:nvPr/>
          </p:nvSpPr>
          <p:spPr>
            <a:xfrm>
              <a:off x="6629400" y="5791200"/>
              <a:ext cx="1463040" cy="762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grpSp>
      <p:sp>
        <p:nvSpPr>
          <p:cNvPr id="7" name="Title 1"/>
          <p:cNvSpPr>
            <a:spLocks noGrp="1"/>
          </p:cNvSpPr>
          <p:nvPr>
            <p:ph type="title"/>
          </p:nvPr>
        </p:nvSpPr>
        <p:spPr>
          <a:xfrm>
            <a:off x="1143000" y="1524000"/>
            <a:ext cx="6934200" cy="2819400"/>
          </a:xfrm>
          <a:effectLst>
            <a:glow rad="228600">
              <a:schemeClr val="accent5">
                <a:satMod val="175000"/>
                <a:alpha val="40000"/>
              </a:schemeClr>
            </a:glow>
          </a:effectLst>
          <a:scene3d>
            <a:camera prst="perspectiveAbove"/>
            <a:lightRig rig="threePt" dir="t"/>
          </a:scene3d>
          <a:sp3d>
            <a:bevelT w="114300" prst="artDeco"/>
          </a:sp3d>
        </p:spPr>
        <p:style>
          <a:lnRef idx="2">
            <a:schemeClr val="dk1">
              <a:shade val="50000"/>
            </a:schemeClr>
          </a:lnRef>
          <a:fillRef idx="1">
            <a:schemeClr val="dk1"/>
          </a:fillRef>
          <a:effectRef idx="0">
            <a:schemeClr val="dk1"/>
          </a:effectRef>
          <a:fontRef idx="minor">
            <a:schemeClr val="lt1"/>
          </a:fontRef>
        </p:style>
        <p:txBody>
          <a:bodyPr>
            <a:normAutofit fontScale="90000"/>
            <a:scene3d>
              <a:camera prst="orthographicFront"/>
              <a:lightRig rig="threePt" dir="t"/>
            </a:scene3d>
            <a:sp3d extrusionH="57150">
              <a:bevelT w="57150" h="38100" prst="artDeco"/>
            </a:sp3d>
          </a:bodyPr>
          <a:lstStyle/>
          <a:p>
            <a:r>
              <a:rPr lang="en-US" sz="5400" dirty="0">
                <a:solidFill>
                  <a:schemeClr val="bg1"/>
                </a:solidFill>
                <a:latin typeface="Stencil" pitchFamily="82" charset="0"/>
              </a:rPr>
              <a:t> </a:t>
            </a:r>
            <a:r>
              <a:rPr lang="en-US" sz="5400" dirty="0" smtClean="0">
                <a:solidFill>
                  <a:schemeClr val="bg1"/>
                </a:solidFill>
                <a:latin typeface="Stencil" pitchFamily="82" charset="0"/>
              </a:rPr>
              <a:t>MODULE-3 </a:t>
            </a:r>
            <a:r>
              <a:rPr lang="en-US" sz="5400" dirty="0">
                <a:solidFill>
                  <a:schemeClr val="bg1"/>
                </a:solidFill>
                <a:latin typeface="Stencil" pitchFamily="82" charset="0"/>
              </a:rPr>
              <a:t/>
            </a:r>
            <a:br>
              <a:rPr lang="en-US" sz="5400" dirty="0">
                <a:solidFill>
                  <a:schemeClr val="bg1"/>
                </a:solidFill>
                <a:latin typeface="Stencil" pitchFamily="82" charset="0"/>
              </a:rPr>
            </a:br>
            <a:r>
              <a:rPr lang="en-US" b="1" dirty="0">
                <a:solidFill>
                  <a:srgbClr val="E4B60C"/>
                </a:solidFill>
                <a:latin typeface="Eras Bold ITC" pitchFamily="34" charset="0"/>
              </a:rPr>
              <a:t>DESIGN OF SEQUENTIAL LOGIC CIRCUITS</a:t>
            </a:r>
          </a:p>
        </p:txBody>
      </p:sp>
      <p:sp>
        <p:nvSpPr>
          <p:cNvPr id="19" name="Rounded Rectangle 18"/>
          <p:cNvSpPr/>
          <p:nvPr/>
        </p:nvSpPr>
        <p:spPr>
          <a:xfrm>
            <a:off x="486768" y="609600"/>
            <a:ext cx="8153400" cy="762000"/>
          </a:xfrm>
          <a:prstGeom prst="round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3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lgerian" pitchFamily="82" charset="0"/>
              </a:rPr>
              <a:t>ECE2003 – DIGITAL LOGIC DESIGN</a:t>
            </a:r>
          </a:p>
        </p:txBody>
      </p:sp>
      <p:sp>
        <p:nvSpPr>
          <p:cNvPr id="15" name="Rounded Rectangle 14"/>
          <p:cNvSpPr/>
          <p:nvPr/>
        </p:nvSpPr>
        <p:spPr>
          <a:xfrm>
            <a:off x="152400" y="228600"/>
            <a:ext cx="8839200" cy="6400800"/>
          </a:xfrm>
          <a:prstGeom prst="roundRect">
            <a:avLst/>
          </a:prstGeom>
          <a:noFill/>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LATCHES</a:t>
            </a:r>
          </a:p>
        </p:txBody>
      </p:sp>
      <p:sp>
        <p:nvSpPr>
          <p:cNvPr id="11" name="Rectangle 10"/>
          <p:cNvSpPr/>
          <p:nvPr/>
        </p:nvSpPr>
        <p:spPr>
          <a:xfrm>
            <a:off x="304800" y="1143000"/>
            <a:ext cx="8534400" cy="5509200"/>
          </a:xfrm>
          <a:prstGeom prst="rect">
            <a:avLst/>
          </a:prstGeom>
        </p:spPr>
        <p:txBody>
          <a:bodyPr wrap="square">
            <a:spAutoFit/>
          </a:bodyPr>
          <a:lstStyle/>
          <a:p>
            <a:pPr marL="457200" lvl="0" indent="-457200" algn="just">
              <a:buClr>
                <a:schemeClr val="accent6"/>
              </a:buClr>
              <a:buFont typeface="Wingdings" pitchFamily="2" charset="2"/>
              <a:buChar char="q"/>
            </a:pPr>
            <a:r>
              <a:rPr lang="en-US" sz="2400" dirty="0">
                <a:solidFill>
                  <a:srgbClr val="0070C0"/>
                </a:solidFill>
                <a:latin typeface="Narkisim" pitchFamily="34" charset="-79"/>
                <a:cs typeface="Narkisim" pitchFamily="34" charset="-79"/>
              </a:rPr>
              <a:t>Latches and Flip-Flops are the </a:t>
            </a:r>
            <a:r>
              <a:rPr lang="en-US" sz="2400" dirty="0">
                <a:latin typeface="Narkisim" pitchFamily="34" charset="-79"/>
                <a:cs typeface="Narkisim" pitchFamily="34" charset="-79"/>
              </a:rPr>
              <a:t>basic building blocks</a:t>
            </a:r>
            <a:r>
              <a:rPr lang="en-US" sz="2400" dirty="0">
                <a:solidFill>
                  <a:srgbClr val="0070C0"/>
                </a:solidFill>
                <a:latin typeface="Narkisim" pitchFamily="34" charset="-79"/>
                <a:cs typeface="Narkisim" pitchFamily="34" charset="-79"/>
              </a:rPr>
              <a:t> of the most sequential circuits. </a:t>
            </a:r>
          </a:p>
          <a:p>
            <a:pPr marL="457200" lvl="0" indent="-457200" algn="just">
              <a:buClr>
                <a:schemeClr val="accent6"/>
              </a:buClr>
              <a:buFont typeface="Wingdings" pitchFamily="2" charset="2"/>
              <a:buChar char="q"/>
            </a:pPr>
            <a:endParaRPr lang="en-US" sz="1200" dirty="0">
              <a:solidFill>
                <a:srgbClr val="0070C0"/>
              </a:solidFill>
              <a:latin typeface="Narkisim" pitchFamily="34" charset="-79"/>
              <a:cs typeface="Narkisim" pitchFamily="34" charset="-79"/>
            </a:endParaRPr>
          </a:p>
          <a:p>
            <a:pPr marL="457200" lvl="0" indent="-457200" algn="just">
              <a:buClr>
                <a:schemeClr val="accent6"/>
              </a:buClr>
              <a:buFont typeface="Wingdings" pitchFamily="2" charset="2"/>
              <a:buChar char="q"/>
            </a:pPr>
            <a:r>
              <a:rPr lang="en-US" sz="2400" dirty="0">
                <a:solidFill>
                  <a:srgbClr val="0070C0"/>
                </a:solidFill>
                <a:latin typeface="Narkisim" pitchFamily="34" charset="-79"/>
                <a:cs typeface="Narkisim" pitchFamily="34" charset="-79"/>
              </a:rPr>
              <a:t>Latches are used for a sequential device that checks all of its inputs continuously and </a:t>
            </a:r>
            <a:r>
              <a:rPr lang="en-US" sz="2400" dirty="0">
                <a:latin typeface="Narkisim" pitchFamily="34" charset="-79"/>
                <a:cs typeface="Narkisim" pitchFamily="34" charset="-79"/>
              </a:rPr>
              <a:t>changes its outputs accordingly at any time </a:t>
            </a:r>
            <a:r>
              <a:rPr lang="en-US" sz="2400" dirty="0">
                <a:solidFill>
                  <a:srgbClr val="0070C0"/>
                </a:solidFill>
                <a:latin typeface="Narkisim" pitchFamily="34" charset="-79"/>
                <a:cs typeface="Narkisim" pitchFamily="34" charset="-79"/>
              </a:rPr>
              <a:t>independent of clocking signal.</a:t>
            </a:r>
          </a:p>
          <a:p>
            <a:pPr marL="457200" lvl="0" indent="-457200" algn="just">
              <a:buClr>
                <a:schemeClr val="accent6"/>
              </a:buClr>
              <a:buFont typeface="Wingdings" pitchFamily="2" charset="2"/>
              <a:buChar char="q"/>
            </a:pPr>
            <a:endParaRPr lang="en-US" sz="1200" dirty="0">
              <a:solidFill>
                <a:srgbClr val="0070C0"/>
              </a:solidFill>
              <a:latin typeface="Narkisim" pitchFamily="34" charset="-79"/>
              <a:cs typeface="Narkisim" pitchFamily="34" charset="-79"/>
            </a:endParaRPr>
          </a:p>
          <a:p>
            <a:pPr marL="457200" lvl="0" indent="-457200" algn="just">
              <a:buClr>
                <a:schemeClr val="accent6"/>
              </a:buClr>
              <a:buFont typeface="Wingdings" pitchFamily="2" charset="2"/>
              <a:buChar char="q"/>
            </a:pPr>
            <a:r>
              <a:rPr lang="en-US" sz="2400" dirty="0">
                <a:latin typeface="Narkisim" pitchFamily="34" charset="-79"/>
                <a:cs typeface="Narkisim" pitchFamily="34" charset="-79"/>
              </a:rPr>
              <a:t>Enable signal </a:t>
            </a:r>
            <a:r>
              <a:rPr lang="en-US" sz="2400" dirty="0">
                <a:solidFill>
                  <a:srgbClr val="0070C0"/>
                </a:solidFill>
                <a:latin typeface="Narkisim" pitchFamily="34" charset="-79"/>
                <a:cs typeface="Narkisim" pitchFamily="34" charset="-79"/>
              </a:rPr>
              <a:t>is provided with the latch. When enable signal is active output changes occur as the input changes.</a:t>
            </a:r>
          </a:p>
          <a:p>
            <a:pPr marL="457200" lvl="0" indent="-457200" algn="just">
              <a:buClr>
                <a:schemeClr val="accent6"/>
              </a:buClr>
              <a:buFont typeface="Wingdings" pitchFamily="2" charset="2"/>
              <a:buChar char="q"/>
            </a:pPr>
            <a:endParaRPr lang="en-US" sz="1200" dirty="0">
              <a:solidFill>
                <a:srgbClr val="0070C0"/>
              </a:solidFill>
              <a:latin typeface="Narkisim" pitchFamily="34" charset="-79"/>
              <a:cs typeface="Narkisim" pitchFamily="34" charset="-79"/>
            </a:endParaRPr>
          </a:p>
          <a:p>
            <a:pPr marL="457200" lvl="0" indent="-457200" algn="just">
              <a:buClr>
                <a:schemeClr val="accent6"/>
              </a:buClr>
              <a:buFont typeface="Wingdings" pitchFamily="2" charset="2"/>
              <a:buChar char="q"/>
            </a:pPr>
            <a:r>
              <a:rPr lang="en-US" sz="2000" dirty="0">
                <a:solidFill>
                  <a:srgbClr val="0070C0"/>
                </a:solidFill>
                <a:latin typeface="Narkisim" pitchFamily="34" charset="-79"/>
                <a:cs typeface="Narkisim" pitchFamily="34" charset="-79"/>
              </a:rPr>
              <a:t>But when </a:t>
            </a:r>
            <a:r>
              <a:rPr lang="en-US" sz="2000" dirty="0">
                <a:latin typeface="Narkisim" pitchFamily="34" charset="-79"/>
                <a:cs typeface="Narkisim" pitchFamily="34" charset="-79"/>
              </a:rPr>
              <a:t>enable signal is not activated </a:t>
            </a:r>
            <a:r>
              <a:rPr lang="en-US" sz="2000" dirty="0">
                <a:solidFill>
                  <a:srgbClr val="0070C0"/>
                </a:solidFill>
                <a:latin typeface="Narkisim" pitchFamily="34" charset="-79"/>
                <a:cs typeface="Narkisim" pitchFamily="34" charset="-79"/>
              </a:rPr>
              <a:t>input changes do not affect the output. </a:t>
            </a:r>
          </a:p>
          <a:p>
            <a:pPr marL="457200" lvl="0" indent="-457200" algn="just">
              <a:buClr>
                <a:schemeClr val="accent6"/>
              </a:buClr>
              <a:buFont typeface="Wingdings" pitchFamily="2" charset="2"/>
              <a:buChar char="q"/>
            </a:pPr>
            <a:endParaRPr lang="en-US" sz="1100" dirty="0">
              <a:solidFill>
                <a:srgbClr val="0070C0"/>
              </a:solidFill>
              <a:latin typeface="Narkisim" pitchFamily="34" charset="-79"/>
              <a:cs typeface="Narkisim" pitchFamily="34" charset="-79"/>
            </a:endParaRPr>
          </a:p>
          <a:p>
            <a:pPr marL="457200" lvl="0" indent="-457200" algn="just">
              <a:buClr>
                <a:schemeClr val="accent6"/>
              </a:buClr>
              <a:buFont typeface="Wingdings" pitchFamily="2" charset="2"/>
              <a:buChar char="q"/>
            </a:pPr>
            <a:r>
              <a:rPr lang="en-US" sz="2000" dirty="0">
                <a:solidFill>
                  <a:srgbClr val="0070C0"/>
                </a:solidFill>
                <a:latin typeface="Narkisim" pitchFamily="34" charset="-79"/>
                <a:cs typeface="Narkisim" pitchFamily="34" charset="-79"/>
              </a:rPr>
              <a:t>Flip-Flop is used for a sequential device that normally samples its inputs and </a:t>
            </a:r>
            <a:r>
              <a:rPr lang="en-US" sz="2000" dirty="0">
                <a:latin typeface="Narkisim" pitchFamily="34" charset="-79"/>
                <a:cs typeface="Narkisim" pitchFamily="34" charset="-79"/>
              </a:rPr>
              <a:t>changes its outputs only at times determined by clocking signal. </a:t>
            </a:r>
          </a:p>
        </p:txBody>
      </p:sp>
      <p:sp>
        <p:nvSpPr>
          <p:cNvPr id="13" name="TextBox 12"/>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 DIGITAL DESIGN</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10</a:t>
            </a:r>
          </a:p>
        </p:txBody>
      </p:sp>
      <p:sp>
        <p:nvSpPr>
          <p:cNvPr id="15" name="TextBox 14"/>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MODULE-3</a:t>
            </a:r>
            <a:endParaRPr lang="en-US" sz="1000" b="1" dirty="0">
              <a:solidFill>
                <a:srgbClr val="C00000"/>
              </a:solidFill>
              <a:latin typeface="Lucida Fax" pitchFamily="18" charset="0"/>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COUNTERS</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100</a:t>
            </a:r>
          </a:p>
        </p:txBody>
      </p:sp>
      <p:sp>
        <p:nvSpPr>
          <p:cNvPr id="9" name="Rectangle 3"/>
          <p:cNvSpPr>
            <a:spLocks noChangeArrowheads="1"/>
          </p:cNvSpPr>
          <p:nvPr/>
        </p:nvSpPr>
        <p:spPr bwMode="auto">
          <a:xfrm>
            <a:off x="2057400" y="1066800"/>
            <a:ext cx="4953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4-BIT ASYNC. UP COUNTER</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463" y="1905000"/>
            <a:ext cx="7839075"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153143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COUNTERS</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101</a:t>
            </a:r>
          </a:p>
        </p:txBody>
      </p:sp>
      <p:sp>
        <p:nvSpPr>
          <p:cNvPr id="9" name="Rectangle 3"/>
          <p:cNvSpPr>
            <a:spLocks noChangeArrowheads="1"/>
          </p:cNvSpPr>
          <p:nvPr/>
        </p:nvSpPr>
        <p:spPr bwMode="auto">
          <a:xfrm>
            <a:off x="2057400" y="1066800"/>
            <a:ext cx="4953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4-BIT ASYNC. UP COUNTER</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sp>
        <p:nvSpPr>
          <p:cNvPr id="90114" name="AutoShape 2" descr="http://www.electronics-tutorials.ws/counter/cou6.gif?81223b"/>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0116" name="AutoShape 4" descr="http://www.electronics-tutorials.ws/counter/cou6.gif?81223b"/>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0123" name="Picture 11"/>
          <p:cNvPicPr>
            <a:picLocks noChangeAspect="1" noChangeArrowheads="1"/>
          </p:cNvPicPr>
          <p:nvPr/>
        </p:nvPicPr>
        <p:blipFill>
          <a:blip r:embed="rId4" cstate="print"/>
          <a:srcRect/>
          <a:stretch>
            <a:fillRect/>
          </a:stretch>
        </p:blipFill>
        <p:spPr bwMode="auto">
          <a:xfrm>
            <a:off x="609600" y="1676400"/>
            <a:ext cx="7924800" cy="4396444"/>
          </a:xfrm>
          <a:prstGeom prst="rect">
            <a:avLst/>
          </a:prstGeom>
          <a:noFill/>
          <a:ln w="9525">
            <a:noFill/>
            <a:miter lim="800000"/>
            <a:headEnd/>
            <a:tailEnd/>
          </a:ln>
        </p:spPr>
      </p:pic>
    </p:spTree>
    <p:extLst>
      <p:ext uri="{BB962C8B-B14F-4D97-AF65-F5344CB8AC3E}">
        <p14:creationId xmlns:p14="http://schemas.microsoft.com/office/powerpoint/2010/main" val="168693741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COUNTERS</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102</a:t>
            </a:r>
          </a:p>
        </p:txBody>
      </p:sp>
      <p:sp>
        <p:nvSpPr>
          <p:cNvPr id="9" name="Rectangle 3"/>
          <p:cNvSpPr>
            <a:spLocks noChangeArrowheads="1"/>
          </p:cNvSpPr>
          <p:nvPr/>
        </p:nvSpPr>
        <p:spPr bwMode="auto">
          <a:xfrm>
            <a:off x="2057400" y="1066800"/>
            <a:ext cx="4953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4-BIT ASYNC. DOWN COUNTER</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pic>
        <p:nvPicPr>
          <p:cNvPr id="86018" name="Picture 2" descr="http://www.electronics-tutorials.ws/counter/cou7.gif"/>
          <p:cNvPicPr>
            <a:picLocks noChangeAspect="1" noChangeArrowheads="1"/>
          </p:cNvPicPr>
          <p:nvPr/>
        </p:nvPicPr>
        <p:blipFill>
          <a:blip r:embed="rId4" cstate="print"/>
          <a:srcRect/>
          <a:stretch>
            <a:fillRect/>
          </a:stretch>
        </p:blipFill>
        <p:spPr bwMode="auto">
          <a:xfrm>
            <a:off x="838200" y="2057400"/>
            <a:ext cx="7474223" cy="3352800"/>
          </a:xfrm>
          <a:prstGeom prst="rect">
            <a:avLst/>
          </a:prstGeom>
          <a:noFill/>
        </p:spPr>
      </p:pic>
    </p:spTree>
    <p:extLst>
      <p:ext uri="{BB962C8B-B14F-4D97-AF65-F5344CB8AC3E}">
        <p14:creationId xmlns:p14="http://schemas.microsoft.com/office/powerpoint/2010/main" val="127560533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COUNTERS</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103</a:t>
            </a:r>
          </a:p>
        </p:txBody>
      </p:sp>
      <p:sp>
        <p:nvSpPr>
          <p:cNvPr id="9" name="Rectangle 3"/>
          <p:cNvSpPr>
            <a:spLocks noChangeArrowheads="1"/>
          </p:cNvSpPr>
          <p:nvPr/>
        </p:nvSpPr>
        <p:spPr bwMode="auto">
          <a:xfrm>
            <a:off x="2057400" y="1066800"/>
            <a:ext cx="4953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4-BIT ASYNC. DOWN COUNTER</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pic>
        <p:nvPicPr>
          <p:cNvPr id="91138" name="Picture 2"/>
          <p:cNvPicPr>
            <a:picLocks noChangeAspect="1" noChangeArrowheads="1"/>
          </p:cNvPicPr>
          <p:nvPr/>
        </p:nvPicPr>
        <p:blipFill>
          <a:blip r:embed="rId4" cstate="print"/>
          <a:srcRect/>
          <a:stretch>
            <a:fillRect/>
          </a:stretch>
        </p:blipFill>
        <p:spPr bwMode="auto">
          <a:xfrm>
            <a:off x="381000" y="2209800"/>
            <a:ext cx="8382000" cy="3248025"/>
          </a:xfrm>
          <a:prstGeom prst="rect">
            <a:avLst/>
          </a:prstGeom>
          <a:noFill/>
          <a:ln w="9525">
            <a:noFill/>
            <a:miter lim="800000"/>
            <a:headEnd/>
            <a:tailEnd/>
          </a:ln>
        </p:spPr>
      </p:pic>
    </p:spTree>
    <p:extLst>
      <p:ext uri="{BB962C8B-B14F-4D97-AF65-F5344CB8AC3E}">
        <p14:creationId xmlns:p14="http://schemas.microsoft.com/office/powerpoint/2010/main" val="420610855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COUNTERS</a:t>
            </a:r>
          </a:p>
        </p:txBody>
      </p:sp>
      <p:sp>
        <p:nvSpPr>
          <p:cNvPr id="11" name="Rectangle 10"/>
          <p:cNvSpPr/>
          <p:nvPr/>
        </p:nvSpPr>
        <p:spPr>
          <a:xfrm>
            <a:off x="304800" y="1507153"/>
            <a:ext cx="8534400" cy="4493538"/>
          </a:xfrm>
          <a:prstGeom prst="rect">
            <a:avLst/>
          </a:prstGeom>
        </p:spPr>
        <p:txBody>
          <a:bodyPr wrap="square">
            <a:spAutoFit/>
          </a:bodyPr>
          <a:lstStyle/>
          <a:p>
            <a:pPr marL="457200" indent="-457200" algn="just">
              <a:buClr>
                <a:schemeClr val="accent6"/>
              </a:buClr>
              <a:buFont typeface="Wingdings" pitchFamily="2" charset="2"/>
              <a:buChar char="q"/>
            </a:pPr>
            <a:r>
              <a:rPr lang="en-US" sz="2600" dirty="0">
                <a:solidFill>
                  <a:srgbClr val="0070C0"/>
                </a:solidFill>
                <a:latin typeface="Narkisim" pitchFamily="34" charset="-79"/>
                <a:cs typeface="Narkisim" pitchFamily="34" charset="-79"/>
              </a:rPr>
              <a:t>The counter can be designed using any types of Flip flop. But in general T-Flip flop is used to design counter</a:t>
            </a:r>
            <a:r>
              <a:rPr lang="en-US" sz="2600" dirty="0" smtClean="0">
                <a:solidFill>
                  <a:srgbClr val="0070C0"/>
                </a:solidFill>
                <a:latin typeface="Narkisim" pitchFamily="34" charset="-79"/>
                <a:cs typeface="Narkisim" pitchFamily="34" charset="-79"/>
              </a:rPr>
              <a:t>.</a:t>
            </a:r>
            <a:endParaRPr lang="en-US" sz="2600" dirty="0">
              <a:solidFill>
                <a:srgbClr val="0070C0"/>
              </a:solidFill>
              <a:latin typeface="Narkisim" pitchFamily="34" charset="-79"/>
              <a:cs typeface="Narkisim" pitchFamily="34" charset="-79"/>
            </a:endParaRPr>
          </a:p>
          <a:p>
            <a:pPr marL="457200" indent="-457200" algn="just">
              <a:buClr>
                <a:schemeClr val="accent6"/>
              </a:buClr>
              <a:buFont typeface="Wingdings" pitchFamily="2" charset="2"/>
              <a:buChar char="q"/>
            </a:pPr>
            <a:r>
              <a:rPr lang="en-US" sz="2600" dirty="0">
                <a:solidFill>
                  <a:srgbClr val="0070C0"/>
                </a:solidFill>
                <a:latin typeface="Narkisim" pitchFamily="34" charset="-79"/>
                <a:cs typeface="Narkisim" pitchFamily="34" charset="-79"/>
              </a:rPr>
              <a:t>The use of MOD counter in to counter value for specific number of times. </a:t>
            </a:r>
          </a:p>
          <a:p>
            <a:pPr marL="457200" indent="-457200" algn="just">
              <a:buClr>
                <a:schemeClr val="accent6"/>
              </a:buClr>
              <a:buFont typeface="Wingdings" pitchFamily="2" charset="2"/>
              <a:buChar char="q"/>
            </a:pPr>
            <a:r>
              <a:rPr lang="en-US" sz="2600" dirty="0">
                <a:solidFill>
                  <a:srgbClr val="0070C0"/>
                </a:solidFill>
                <a:latin typeface="Narkisim" pitchFamily="34" charset="-79"/>
                <a:cs typeface="Narkisim" pitchFamily="34" charset="-79"/>
              </a:rPr>
              <a:t>For example, MOD-5 Counter means it can counter the values from 0 to 4 and it get reset. So, it count in the sequence of 000,001,0110,011,100,000,001,etc</a:t>
            </a:r>
            <a:r>
              <a:rPr lang="en-US" sz="2600" dirty="0" smtClean="0">
                <a:solidFill>
                  <a:srgbClr val="0070C0"/>
                </a:solidFill>
                <a:latin typeface="Narkisim" pitchFamily="34" charset="-79"/>
                <a:cs typeface="Narkisim" pitchFamily="34" charset="-79"/>
              </a:rPr>
              <a:t>.,</a:t>
            </a:r>
            <a:endParaRPr lang="en-US" sz="2600" dirty="0">
              <a:solidFill>
                <a:srgbClr val="0070C0"/>
              </a:solidFill>
              <a:latin typeface="Narkisim" pitchFamily="34" charset="-79"/>
              <a:cs typeface="Narkisim" pitchFamily="34" charset="-79"/>
            </a:endParaRPr>
          </a:p>
          <a:p>
            <a:pPr marL="457200" indent="-457200" algn="just">
              <a:buClr>
                <a:schemeClr val="accent6"/>
              </a:buClr>
              <a:buFont typeface="Wingdings" pitchFamily="2" charset="2"/>
              <a:buChar char="q"/>
            </a:pPr>
            <a:r>
              <a:rPr lang="en-US" sz="2600" dirty="0">
                <a:solidFill>
                  <a:srgbClr val="0070C0"/>
                </a:solidFill>
                <a:latin typeface="Narkisim" pitchFamily="34" charset="-79"/>
                <a:cs typeface="Narkisim" pitchFamily="34" charset="-79"/>
              </a:rPr>
              <a:t>The number of flip flop required to design MOD counter is depends on the number of count it performs. </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104</a:t>
            </a:r>
          </a:p>
        </p:txBody>
      </p:sp>
      <p:sp>
        <p:nvSpPr>
          <p:cNvPr id="9" name="Rectangle 3"/>
          <p:cNvSpPr>
            <a:spLocks noChangeArrowheads="1"/>
          </p:cNvSpPr>
          <p:nvPr/>
        </p:nvSpPr>
        <p:spPr bwMode="auto">
          <a:xfrm>
            <a:off x="2057400" y="1066800"/>
            <a:ext cx="4953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SYNC. MOD COUNTER DESIGN</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COUNTERS</a:t>
            </a:r>
          </a:p>
        </p:txBody>
      </p:sp>
      <p:sp>
        <p:nvSpPr>
          <p:cNvPr id="11" name="Rectangle 10"/>
          <p:cNvSpPr/>
          <p:nvPr/>
        </p:nvSpPr>
        <p:spPr>
          <a:xfrm>
            <a:off x="304800" y="1507153"/>
            <a:ext cx="8534400" cy="4832092"/>
          </a:xfrm>
          <a:prstGeom prst="rect">
            <a:avLst/>
          </a:prstGeom>
        </p:spPr>
        <p:txBody>
          <a:bodyPr wrap="square">
            <a:spAutoFit/>
          </a:bodyPr>
          <a:lstStyle/>
          <a:p>
            <a:pPr marL="630238" indent="-404813" algn="just">
              <a:buClr>
                <a:schemeClr val="accent6"/>
              </a:buClr>
              <a:buFont typeface="+mj-lt"/>
              <a:buAutoNum type="arabicPeriod"/>
            </a:pPr>
            <a:r>
              <a:rPr lang="en-US" sz="2800" dirty="0" smtClean="0">
                <a:solidFill>
                  <a:srgbClr val="0070C0"/>
                </a:solidFill>
                <a:latin typeface="Narkisim" pitchFamily="34" charset="-79"/>
                <a:cs typeface="Narkisim" pitchFamily="34" charset="-79"/>
              </a:rPr>
              <a:t>Determine </a:t>
            </a:r>
            <a:r>
              <a:rPr lang="en-US" sz="2800" dirty="0">
                <a:solidFill>
                  <a:srgbClr val="0070C0"/>
                </a:solidFill>
                <a:latin typeface="Narkisim" pitchFamily="34" charset="-79"/>
                <a:cs typeface="Narkisim" pitchFamily="34" charset="-79"/>
              </a:rPr>
              <a:t>the number of Flip-Flop needed</a:t>
            </a:r>
          </a:p>
          <a:p>
            <a:pPr marL="630238" indent="-404813" algn="just">
              <a:buClr>
                <a:schemeClr val="accent6"/>
              </a:buClr>
              <a:buFont typeface="+mj-lt"/>
              <a:buAutoNum type="arabicPeriod"/>
            </a:pPr>
            <a:endParaRPr lang="en-US" sz="2800" dirty="0">
              <a:solidFill>
                <a:srgbClr val="0070C0"/>
              </a:solidFill>
              <a:latin typeface="Narkisim" pitchFamily="34" charset="-79"/>
              <a:cs typeface="Narkisim" pitchFamily="34" charset="-79"/>
            </a:endParaRPr>
          </a:p>
          <a:p>
            <a:pPr marL="630238" indent="-404813" algn="just">
              <a:buClr>
                <a:schemeClr val="accent6"/>
              </a:buClr>
              <a:buFont typeface="+mj-lt"/>
              <a:buAutoNum type="arabicPeriod"/>
            </a:pPr>
            <a:r>
              <a:rPr lang="en-US" sz="2800" dirty="0">
                <a:solidFill>
                  <a:srgbClr val="0070C0"/>
                </a:solidFill>
                <a:latin typeface="Narkisim" pitchFamily="34" charset="-79"/>
                <a:cs typeface="Narkisim" pitchFamily="34" charset="-79"/>
              </a:rPr>
              <a:t>Choose the type of Flip Flop and its excitation table</a:t>
            </a:r>
          </a:p>
          <a:p>
            <a:pPr marL="630238" indent="-404813" algn="just">
              <a:buClr>
                <a:schemeClr val="accent6"/>
              </a:buClr>
              <a:buFont typeface="+mj-lt"/>
              <a:buAutoNum type="arabicPeriod"/>
            </a:pPr>
            <a:endParaRPr lang="en-US" sz="2800" dirty="0">
              <a:solidFill>
                <a:srgbClr val="0070C0"/>
              </a:solidFill>
              <a:latin typeface="Narkisim" pitchFamily="34" charset="-79"/>
              <a:cs typeface="Narkisim" pitchFamily="34" charset="-79"/>
            </a:endParaRPr>
          </a:p>
          <a:p>
            <a:pPr marL="630238" indent="-404813" algn="just">
              <a:buClr>
                <a:schemeClr val="accent6"/>
              </a:buClr>
              <a:buFont typeface="+mj-lt"/>
              <a:buAutoNum type="arabicPeriod"/>
            </a:pPr>
            <a:r>
              <a:rPr lang="en-US" sz="2800" dirty="0">
                <a:solidFill>
                  <a:srgbClr val="0070C0"/>
                </a:solidFill>
                <a:latin typeface="Narkisim" pitchFamily="34" charset="-79"/>
                <a:cs typeface="Narkisim" pitchFamily="34" charset="-79"/>
              </a:rPr>
              <a:t>Determine Transition table</a:t>
            </a:r>
          </a:p>
          <a:p>
            <a:pPr marL="630238" indent="-404813" algn="just">
              <a:buClr>
                <a:schemeClr val="accent6"/>
              </a:buClr>
              <a:buFont typeface="+mj-lt"/>
              <a:buAutoNum type="arabicPeriod"/>
            </a:pPr>
            <a:endParaRPr lang="en-US" sz="2800" dirty="0">
              <a:solidFill>
                <a:srgbClr val="0070C0"/>
              </a:solidFill>
              <a:latin typeface="Narkisim" pitchFamily="34" charset="-79"/>
              <a:cs typeface="Narkisim" pitchFamily="34" charset="-79"/>
            </a:endParaRPr>
          </a:p>
          <a:p>
            <a:pPr marL="630238" indent="-404813" algn="just">
              <a:buClr>
                <a:schemeClr val="accent6"/>
              </a:buClr>
              <a:buFont typeface="+mj-lt"/>
              <a:buAutoNum type="arabicPeriod"/>
            </a:pPr>
            <a:r>
              <a:rPr lang="en-US" sz="2800" dirty="0">
                <a:solidFill>
                  <a:srgbClr val="0070C0"/>
                </a:solidFill>
                <a:latin typeface="Narkisim" pitchFamily="34" charset="-79"/>
                <a:cs typeface="Narkisim" pitchFamily="34" charset="-79"/>
              </a:rPr>
              <a:t>K-Map simplification procedures for driving expressions</a:t>
            </a:r>
          </a:p>
          <a:p>
            <a:pPr marL="630238" indent="-404813" algn="just">
              <a:buClr>
                <a:schemeClr val="accent6"/>
              </a:buClr>
              <a:buFont typeface="+mj-lt"/>
              <a:buAutoNum type="arabicPeriod"/>
            </a:pPr>
            <a:endParaRPr lang="en-US" sz="2800" dirty="0">
              <a:solidFill>
                <a:srgbClr val="0070C0"/>
              </a:solidFill>
              <a:latin typeface="Narkisim" pitchFamily="34" charset="-79"/>
              <a:cs typeface="Narkisim" pitchFamily="34" charset="-79"/>
            </a:endParaRPr>
          </a:p>
          <a:p>
            <a:pPr marL="630238" indent="-404813" algn="just">
              <a:buClr>
                <a:schemeClr val="accent6"/>
              </a:buClr>
              <a:buFont typeface="+mj-lt"/>
              <a:buAutoNum type="arabicPeriod"/>
            </a:pPr>
            <a:r>
              <a:rPr lang="en-US" sz="2800" dirty="0">
                <a:solidFill>
                  <a:srgbClr val="0070C0"/>
                </a:solidFill>
                <a:latin typeface="Narkisim" pitchFamily="34" charset="-79"/>
                <a:cs typeface="Narkisim" pitchFamily="34" charset="-79"/>
              </a:rPr>
              <a:t>Draw the </a:t>
            </a:r>
            <a:r>
              <a:rPr lang="en-US" sz="2600" dirty="0">
                <a:solidFill>
                  <a:srgbClr val="0070C0"/>
                </a:solidFill>
                <a:latin typeface="Narkisim" pitchFamily="34" charset="-79"/>
                <a:cs typeface="Narkisim" pitchFamily="34" charset="-79"/>
              </a:rPr>
              <a:t>logic diagram</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105</a:t>
            </a:r>
          </a:p>
        </p:txBody>
      </p:sp>
      <p:sp>
        <p:nvSpPr>
          <p:cNvPr id="9" name="Rectangle 3"/>
          <p:cNvSpPr>
            <a:spLocks noChangeArrowheads="1"/>
          </p:cNvSpPr>
          <p:nvPr/>
        </p:nvSpPr>
        <p:spPr bwMode="auto">
          <a:xfrm>
            <a:off x="2057400" y="1066800"/>
            <a:ext cx="4953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SYNC. MOD COUNTER DESIGN</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spTree>
    <p:extLst>
      <p:ext uri="{BB962C8B-B14F-4D97-AF65-F5344CB8AC3E}">
        <p14:creationId xmlns:p14="http://schemas.microsoft.com/office/powerpoint/2010/main" val="18161772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COUNTERS</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106</a:t>
            </a:r>
          </a:p>
        </p:txBody>
      </p:sp>
      <p:sp>
        <p:nvSpPr>
          <p:cNvPr id="9" name="Rectangle 3"/>
          <p:cNvSpPr>
            <a:spLocks noChangeArrowheads="1"/>
          </p:cNvSpPr>
          <p:nvPr/>
        </p:nvSpPr>
        <p:spPr bwMode="auto">
          <a:xfrm>
            <a:off x="838200" y="1066800"/>
            <a:ext cx="74676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Example:1 Design of MOD-6 Counter using JK Flip flop</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pic>
        <p:nvPicPr>
          <p:cNvPr id="90114" name="Picture 2"/>
          <p:cNvPicPr>
            <a:picLocks noChangeAspect="1" noChangeArrowheads="1"/>
          </p:cNvPicPr>
          <p:nvPr/>
        </p:nvPicPr>
        <p:blipFill>
          <a:blip r:embed="rId4" cstate="print"/>
          <a:srcRect/>
          <a:stretch>
            <a:fillRect/>
          </a:stretch>
        </p:blipFill>
        <p:spPr bwMode="auto">
          <a:xfrm>
            <a:off x="1028700" y="1828800"/>
            <a:ext cx="7200900" cy="4343400"/>
          </a:xfrm>
          <a:prstGeom prst="rect">
            <a:avLst/>
          </a:prstGeom>
          <a:noFill/>
          <a:ln w="9525">
            <a:noFill/>
            <a:miter lim="800000"/>
            <a:headEnd/>
            <a:tailEnd/>
          </a:ln>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COUNTERS</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107</a:t>
            </a:r>
          </a:p>
        </p:txBody>
      </p:sp>
      <p:sp>
        <p:nvSpPr>
          <p:cNvPr id="9" name="Rectangle 3"/>
          <p:cNvSpPr>
            <a:spLocks noChangeArrowheads="1"/>
          </p:cNvSpPr>
          <p:nvPr/>
        </p:nvSpPr>
        <p:spPr bwMode="auto">
          <a:xfrm>
            <a:off x="838200" y="1066800"/>
            <a:ext cx="74676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Example:1 Design of MOD-6 Counter using JK Flip flop</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pic>
        <p:nvPicPr>
          <p:cNvPr id="91138" name="Picture 2"/>
          <p:cNvPicPr>
            <a:picLocks noChangeAspect="1" noChangeArrowheads="1"/>
          </p:cNvPicPr>
          <p:nvPr/>
        </p:nvPicPr>
        <p:blipFill>
          <a:blip r:embed="rId4" cstate="print"/>
          <a:srcRect/>
          <a:stretch>
            <a:fillRect/>
          </a:stretch>
        </p:blipFill>
        <p:spPr bwMode="auto">
          <a:xfrm>
            <a:off x="457200" y="1981200"/>
            <a:ext cx="8330258" cy="4219575"/>
          </a:xfrm>
          <a:prstGeom prst="rect">
            <a:avLst/>
          </a:prstGeom>
          <a:noFill/>
          <a:ln w="9525">
            <a:noFill/>
            <a:miter lim="800000"/>
            <a:headEnd/>
            <a:tailEnd/>
          </a:ln>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COUNTERS</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108</a:t>
            </a:r>
          </a:p>
        </p:txBody>
      </p:sp>
      <p:sp>
        <p:nvSpPr>
          <p:cNvPr id="9" name="Rectangle 3"/>
          <p:cNvSpPr>
            <a:spLocks noChangeArrowheads="1"/>
          </p:cNvSpPr>
          <p:nvPr/>
        </p:nvSpPr>
        <p:spPr bwMode="auto">
          <a:xfrm>
            <a:off x="838200" y="1066800"/>
            <a:ext cx="74676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Example:1 Design of MOD-6 Counter using JK Flip flop</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pic>
        <p:nvPicPr>
          <p:cNvPr id="92162" name="Picture 2"/>
          <p:cNvPicPr>
            <a:picLocks noChangeAspect="1" noChangeArrowheads="1"/>
          </p:cNvPicPr>
          <p:nvPr/>
        </p:nvPicPr>
        <p:blipFill>
          <a:blip r:embed="rId4" cstate="print"/>
          <a:srcRect/>
          <a:stretch>
            <a:fillRect/>
          </a:stretch>
        </p:blipFill>
        <p:spPr bwMode="auto">
          <a:xfrm>
            <a:off x="1981200" y="1447800"/>
            <a:ext cx="5224462" cy="5041549"/>
          </a:xfrm>
          <a:prstGeom prst="rect">
            <a:avLst/>
          </a:prstGeom>
          <a:noFill/>
          <a:ln w="9525">
            <a:noFill/>
            <a:miter lim="800000"/>
            <a:headEnd/>
            <a:tailEnd/>
          </a:ln>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COUNTERS</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109</a:t>
            </a:r>
          </a:p>
        </p:txBody>
      </p:sp>
      <p:sp>
        <p:nvSpPr>
          <p:cNvPr id="9" name="Rectangle 3"/>
          <p:cNvSpPr>
            <a:spLocks noChangeArrowheads="1"/>
          </p:cNvSpPr>
          <p:nvPr/>
        </p:nvSpPr>
        <p:spPr bwMode="auto">
          <a:xfrm>
            <a:off x="838200" y="1066800"/>
            <a:ext cx="74676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Example:1 Design of MOD-6 Counter using JK Flip flop</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pic>
        <p:nvPicPr>
          <p:cNvPr id="93187" name="Picture 3"/>
          <p:cNvPicPr>
            <a:picLocks noChangeAspect="1" noChangeArrowheads="1"/>
          </p:cNvPicPr>
          <p:nvPr/>
        </p:nvPicPr>
        <p:blipFill>
          <a:blip r:embed="rId4" cstate="print"/>
          <a:srcRect/>
          <a:stretch>
            <a:fillRect/>
          </a:stretch>
        </p:blipFill>
        <p:spPr bwMode="auto">
          <a:xfrm>
            <a:off x="533400" y="2590800"/>
            <a:ext cx="8321601" cy="3319462"/>
          </a:xfrm>
          <a:prstGeom prst="rect">
            <a:avLst/>
          </a:prstGeom>
          <a:noFill/>
          <a:ln w="9525">
            <a:noFill/>
            <a:miter lim="800000"/>
            <a:headEnd/>
            <a:tailEnd/>
          </a:ln>
        </p:spPr>
      </p:pic>
      <p:pic>
        <p:nvPicPr>
          <p:cNvPr id="93188" name="Picture 4"/>
          <p:cNvPicPr>
            <a:picLocks noChangeAspect="1" noChangeArrowheads="1"/>
          </p:cNvPicPr>
          <p:nvPr/>
        </p:nvPicPr>
        <p:blipFill>
          <a:blip r:embed="rId5" cstate="print"/>
          <a:srcRect/>
          <a:stretch>
            <a:fillRect/>
          </a:stretch>
        </p:blipFill>
        <p:spPr bwMode="auto">
          <a:xfrm>
            <a:off x="838200" y="1981200"/>
            <a:ext cx="3424518" cy="3048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LATCHES</a:t>
            </a:r>
          </a:p>
        </p:txBody>
      </p:sp>
      <p:sp>
        <p:nvSpPr>
          <p:cNvPr id="11" name="Rectangle 10"/>
          <p:cNvSpPr/>
          <p:nvPr/>
        </p:nvSpPr>
        <p:spPr>
          <a:xfrm>
            <a:off x="304800" y="1905000"/>
            <a:ext cx="8534400" cy="3600986"/>
          </a:xfrm>
          <a:prstGeom prst="rect">
            <a:avLst/>
          </a:prstGeom>
        </p:spPr>
        <p:txBody>
          <a:bodyPr wrap="square">
            <a:spAutoFit/>
          </a:bodyPr>
          <a:lstStyle/>
          <a:p>
            <a:pPr marL="457200" lvl="0" indent="-457200" algn="just">
              <a:buClr>
                <a:schemeClr val="accent6"/>
              </a:buClr>
              <a:buFont typeface="Wingdings" pitchFamily="2" charset="2"/>
              <a:buChar char="q"/>
            </a:pPr>
            <a:r>
              <a:rPr lang="en-US" sz="2000" dirty="0">
                <a:solidFill>
                  <a:srgbClr val="0070C0"/>
                </a:solidFill>
                <a:latin typeface="Narkisim" pitchFamily="34" charset="-79"/>
                <a:cs typeface="Narkisim" pitchFamily="34" charset="-79"/>
              </a:rPr>
              <a:t>The simplest type of latch is the </a:t>
            </a:r>
            <a:r>
              <a:rPr lang="en-US" sz="2000" dirty="0">
                <a:latin typeface="Narkisim" pitchFamily="34" charset="-79"/>
                <a:cs typeface="Narkisim" pitchFamily="34" charset="-79"/>
              </a:rPr>
              <a:t>set-reset (SR) latch</a:t>
            </a:r>
            <a:r>
              <a:rPr lang="en-US" sz="2000" dirty="0">
                <a:solidFill>
                  <a:srgbClr val="0070C0"/>
                </a:solidFill>
                <a:latin typeface="Narkisim" pitchFamily="34" charset="-79"/>
                <a:cs typeface="Narkisim" pitchFamily="34" charset="-79"/>
              </a:rPr>
              <a:t>. It can be constructed from either two NOR gates or two NAND gates.</a:t>
            </a:r>
          </a:p>
          <a:p>
            <a:pPr marL="457200" lvl="0" indent="-457200" algn="just">
              <a:buClr>
                <a:schemeClr val="accent6"/>
              </a:buClr>
              <a:buFont typeface="Wingdings" pitchFamily="2" charset="2"/>
              <a:buChar char="q"/>
            </a:pPr>
            <a:endParaRPr lang="en-US" sz="1200" dirty="0">
              <a:solidFill>
                <a:srgbClr val="0070C0"/>
              </a:solidFill>
              <a:latin typeface="Narkisim" pitchFamily="34" charset="-79"/>
              <a:cs typeface="Narkisim" pitchFamily="34" charset="-79"/>
            </a:endParaRPr>
          </a:p>
          <a:p>
            <a:pPr marL="457200" lvl="0" indent="-457200" algn="just">
              <a:buClr>
                <a:schemeClr val="accent6"/>
              </a:buClr>
              <a:buFont typeface="Wingdings" pitchFamily="2" charset="2"/>
              <a:buChar char="q"/>
            </a:pPr>
            <a:r>
              <a:rPr lang="en-US" sz="2000" dirty="0">
                <a:solidFill>
                  <a:srgbClr val="0070C0"/>
                </a:solidFill>
                <a:latin typeface="Narkisim" pitchFamily="34" charset="-79"/>
                <a:cs typeface="Narkisim" pitchFamily="34" charset="-79"/>
              </a:rPr>
              <a:t>The two NOR gates are </a:t>
            </a:r>
            <a:r>
              <a:rPr lang="en-US" sz="2000" dirty="0">
                <a:latin typeface="Narkisim" pitchFamily="34" charset="-79"/>
                <a:cs typeface="Narkisim" pitchFamily="34" charset="-79"/>
              </a:rPr>
              <a:t>cross-coupled</a:t>
            </a:r>
            <a:r>
              <a:rPr lang="en-US" sz="2000" dirty="0">
                <a:solidFill>
                  <a:srgbClr val="0070C0"/>
                </a:solidFill>
                <a:latin typeface="Narkisim" pitchFamily="34" charset="-79"/>
                <a:cs typeface="Narkisim" pitchFamily="34" charset="-79"/>
              </a:rPr>
              <a:t> so that the output of NOR gate 1 is connected to one of the inputs of NOR gate 2 and vice versa. </a:t>
            </a:r>
          </a:p>
          <a:p>
            <a:pPr marL="457200" lvl="0" indent="-457200" algn="just">
              <a:buClr>
                <a:schemeClr val="accent6"/>
              </a:buClr>
              <a:buFont typeface="Wingdings" pitchFamily="2" charset="2"/>
              <a:buChar char="q"/>
            </a:pPr>
            <a:endParaRPr lang="en-US" sz="1200" dirty="0">
              <a:solidFill>
                <a:srgbClr val="0070C0"/>
              </a:solidFill>
              <a:latin typeface="Narkisim" pitchFamily="34" charset="-79"/>
              <a:cs typeface="Narkisim" pitchFamily="34" charset="-79"/>
            </a:endParaRPr>
          </a:p>
          <a:p>
            <a:pPr marL="457200" lvl="0" indent="-457200" algn="just">
              <a:buClr>
                <a:schemeClr val="accent6"/>
              </a:buClr>
              <a:buFont typeface="Wingdings" pitchFamily="2" charset="2"/>
              <a:buChar char="q"/>
            </a:pPr>
            <a:r>
              <a:rPr lang="en-US" sz="2000" dirty="0">
                <a:solidFill>
                  <a:srgbClr val="0070C0"/>
                </a:solidFill>
                <a:latin typeface="Narkisim" pitchFamily="34" charset="-79"/>
                <a:cs typeface="Narkisim" pitchFamily="34" charset="-79"/>
              </a:rPr>
              <a:t>The latch has </a:t>
            </a:r>
            <a:r>
              <a:rPr lang="en-US" sz="2000" dirty="0">
                <a:latin typeface="Narkisim" pitchFamily="34" charset="-79"/>
                <a:cs typeface="Narkisim" pitchFamily="34" charset="-79"/>
              </a:rPr>
              <a:t>two outputs Q and Q’ and two inputs</a:t>
            </a:r>
            <a:r>
              <a:rPr lang="en-US" sz="2000" dirty="0">
                <a:solidFill>
                  <a:srgbClr val="0070C0"/>
                </a:solidFill>
                <a:latin typeface="Narkisim" pitchFamily="34" charset="-79"/>
                <a:cs typeface="Narkisim" pitchFamily="34" charset="-79"/>
              </a:rPr>
              <a:t>, set and reset.</a:t>
            </a:r>
          </a:p>
          <a:p>
            <a:pPr marL="457200" lvl="0" indent="-457200" algn="just">
              <a:buClr>
                <a:schemeClr val="accent6"/>
              </a:buClr>
              <a:buFont typeface="Wingdings" pitchFamily="2" charset="2"/>
              <a:buChar char="q"/>
            </a:pPr>
            <a:endParaRPr lang="en-US" sz="1200" dirty="0">
              <a:solidFill>
                <a:srgbClr val="0070C0"/>
              </a:solidFill>
              <a:latin typeface="Narkisim" pitchFamily="34" charset="-79"/>
              <a:cs typeface="Narkisim" pitchFamily="34" charset="-79"/>
            </a:endParaRPr>
          </a:p>
          <a:p>
            <a:pPr marL="457200" indent="-457200" algn="just">
              <a:buClr>
                <a:schemeClr val="accent6"/>
              </a:buClr>
              <a:buFont typeface="Wingdings" pitchFamily="2" charset="2"/>
              <a:buChar char="q"/>
            </a:pPr>
            <a:r>
              <a:rPr lang="en-US" sz="2000" dirty="0">
                <a:solidFill>
                  <a:srgbClr val="0070C0"/>
                </a:solidFill>
                <a:latin typeface="Narkisim" pitchFamily="34" charset="-79"/>
                <a:cs typeface="Narkisim" pitchFamily="34" charset="-79"/>
              </a:rPr>
              <a:t>Before going to analyze the SR latch, we recall that a </a:t>
            </a:r>
            <a:r>
              <a:rPr lang="en-US" sz="2000" dirty="0">
                <a:latin typeface="Narkisim" pitchFamily="34" charset="-79"/>
                <a:cs typeface="Narkisim" pitchFamily="34" charset="-79"/>
              </a:rPr>
              <a:t>logic 1 at any input of a NOR gate forces its output to a logic 0. </a:t>
            </a:r>
          </a:p>
          <a:p>
            <a:pPr marL="457200" indent="-457200" algn="just">
              <a:buClr>
                <a:schemeClr val="accent6"/>
              </a:buClr>
              <a:buFont typeface="Wingdings" pitchFamily="2" charset="2"/>
              <a:buChar char="q"/>
            </a:pPr>
            <a:endParaRPr lang="en-US" sz="1200" dirty="0">
              <a:solidFill>
                <a:srgbClr val="0070C0"/>
              </a:solidFill>
              <a:latin typeface="Narkisim" pitchFamily="34" charset="-79"/>
              <a:cs typeface="Narkisim" pitchFamily="34" charset="-79"/>
            </a:endParaRPr>
          </a:p>
          <a:p>
            <a:pPr marL="457200" indent="-457200" algn="just">
              <a:buClr>
                <a:schemeClr val="accent6"/>
              </a:buClr>
              <a:buFont typeface="Wingdings" pitchFamily="2" charset="2"/>
              <a:buChar char="q"/>
            </a:pPr>
            <a:r>
              <a:rPr lang="en-US" sz="2000" dirty="0">
                <a:solidFill>
                  <a:srgbClr val="0070C0"/>
                </a:solidFill>
                <a:latin typeface="Narkisim" pitchFamily="34" charset="-79"/>
                <a:cs typeface="Narkisim" pitchFamily="34" charset="-79"/>
              </a:rPr>
              <a:t>Let us understand the operation of this circuit for </a:t>
            </a:r>
            <a:r>
              <a:rPr lang="en-US" sz="2000" dirty="0">
                <a:latin typeface="Narkisim" pitchFamily="34" charset="-79"/>
                <a:cs typeface="Narkisim" pitchFamily="34" charset="-79"/>
              </a:rPr>
              <a:t>various input/ output possibilities.</a:t>
            </a:r>
          </a:p>
        </p:txBody>
      </p:sp>
      <p:sp>
        <p:nvSpPr>
          <p:cNvPr id="13" name="TextBox 12"/>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 DIGITAL DESIGN</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11</a:t>
            </a:r>
          </a:p>
        </p:txBody>
      </p:sp>
      <p:sp>
        <p:nvSpPr>
          <p:cNvPr id="15" name="TextBox 14"/>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MODULE-3</a:t>
            </a:r>
            <a:endParaRPr lang="en-US" sz="1000" b="1" dirty="0">
              <a:solidFill>
                <a:srgbClr val="C00000"/>
              </a:solidFill>
              <a:latin typeface="Lucida Fax" pitchFamily="18" charset="0"/>
            </a:endParaRPr>
          </a:p>
        </p:txBody>
      </p:sp>
      <p:sp>
        <p:nvSpPr>
          <p:cNvPr id="9" name="Rectangle 3"/>
          <p:cNvSpPr>
            <a:spLocks noChangeArrowheads="1"/>
          </p:cNvSpPr>
          <p:nvPr/>
        </p:nvSpPr>
        <p:spPr bwMode="auto">
          <a:xfrm>
            <a:off x="2057400" y="1123890"/>
            <a:ext cx="4953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SR Latch using NOR</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COUNTERS</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110</a:t>
            </a:r>
          </a:p>
        </p:txBody>
      </p:sp>
      <p:sp>
        <p:nvSpPr>
          <p:cNvPr id="9" name="Rectangle 3"/>
          <p:cNvSpPr>
            <a:spLocks noChangeArrowheads="1"/>
          </p:cNvSpPr>
          <p:nvPr/>
        </p:nvSpPr>
        <p:spPr bwMode="auto">
          <a:xfrm>
            <a:off x="838200" y="1066800"/>
            <a:ext cx="74676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Example:2 Design of MOD-6 Counter using T Flip flop</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pic>
        <p:nvPicPr>
          <p:cNvPr id="94210" name="Picture 2"/>
          <p:cNvPicPr>
            <a:picLocks noChangeAspect="1" noChangeArrowheads="1"/>
          </p:cNvPicPr>
          <p:nvPr/>
        </p:nvPicPr>
        <p:blipFill>
          <a:blip r:embed="rId4" cstate="print"/>
          <a:srcRect/>
          <a:stretch>
            <a:fillRect/>
          </a:stretch>
        </p:blipFill>
        <p:spPr bwMode="auto">
          <a:xfrm>
            <a:off x="1219200" y="1905000"/>
            <a:ext cx="6705600" cy="4204185"/>
          </a:xfrm>
          <a:prstGeom prst="rect">
            <a:avLst/>
          </a:prstGeom>
          <a:noFill/>
          <a:ln w="9525">
            <a:noFill/>
            <a:miter lim="800000"/>
            <a:headEnd/>
            <a:tailEnd/>
          </a:ln>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COUNTERS</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111</a:t>
            </a:r>
          </a:p>
        </p:txBody>
      </p:sp>
      <p:sp>
        <p:nvSpPr>
          <p:cNvPr id="9" name="Rectangle 3"/>
          <p:cNvSpPr>
            <a:spLocks noChangeArrowheads="1"/>
          </p:cNvSpPr>
          <p:nvPr/>
        </p:nvSpPr>
        <p:spPr bwMode="auto">
          <a:xfrm>
            <a:off x="838200" y="1066800"/>
            <a:ext cx="74676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Example:2 Design of MOD-6 Counter using T Flip flop</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grpSp>
        <p:nvGrpSpPr>
          <p:cNvPr id="12" name="Group 11"/>
          <p:cNvGrpSpPr/>
          <p:nvPr/>
        </p:nvGrpSpPr>
        <p:grpSpPr>
          <a:xfrm>
            <a:off x="1295400" y="1828800"/>
            <a:ext cx="6248400" cy="4343400"/>
            <a:chOff x="2057400" y="1828800"/>
            <a:chExt cx="4619625" cy="3009900"/>
          </a:xfrm>
        </p:grpSpPr>
        <p:pic>
          <p:nvPicPr>
            <p:cNvPr id="95234" name="Picture 2"/>
            <p:cNvPicPr>
              <a:picLocks noChangeAspect="1" noChangeArrowheads="1"/>
            </p:cNvPicPr>
            <p:nvPr/>
          </p:nvPicPr>
          <p:blipFill>
            <a:blip r:embed="rId4" cstate="print"/>
            <a:srcRect/>
            <a:stretch>
              <a:fillRect/>
            </a:stretch>
          </p:blipFill>
          <p:spPr bwMode="auto">
            <a:xfrm>
              <a:off x="2057400" y="1828800"/>
              <a:ext cx="4619625" cy="1628775"/>
            </a:xfrm>
            <a:prstGeom prst="rect">
              <a:avLst/>
            </a:prstGeom>
            <a:noFill/>
            <a:ln w="9525">
              <a:noFill/>
              <a:miter lim="800000"/>
              <a:headEnd/>
              <a:tailEnd/>
            </a:ln>
          </p:spPr>
        </p:pic>
        <p:pic>
          <p:nvPicPr>
            <p:cNvPr id="95235" name="Picture 3"/>
            <p:cNvPicPr>
              <a:picLocks noChangeAspect="1" noChangeArrowheads="1"/>
            </p:cNvPicPr>
            <p:nvPr/>
          </p:nvPicPr>
          <p:blipFill>
            <a:blip r:embed="rId5" cstate="print"/>
            <a:srcRect/>
            <a:stretch>
              <a:fillRect/>
            </a:stretch>
          </p:blipFill>
          <p:spPr bwMode="auto">
            <a:xfrm>
              <a:off x="2726960" y="3429000"/>
              <a:ext cx="3943350" cy="1409700"/>
            </a:xfrm>
            <a:prstGeom prst="rect">
              <a:avLst/>
            </a:prstGeom>
            <a:noFill/>
            <a:ln w="9525">
              <a:noFill/>
              <a:miter lim="800000"/>
              <a:headEnd/>
              <a:tailEnd/>
            </a:ln>
          </p:spPr>
        </p:pic>
      </p:gr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COUNTERS</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112</a:t>
            </a:r>
          </a:p>
        </p:txBody>
      </p:sp>
      <p:sp>
        <p:nvSpPr>
          <p:cNvPr id="9" name="Rectangle 3"/>
          <p:cNvSpPr>
            <a:spLocks noChangeArrowheads="1"/>
          </p:cNvSpPr>
          <p:nvPr/>
        </p:nvSpPr>
        <p:spPr bwMode="auto">
          <a:xfrm>
            <a:off x="838200" y="1066800"/>
            <a:ext cx="74676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Example:2 Design of MOD-6 Counter using T Flip flop</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pic>
        <p:nvPicPr>
          <p:cNvPr id="96258" name="Picture 2"/>
          <p:cNvPicPr>
            <a:picLocks noChangeAspect="1" noChangeArrowheads="1"/>
          </p:cNvPicPr>
          <p:nvPr/>
        </p:nvPicPr>
        <p:blipFill>
          <a:blip r:embed="rId4" cstate="print"/>
          <a:srcRect/>
          <a:stretch>
            <a:fillRect/>
          </a:stretch>
        </p:blipFill>
        <p:spPr bwMode="auto">
          <a:xfrm>
            <a:off x="1752600" y="1524000"/>
            <a:ext cx="6096000" cy="4868406"/>
          </a:xfrm>
          <a:prstGeom prst="rect">
            <a:avLst/>
          </a:prstGeom>
          <a:noFill/>
          <a:ln w="9525">
            <a:noFill/>
            <a:miter lim="800000"/>
            <a:headEnd/>
            <a:tailEnd/>
          </a:ln>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295400" y="3048000"/>
            <a:ext cx="6477000" cy="838200"/>
          </a:xfrm>
          <a:effectLst>
            <a:glow rad="101600">
              <a:schemeClr val="accent3">
                <a:satMod val="175000"/>
                <a:alpha val="40000"/>
              </a:schemeClr>
            </a:glow>
            <a:outerShdw blurRad="40000" dist="20000" dir="5400000" rotWithShape="0">
              <a:srgbClr val="000000">
                <a:alpha val="38000"/>
              </a:srgbClr>
            </a:outerShdw>
            <a:reflection blurRad="6350" stA="50000" endA="295" endPos="92000" dist="101600" dir="5400000" sy="-100000" algn="bl" rotWithShape="0"/>
          </a:effectLst>
          <a:scene3d>
            <a:camera prst="perspectiveContrastingRightFacing"/>
            <a:lightRig rig="threePt" dir="t"/>
          </a:scene3d>
          <a:sp3d>
            <a:bevelT w="139700" h="139700" prst="divot"/>
          </a:sp3d>
        </p:spPr>
        <p:style>
          <a:lnRef idx="3">
            <a:schemeClr val="lt1"/>
          </a:lnRef>
          <a:fillRef idx="1">
            <a:schemeClr val="accent5"/>
          </a:fillRef>
          <a:effectRef idx="1">
            <a:schemeClr val="accent5"/>
          </a:effectRef>
          <a:fontRef idx="minor">
            <a:schemeClr val="lt1"/>
          </a:fontRef>
        </p:style>
        <p:txBody>
          <a:bodyPr/>
          <a:lstStyle/>
          <a:p>
            <a:pPr eaLnBrk="1" hangingPunct="1">
              <a:defRPr/>
            </a:pPr>
            <a:r>
              <a:rPr lang="en-US" b="1" dirty="0">
                <a:solidFill>
                  <a:schemeClr val="tx1"/>
                </a:solidFill>
                <a:latin typeface="Forte" pitchFamily="66" charset="0"/>
              </a:rPr>
              <a:t>THANK   YOU</a:t>
            </a:r>
          </a:p>
        </p:txBody>
      </p:sp>
      <p:pic>
        <p:nvPicPr>
          <p:cNvPr id="151556" name="Picture 3"/>
          <p:cNvPicPr>
            <a:picLocks noChangeAspect="1" noChangeArrowheads="1"/>
          </p:cNvPicPr>
          <p:nvPr/>
        </p:nvPicPr>
        <p:blipFill>
          <a:blip r:embed="rId3" cstate="print"/>
          <a:srcRect/>
          <a:stretch>
            <a:fillRect/>
          </a:stretch>
        </p:blipFill>
        <p:spPr bwMode="auto">
          <a:xfrm>
            <a:off x="609600" y="762000"/>
            <a:ext cx="7848600" cy="276225"/>
          </a:xfrm>
          <a:prstGeom prst="rect">
            <a:avLst/>
          </a:prstGeom>
          <a:noFill/>
          <a:ln w="9525">
            <a:noFill/>
            <a:miter lim="800000"/>
            <a:headEnd/>
            <a:tailEnd/>
          </a:ln>
        </p:spPr>
      </p:pic>
      <p:pic>
        <p:nvPicPr>
          <p:cNvPr id="6" name="Content Placeholder 4" descr="butterflybluex.gif"/>
          <p:cNvPicPr>
            <a:picLocks noGrp="1" noChangeAspect="1"/>
          </p:cNvPicPr>
          <p:nvPr>
            <p:ph idx="1"/>
          </p:nvPr>
        </p:nvPicPr>
        <p:blipFill>
          <a:blip r:embed="rId4" cstate="print"/>
          <a:stretch>
            <a:fillRect/>
          </a:stretch>
        </p:blipFill>
        <p:spPr>
          <a:xfrm>
            <a:off x="-95250" y="5267325"/>
            <a:ext cx="2152650" cy="159067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strVal val="#ppt_w*0.70"/>
                                          </p:val>
                                        </p:tav>
                                        <p:tav tm="100000">
                                          <p:val>
                                            <p:strVal val="#ppt_w"/>
                                          </p:val>
                                        </p:tav>
                                      </p:tavLst>
                                    </p:anim>
                                    <p:anim calcmode="lin" valueType="num">
                                      <p:cBhvr>
                                        <p:cTn id="8" dur="3000" fill="hold"/>
                                        <p:tgtEl>
                                          <p:spTgt spid="2"/>
                                        </p:tgtEl>
                                        <p:attrNameLst>
                                          <p:attrName>ppt_h</p:attrName>
                                        </p:attrNameLst>
                                      </p:cBhvr>
                                      <p:tavLst>
                                        <p:tav tm="0">
                                          <p:val>
                                            <p:strVal val="#ppt_h"/>
                                          </p:val>
                                        </p:tav>
                                        <p:tav tm="100000">
                                          <p:val>
                                            <p:strVal val="#ppt_h"/>
                                          </p:val>
                                        </p:tav>
                                      </p:tavLst>
                                    </p:anim>
                                    <p:animEffect transition="in" filter="fade">
                                      <p:cBhvr>
                                        <p:cTn id="9" dur="3000"/>
                                        <p:tgtEl>
                                          <p:spTgt spid="2"/>
                                        </p:tgtEl>
                                      </p:cBhvr>
                                    </p:animEffect>
                                  </p:childTnLst>
                                </p:cTn>
                              </p:par>
                            </p:childTnLst>
                          </p:cTn>
                        </p:par>
                        <p:par>
                          <p:cTn id="10" fill="hold">
                            <p:stCondLst>
                              <p:cond delay="3000"/>
                            </p:stCondLst>
                            <p:childTnLst>
                              <p:par>
                                <p:cTn id="11" presetID="0" presetClass="path" presetSubtype="0" accel="50000" decel="50000" fill="hold" nodeType="afterEffect">
                                  <p:stCondLst>
                                    <p:cond delay="0"/>
                                  </p:stCondLst>
                                  <p:childTnLst>
                                    <p:animMotion origin="layout" path="M -0.01771 0.00532 C 0.11962 0.01134 0.25712 0.01782 0.27865 -0.06297 C 0.30018 -0.14375 0.10244 -0.36435 0.11112 -0.47917 C 0.12049 -0.59398 0.22032 -0.7206 0.33264 -0.75232 C 0.44671 -0.78403 0.74167 -0.71505 0.7908 -0.66945 C 0.83994 -0.62384 0.65556 -0.51088 0.62848 -0.47917 " pathEditMode="relative" rAng="0" ptsTypes="aaaaaA">
                                      <p:cBhvr>
                                        <p:cTn id="12" dur="5000" fill="hold"/>
                                        <p:tgtEl>
                                          <p:spTgt spid="6"/>
                                        </p:tgtEl>
                                        <p:attrNameLst>
                                          <p:attrName>ppt_x</p:attrName>
                                          <p:attrName>ppt_y</p:attrName>
                                        </p:attrNameLst>
                                      </p:cBhvr>
                                      <p:rCtr x="42900" y="-388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LATCHES</a:t>
            </a:r>
          </a:p>
        </p:txBody>
      </p:sp>
      <p:sp>
        <p:nvSpPr>
          <p:cNvPr id="13" name="TextBox 12"/>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 DIGITAL DESIGN</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12</a:t>
            </a:r>
          </a:p>
        </p:txBody>
      </p:sp>
      <p:sp>
        <p:nvSpPr>
          <p:cNvPr id="15" name="TextBox 14"/>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MODULE-3</a:t>
            </a:r>
            <a:endParaRPr lang="en-US" sz="1000" b="1" dirty="0">
              <a:solidFill>
                <a:srgbClr val="C00000"/>
              </a:solidFill>
              <a:latin typeface="Lucida Fax" pitchFamily="18" charset="0"/>
            </a:endParaRPr>
          </a:p>
        </p:txBody>
      </p:sp>
      <p:sp>
        <p:nvSpPr>
          <p:cNvPr id="9" name="Rectangle 3"/>
          <p:cNvSpPr>
            <a:spLocks noChangeArrowheads="1"/>
          </p:cNvSpPr>
          <p:nvPr/>
        </p:nvSpPr>
        <p:spPr bwMode="auto">
          <a:xfrm>
            <a:off x="2057400" y="1123890"/>
            <a:ext cx="4953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SR Latch using NOR</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pic>
        <p:nvPicPr>
          <p:cNvPr id="45059" name="Picture 3"/>
          <p:cNvPicPr>
            <a:picLocks noChangeAspect="1" noChangeArrowheads="1"/>
          </p:cNvPicPr>
          <p:nvPr/>
        </p:nvPicPr>
        <p:blipFill>
          <a:blip r:embed="rId4" cstate="print"/>
          <a:srcRect/>
          <a:stretch>
            <a:fillRect/>
          </a:stretch>
        </p:blipFill>
        <p:spPr bwMode="auto">
          <a:xfrm>
            <a:off x="609600" y="2438400"/>
            <a:ext cx="7794381" cy="27432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LATCHES</a:t>
            </a:r>
          </a:p>
        </p:txBody>
      </p:sp>
      <p:sp>
        <p:nvSpPr>
          <p:cNvPr id="11" name="Rectangle 10"/>
          <p:cNvSpPr/>
          <p:nvPr/>
        </p:nvSpPr>
        <p:spPr>
          <a:xfrm>
            <a:off x="762000" y="2209800"/>
            <a:ext cx="3733800" cy="830997"/>
          </a:xfrm>
          <a:prstGeom prst="rect">
            <a:avLst/>
          </a:prstGeom>
        </p:spPr>
        <p:txBody>
          <a:bodyPr wrap="square">
            <a:spAutoFit/>
          </a:bodyPr>
          <a:lstStyle/>
          <a:p>
            <a:pPr algn="just"/>
            <a:r>
              <a:rPr lang="en-US" sz="2400" b="1" dirty="0">
                <a:solidFill>
                  <a:srgbClr val="0070C0"/>
                </a:solidFill>
              </a:rPr>
              <a:t>Case 1: S= 0 and R= 0 </a:t>
            </a:r>
          </a:p>
          <a:p>
            <a:pPr algn="just"/>
            <a:r>
              <a:rPr lang="en-US" sz="2400" b="1" dirty="0">
                <a:solidFill>
                  <a:srgbClr val="0070C0"/>
                </a:solidFill>
              </a:rPr>
              <a:t>(</a:t>
            </a:r>
            <a:r>
              <a:rPr lang="en-US" sz="2400" dirty="0">
                <a:solidFill>
                  <a:srgbClr val="0070C0"/>
                </a:solidFill>
              </a:rPr>
              <a:t>Initially, Q= 1 and Q’= 0)</a:t>
            </a:r>
          </a:p>
        </p:txBody>
      </p:sp>
      <p:sp>
        <p:nvSpPr>
          <p:cNvPr id="13" name="TextBox 12"/>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 DIGITAL DESIGN</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13</a:t>
            </a:r>
          </a:p>
        </p:txBody>
      </p:sp>
      <p:sp>
        <p:nvSpPr>
          <p:cNvPr id="15" name="TextBox 14"/>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MODULE-3</a:t>
            </a:r>
            <a:endParaRPr lang="en-US" sz="1000" b="1" dirty="0">
              <a:solidFill>
                <a:srgbClr val="C00000"/>
              </a:solidFill>
              <a:latin typeface="Lucida Fax" pitchFamily="18" charset="0"/>
            </a:endParaRPr>
          </a:p>
        </p:txBody>
      </p:sp>
      <p:sp>
        <p:nvSpPr>
          <p:cNvPr id="9" name="Rectangle 3"/>
          <p:cNvSpPr>
            <a:spLocks noChangeArrowheads="1"/>
          </p:cNvSpPr>
          <p:nvPr/>
        </p:nvSpPr>
        <p:spPr bwMode="auto">
          <a:xfrm>
            <a:off x="2057400" y="1066800"/>
            <a:ext cx="4953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SR Latch using NOR</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pic>
        <p:nvPicPr>
          <p:cNvPr id="12" name="Picture 11"/>
          <p:cNvPicPr/>
          <p:nvPr/>
        </p:nvPicPr>
        <p:blipFill>
          <a:blip r:embed="rId4" cstate="print"/>
          <a:srcRect/>
          <a:stretch>
            <a:fillRect/>
          </a:stretch>
        </p:blipFill>
        <p:spPr bwMode="auto">
          <a:xfrm>
            <a:off x="533400" y="3429000"/>
            <a:ext cx="3795351" cy="2057400"/>
          </a:xfrm>
          <a:prstGeom prst="rect">
            <a:avLst/>
          </a:prstGeom>
          <a:noFill/>
          <a:ln w="9525">
            <a:noFill/>
            <a:miter lim="800000"/>
            <a:headEnd/>
            <a:tailEnd/>
          </a:ln>
        </p:spPr>
      </p:pic>
      <p:sp>
        <p:nvSpPr>
          <p:cNvPr id="16" name="Rectangle 15"/>
          <p:cNvSpPr/>
          <p:nvPr/>
        </p:nvSpPr>
        <p:spPr>
          <a:xfrm>
            <a:off x="5105400" y="2209800"/>
            <a:ext cx="3733800" cy="830997"/>
          </a:xfrm>
          <a:prstGeom prst="rect">
            <a:avLst/>
          </a:prstGeom>
        </p:spPr>
        <p:txBody>
          <a:bodyPr wrap="square">
            <a:spAutoFit/>
          </a:bodyPr>
          <a:lstStyle/>
          <a:p>
            <a:pPr algn="just"/>
            <a:r>
              <a:rPr lang="en-US" sz="2400" b="1" dirty="0">
                <a:solidFill>
                  <a:srgbClr val="0070C0"/>
                </a:solidFill>
              </a:rPr>
              <a:t>Case 1: S= 0 and R= 0 </a:t>
            </a:r>
          </a:p>
          <a:p>
            <a:pPr algn="just"/>
            <a:r>
              <a:rPr lang="en-US" sz="2400" b="1" dirty="0">
                <a:solidFill>
                  <a:srgbClr val="0070C0"/>
                </a:solidFill>
              </a:rPr>
              <a:t>(</a:t>
            </a:r>
            <a:r>
              <a:rPr lang="en-US" sz="2400" dirty="0">
                <a:solidFill>
                  <a:srgbClr val="0070C0"/>
                </a:solidFill>
              </a:rPr>
              <a:t>Initially, Q= 0 and Q’= 1)</a:t>
            </a:r>
          </a:p>
        </p:txBody>
      </p:sp>
      <p:pic>
        <p:nvPicPr>
          <p:cNvPr id="17" name="Picture 16"/>
          <p:cNvPicPr/>
          <p:nvPr/>
        </p:nvPicPr>
        <p:blipFill>
          <a:blip r:embed="rId5" cstate="print"/>
          <a:srcRect/>
          <a:stretch>
            <a:fillRect/>
          </a:stretch>
        </p:blipFill>
        <p:spPr bwMode="auto">
          <a:xfrm>
            <a:off x="5029200" y="3429000"/>
            <a:ext cx="3352800" cy="20574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LATCHES</a:t>
            </a:r>
          </a:p>
        </p:txBody>
      </p:sp>
      <p:sp>
        <p:nvSpPr>
          <p:cNvPr id="11" name="Rectangle 10"/>
          <p:cNvSpPr/>
          <p:nvPr/>
        </p:nvSpPr>
        <p:spPr>
          <a:xfrm>
            <a:off x="762000" y="2209800"/>
            <a:ext cx="2895600" cy="461665"/>
          </a:xfrm>
          <a:prstGeom prst="rect">
            <a:avLst/>
          </a:prstGeom>
        </p:spPr>
        <p:txBody>
          <a:bodyPr wrap="square">
            <a:spAutoFit/>
          </a:bodyPr>
          <a:lstStyle/>
          <a:p>
            <a:r>
              <a:rPr lang="en-US" sz="2400" b="1" dirty="0">
                <a:solidFill>
                  <a:srgbClr val="0070C0"/>
                </a:solidFill>
              </a:rPr>
              <a:t>Case 2: S= 0 and R= 1</a:t>
            </a:r>
            <a:endParaRPr lang="en-US" sz="2400" dirty="0">
              <a:solidFill>
                <a:srgbClr val="0070C0"/>
              </a:solidFill>
            </a:endParaRPr>
          </a:p>
        </p:txBody>
      </p:sp>
      <p:sp>
        <p:nvSpPr>
          <p:cNvPr id="13" name="TextBox 12"/>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 DIGITAL DESIGN</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14</a:t>
            </a:r>
          </a:p>
        </p:txBody>
      </p:sp>
      <p:sp>
        <p:nvSpPr>
          <p:cNvPr id="15" name="TextBox 14"/>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MODULE-3</a:t>
            </a:r>
            <a:endParaRPr lang="en-US" sz="1000" b="1" dirty="0">
              <a:solidFill>
                <a:srgbClr val="C00000"/>
              </a:solidFill>
              <a:latin typeface="Lucida Fax" pitchFamily="18" charset="0"/>
            </a:endParaRPr>
          </a:p>
        </p:txBody>
      </p:sp>
      <p:sp>
        <p:nvSpPr>
          <p:cNvPr id="9" name="Rectangle 3"/>
          <p:cNvSpPr>
            <a:spLocks noChangeArrowheads="1"/>
          </p:cNvSpPr>
          <p:nvPr/>
        </p:nvSpPr>
        <p:spPr bwMode="auto">
          <a:xfrm>
            <a:off x="2057400" y="1066800"/>
            <a:ext cx="4953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SR Latch using NOR</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sp>
        <p:nvSpPr>
          <p:cNvPr id="16" name="Rectangle 15"/>
          <p:cNvSpPr/>
          <p:nvPr/>
        </p:nvSpPr>
        <p:spPr>
          <a:xfrm>
            <a:off x="5105400" y="2209800"/>
            <a:ext cx="3733800" cy="461665"/>
          </a:xfrm>
          <a:prstGeom prst="rect">
            <a:avLst/>
          </a:prstGeom>
        </p:spPr>
        <p:txBody>
          <a:bodyPr wrap="square">
            <a:spAutoFit/>
          </a:bodyPr>
          <a:lstStyle/>
          <a:p>
            <a:pPr algn="just"/>
            <a:r>
              <a:rPr lang="en-US" sz="2400" b="1" dirty="0">
                <a:solidFill>
                  <a:srgbClr val="0070C0"/>
                </a:solidFill>
              </a:rPr>
              <a:t>Case 3: S= 1 and R= 0 </a:t>
            </a:r>
          </a:p>
        </p:txBody>
      </p:sp>
      <p:pic>
        <p:nvPicPr>
          <p:cNvPr id="18" name="Picture 17"/>
          <p:cNvPicPr/>
          <p:nvPr/>
        </p:nvPicPr>
        <p:blipFill>
          <a:blip r:embed="rId4" cstate="print"/>
          <a:srcRect/>
          <a:stretch>
            <a:fillRect/>
          </a:stretch>
        </p:blipFill>
        <p:spPr bwMode="auto">
          <a:xfrm>
            <a:off x="457200" y="3200400"/>
            <a:ext cx="3924935" cy="2342198"/>
          </a:xfrm>
          <a:prstGeom prst="rect">
            <a:avLst/>
          </a:prstGeom>
          <a:noFill/>
          <a:ln w="9525">
            <a:noFill/>
            <a:miter lim="800000"/>
            <a:headEnd/>
            <a:tailEnd/>
          </a:ln>
        </p:spPr>
      </p:pic>
      <p:pic>
        <p:nvPicPr>
          <p:cNvPr id="19" name="Picture 18"/>
          <p:cNvPicPr/>
          <p:nvPr/>
        </p:nvPicPr>
        <p:blipFill>
          <a:blip r:embed="rId5" cstate="print"/>
          <a:srcRect/>
          <a:stretch>
            <a:fillRect/>
          </a:stretch>
        </p:blipFill>
        <p:spPr bwMode="auto">
          <a:xfrm>
            <a:off x="5257800" y="3429000"/>
            <a:ext cx="3091180" cy="1939608"/>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LATCHES</a:t>
            </a:r>
          </a:p>
        </p:txBody>
      </p:sp>
      <p:sp>
        <p:nvSpPr>
          <p:cNvPr id="11" name="Rectangle 10"/>
          <p:cNvSpPr/>
          <p:nvPr/>
        </p:nvSpPr>
        <p:spPr>
          <a:xfrm>
            <a:off x="304800" y="1507153"/>
            <a:ext cx="8534400" cy="4893647"/>
          </a:xfrm>
          <a:prstGeom prst="rect">
            <a:avLst/>
          </a:prstGeom>
        </p:spPr>
        <p:txBody>
          <a:bodyPr wrap="square">
            <a:spAutoFit/>
          </a:bodyPr>
          <a:lstStyle/>
          <a:p>
            <a:pPr marL="457200" indent="-457200" algn="just">
              <a:buClr>
                <a:schemeClr val="accent6"/>
              </a:buClr>
            </a:pPr>
            <a:r>
              <a:rPr lang="en-US" sz="2400" b="1" dirty="0">
                <a:latin typeface="Narkisim" pitchFamily="34" charset="-79"/>
                <a:cs typeface="Narkisim" pitchFamily="34" charset="-79"/>
              </a:rPr>
              <a:t>Case 4: S= 1 and R= 1</a:t>
            </a:r>
          </a:p>
          <a:p>
            <a:pPr marL="457200" lvl="0" indent="-457200" algn="just">
              <a:buClr>
                <a:schemeClr val="accent6"/>
              </a:buClr>
              <a:buFont typeface="Wingdings" pitchFamily="2" charset="2"/>
              <a:buChar char="q"/>
            </a:pPr>
            <a:r>
              <a:rPr lang="en-US" sz="2400" dirty="0">
                <a:solidFill>
                  <a:srgbClr val="0070C0"/>
                </a:solidFill>
                <a:latin typeface="Narkisim" pitchFamily="34" charset="-79"/>
                <a:cs typeface="Narkisim" pitchFamily="34" charset="-79"/>
              </a:rPr>
              <a:t>When R and S both are at logic 1, they force the outputs of both NOR gates to the low state, i.e., (Q=0 and Q’=0).</a:t>
            </a:r>
          </a:p>
          <a:p>
            <a:pPr marL="457200" lvl="0" indent="-457200" algn="just">
              <a:buClr>
                <a:schemeClr val="accent6"/>
              </a:buClr>
              <a:buFont typeface="Wingdings" pitchFamily="2" charset="2"/>
              <a:buChar char="q"/>
            </a:pPr>
            <a:endParaRPr lang="en-US" sz="2400" dirty="0">
              <a:solidFill>
                <a:srgbClr val="0070C0"/>
              </a:solidFill>
              <a:latin typeface="Narkisim" pitchFamily="34" charset="-79"/>
              <a:cs typeface="Narkisim" pitchFamily="34" charset="-79"/>
            </a:endParaRPr>
          </a:p>
          <a:p>
            <a:pPr marL="457200" lvl="0" indent="-457200" algn="just">
              <a:buClr>
                <a:schemeClr val="accent6"/>
              </a:buClr>
              <a:buFont typeface="Wingdings" pitchFamily="2" charset="2"/>
              <a:buChar char="q"/>
            </a:pPr>
            <a:r>
              <a:rPr lang="en-US" sz="2400" dirty="0">
                <a:solidFill>
                  <a:srgbClr val="0070C0"/>
                </a:solidFill>
                <a:latin typeface="Narkisim" pitchFamily="34" charset="-79"/>
                <a:cs typeface="Narkisim" pitchFamily="34" charset="-79"/>
              </a:rPr>
              <a:t>So, we call this an indeterminate or prohibited state, and represent this condition in the truth table as an asterisk (*).</a:t>
            </a:r>
          </a:p>
          <a:p>
            <a:pPr marL="457200" lvl="0" indent="-457200" algn="just">
              <a:buClr>
                <a:schemeClr val="accent6"/>
              </a:buClr>
              <a:buFont typeface="Wingdings" pitchFamily="2" charset="2"/>
              <a:buChar char="q"/>
            </a:pPr>
            <a:endParaRPr lang="en-US" sz="2400" dirty="0">
              <a:solidFill>
                <a:srgbClr val="0070C0"/>
              </a:solidFill>
              <a:latin typeface="Narkisim" pitchFamily="34" charset="-79"/>
              <a:cs typeface="Narkisim" pitchFamily="34" charset="-79"/>
            </a:endParaRPr>
          </a:p>
          <a:p>
            <a:pPr marL="457200" lvl="0" indent="-457200" algn="just">
              <a:buClr>
                <a:schemeClr val="accent6"/>
              </a:buClr>
              <a:buFont typeface="Wingdings" pitchFamily="2" charset="2"/>
              <a:buChar char="q"/>
            </a:pPr>
            <a:r>
              <a:rPr lang="en-US" sz="2400" dirty="0">
                <a:solidFill>
                  <a:srgbClr val="0070C0"/>
                </a:solidFill>
                <a:latin typeface="Narkisim" pitchFamily="34" charset="-79"/>
                <a:cs typeface="Narkisim" pitchFamily="34" charset="-79"/>
              </a:rPr>
              <a:t> This condition also violates the basic definition of a latch that requires Q to be complement of Q’. </a:t>
            </a:r>
          </a:p>
          <a:p>
            <a:pPr marL="457200" lvl="0" indent="-457200" algn="just">
              <a:buClr>
                <a:schemeClr val="accent6"/>
              </a:buClr>
              <a:buFont typeface="Wingdings" pitchFamily="2" charset="2"/>
              <a:buChar char="q"/>
            </a:pPr>
            <a:endParaRPr lang="en-US" sz="2400" dirty="0">
              <a:solidFill>
                <a:srgbClr val="0070C0"/>
              </a:solidFill>
              <a:latin typeface="Narkisim" pitchFamily="34" charset="-79"/>
              <a:cs typeface="Narkisim" pitchFamily="34" charset="-79"/>
            </a:endParaRPr>
          </a:p>
          <a:p>
            <a:pPr marL="457200" lvl="0" indent="-457200" algn="just">
              <a:buClr>
                <a:schemeClr val="accent6"/>
              </a:buClr>
              <a:buFont typeface="Wingdings" pitchFamily="2" charset="2"/>
              <a:buChar char="q"/>
            </a:pPr>
            <a:r>
              <a:rPr lang="en-US" sz="2400" dirty="0">
                <a:solidFill>
                  <a:srgbClr val="0070C0"/>
                </a:solidFill>
                <a:latin typeface="Narkisim" pitchFamily="34" charset="-79"/>
                <a:cs typeface="Narkisim" pitchFamily="34" charset="-79"/>
              </a:rPr>
              <a:t>Thus in normal operation this condition must be avoided by making sure that 1’s are not applied to both the inputs simultaneously.</a:t>
            </a:r>
          </a:p>
        </p:txBody>
      </p:sp>
      <p:sp>
        <p:nvSpPr>
          <p:cNvPr id="13" name="TextBox 12"/>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 DIGITAL DESIGN</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15</a:t>
            </a:r>
          </a:p>
        </p:txBody>
      </p:sp>
      <p:sp>
        <p:nvSpPr>
          <p:cNvPr id="15" name="TextBox 14"/>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MODULE-3</a:t>
            </a:r>
            <a:endParaRPr lang="en-US" sz="1000" b="1" dirty="0">
              <a:solidFill>
                <a:srgbClr val="C00000"/>
              </a:solidFill>
              <a:latin typeface="Lucida Fax" pitchFamily="18" charset="0"/>
            </a:endParaRPr>
          </a:p>
        </p:txBody>
      </p:sp>
      <p:sp>
        <p:nvSpPr>
          <p:cNvPr id="9" name="Rectangle 3"/>
          <p:cNvSpPr>
            <a:spLocks noChangeArrowheads="1"/>
          </p:cNvSpPr>
          <p:nvPr/>
        </p:nvSpPr>
        <p:spPr bwMode="auto">
          <a:xfrm>
            <a:off x="2057400" y="1066800"/>
            <a:ext cx="4953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SR Latch using NOR</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LATCHES</a:t>
            </a:r>
          </a:p>
        </p:txBody>
      </p:sp>
      <p:sp>
        <p:nvSpPr>
          <p:cNvPr id="13" name="TextBox 12"/>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 DIGITAL DESIGN</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16</a:t>
            </a:r>
          </a:p>
        </p:txBody>
      </p:sp>
      <p:sp>
        <p:nvSpPr>
          <p:cNvPr id="15" name="TextBox 14"/>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MODULE-3</a:t>
            </a:r>
            <a:endParaRPr lang="en-US" sz="1000" b="1" dirty="0">
              <a:solidFill>
                <a:srgbClr val="C00000"/>
              </a:solidFill>
              <a:latin typeface="Lucida Fax" pitchFamily="18" charset="0"/>
            </a:endParaRPr>
          </a:p>
        </p:txBody>
      </p:sp>
      <p:sp>
        <p:nvSpPr>
          <p:cNvPr id="9" name="Rectangle 3"/>
          <p:cNvSpPr>
            <a:spLocks noChangeArrowheads="1"/>
          </p:cNvSpPr>
          <p:nvPr/>
        </p:nvSpPr>
        <p:spPr bwMode="auto">
          <a:xfrm>
            <a:off x="2057400" y="1066800"/>
            <a:ext cx="4953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SR Latch using NOR</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705909926"/>
              </p:ext>
            </p:extLst>
          </p:nvPr>
        </p:nvGraphicFramePr>
        <p:xfrm>
          <a:off x="685801" y="1447800"/>
          <a:ext cx="7848599" cy="4626864"/>
        </p:xfrm>
        <a:graphic>
          <a:graphicData uri="http://schemas.openxmlformats.org/drawingml/2006/table">
            <a:tbl>
              <a:tblPr/>
              <a:tblGrid>
                <a:gridCol w="720054">
                  <a:extLst>
                    <a:ext uri="{9D8B030D-6E8A-4147-A177-3AD203B41FA5}">
                      <a16:colId xmlns="" xmlns:a16="http://schemas.microsoft.com/office/drawing/2014/main" val="20000"/>
                    </a:ext>
                  </a:extLst>
                </a:gridCol>
                <a:gridCol w="720055">
                  <a:extLst>
                    <a:ext uri="{9D8B030D-6E8A-4147-A177-3AD203B41FA5}">
                      <a16:colId xmlns="" xmlns:a16="http://schemas.microsoft.com/office/drawing/2014/main" val="20001"/>
                    </a:ext>
                  </a:extLst>
                </a:gridCol>
                <a:gridCol w="2016155">
                  <a:extLst>
                    <a:ext uri="{9D8B030D-6E8A-4147-A177-3AD203B41FA5}">
                      <a16:colId xmlns="" xmlns:a16="http://schemas.microsoft.com/office/drawing/2014/main" val="20002"/>
                    </a:ext>
                  </a:extLst>
                </a:gridCol>
                <a:gridCol w="1496482">
                  <a:extLst>
                    <a:ext uri="{9D8B030D-6E8A-4147-A177-3AD203B41FA5}">
                      <a16:colId xmlns="" xmlns:a16="http://schemas.microsoft.com/office/drawing/2014/main" val="20003"/>
                    </a:ext>
                  </a:extLst>
                </a:gridCol>
                <a:gridCol w="2895853">
                  <a:extLst>
                    <a:ext uri="{9D8B030D-6E8A-4147-A177-3AD203B41FA5}">
                      <a16:colId xmlns="" xmlns:a16="http://schemas.microsoft.com/office/drawing/2014/main" val="20004"/>
                    </a:ext>
                  </a:extLst>
                </a:gridCol>
              </a:tblGrid>
              <a:tr h="223578">
                <a:tc rowSpan="2">
                  <a:txBody>
                    <a:bodyPr/>
                    <a:lstStyle/>
                    <a:p>
                      <a:pPr marL="0" marR="0" algn="ctr">
                        <a:lnSpc>
                          <a:spcPct val="115000"/>
                        </a:lnSpc>
                        <a:spcBef>
                          <a:spcPts val="0"/>
                        </a:spcBef>
                        <a:spcAft>
                          <a:spcPts val="0"/>
                        </a:spcAft>
                      </a:pPr>
                      <a:r>
                        <a:rPr lang="en-US" sz="2400" b="1" dirty="0">
                          <a:latin typeface="Narkisim" pitchFamily="34" charset="-79"/>
                          <a:ea typeface="Calibri"/>
                          <a:cs typeface="Narkisim" pitchFamily="34" charset="-79"/>
                        </a:rPr>
                        <a:t>S</a:t>
                      </a:r>
                      <a:endParaRPr lang="en-US" sz="2400" dirty="0">
                        <a:latin typeface="Narkisim" pitchFamily="34" charset="-79"/>
                        <a:ea typeface="Calibri"/>
                        <a:cs typeface="Narkisim"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rowSpan="2">
                  <a:txBody>
                    <a:bodyPr/>
                    <a:lstStyle/>
                    <a:p>
                      <a:pPr marL="0" marR="0" algn="ctr">
                        <a:lnSpc>
                          <a:spcPct val="115000"/>
                        </a:lnSpc>
                        <a:spcBef>
                          <a:spcPts val="0"/>
                        </a:spcBef>
                        <a:spcAft>
                          <a:spcPts val="0"/>
                        </a:spcAft>
                      </a:pPr>
                      <a:r>
                        <a:rPr lang="en-US" sz="2400" b="1">
                          <a:latin typeface="Narkisim" pitchFamily="34" charset="-79"/>
                          <a:ea typeface="Calibri"/>
                          <a:cs typeface="Narkisim" pitchFamily="34" charset="-79"/>
                        </a:rPr>
                        <a:t>R</a:t>
                      </a:r>
                      <a:endParaRPr lang="en-US" sz="2400">
                        <a:latin typeface="Narkisim" pitchFamily="34" charset="-79"/>
                        <a:ea typeface="Calibri"/>
                        <a:cs typeface="Narkisim"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lnSpc>
                          <a:spcPct val="115000"/>
                        </a:lnSpc>
                        <a:spcBef>
                          <a:spcPts val="0"/>
                        </a:spcBef>
                        <a:spcAft>
                          <a:spcPts val="0"/>
                        </a:spcAft>
                      </a:pPr>
                      <a:r>
                        <a:rPr lang="en-US" sz="2400" dirty="0">
                          <a:latin typeface="Narkisim" pitchFamily="34" charset="-79"/>
                          <a:ea typeface="Calibri"/>
                          <a:cs typeface="Narkisim" pitchFamily="34" charset="-79"/>
                        </a:rPr>
                        <a:t>Present state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lnSpc>
                          <a:spcPct val="115000"/>
                        </a:lnSpc>
                        <a:spcBef>
                          <a:spcPts val="0"/>
                        </a:spcBef>
                        <a:spcAft>
                          <a:spcPts val="0"/>
                        </a:spcAft>
                      </a:pPr>
                      <a:r>
                        <a:rPr lang="en-US" sz="2400" dirty="0">
                          <a:latin typeface="Narkisim" pitchFamily="34" charset="-79"/>
                          <a:ea typeface="Calibri"/>
                          <a:cs typeface="Narkisim" pitchFamily="34" charset="-79"/>
                        </a:rPr>
                        <a:t>Next state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rowSpan="2">
                  <a:txBody>
                    <a:bodyPr/>
                    <a:lstStyle/>
                    <a:p>
                      <a:pPr marL="0" marR="0" algn="ctr">
                        <a:lnSpc>
                          <a:spcPct val="115000"/>
                        </a:lnSpc>
                        <a:spcBef>
                          <a:spcPts val="0"/>
                        </a:spcBef>
                        <a:spcAft>
                          <a:spcPts val="0"/>
                        </a:spcAft>
                      </a:pPr>
                      <a:r>
                        <a:rPr lang="en-US" sz="2400" b="1" dirty="0">
                          <a:latin typeface="Narkisim" pitchFamily="34" charset="-79"/>
                          <a:ea typeface="Calibri"/>
                          <a:cs typeface="Narkisim" pitchFamily="34" charset="-79"/>
                        </a:rPr>
                        <a:t>State</a:t>
                      </a:r>
                      <a:endParaRPr lang="en-US" sz="2400" dirty="0">
                        <a:latin typeface="Narkisim" pitchFamily="34" charset="-79"/>
                        <a:ea typeface="Calibri"/>
                        <a:cs typeface="Narkisim"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extLst>
                  <a:ext uri="{0D108BD9-81ED-4DB2-BD59-A6C34878D82A}">
                    <a16:rowId xmlns="" xmlns:a16="http://schemas.microsoft.com/office/drawing/2014/main" val="10000"/>
                  </a:ext>
                </a:extLst>
              </a:tr>
              <a:tr h="223578">
                <a:tc vMerge="1">
                  <a:txBody>
                    <a:bodyPr/>
                    <a:lstStyle/>
                    <a:p>
                      <a:endParaRPr lang="en-US"/>
                    </a:p>
                  </a:txBody>
                  <a:tcPr/>
                </a:tc>
                <a:tc vMerge="1">
                  <a:txBody>
                    <a:bodyPr/>
                    <a:lstStyle/>
                    <a:p>
                      <a:endParaRPr lang="en-US"/>
                    </a:p>
                  </a:txBody>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400" b="1" dirty="0" err="1">
                          <a:latin typeface="Narkisim" pitchFamily="34" charset="-79"/>
                          <a:ea typeface="Calibri"/>
                          <a:cs typeface="Narkisim" pitchFamily="34" charset="-79"/>
                        </a:rPr>
                        <a:t>Q</a:t>
                      </a:r>
                      <a:r>
                        <a:rPr lang="en-US" sz="2400" b="1" baseline="-25000" dirty="0" err="1">
                          <a:latin typeface="Narkisim" pitchFamily="34" charset="-79"/>
                          <a:ea typeface="Calibri"/>
                          <a:cs typeface="Narkisim" pitchFamily="34" charset="-79"/>
                        </a:rPr>
                        <a:t>n</a:t>
                      </a:r>
                      <a:endParaRPr lang="en-US" sz="2400" dirty="0">
                        <a:latin typeface="Narkisim" pitchFamily="34" charset="-79"/>
                        <a:ea typeface="Calibri"/>
                        <a:cs typeface="Narkisim"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400" b="1" dirty="0">
                          <a:latin typeface="Narkisim" pitchFamily="34" charset="-79"/>
                          <a:ea typeface="Calibri"/>
                          <a:cs typeface="Narkisim" pitchFamily="34" charset="-79"/>
                        </a:rPr>
                        <a:t>Q</a:t>
                      </a:r>
                      <a:r>
                        <a:rPr lang="en-US" sz="2400" b="1" baseline="-25000" dirty="0">
                          <a:latin typeface="Narkisim" pitchFamily="34" charset="-79"/>
                          <a:ea typeface="Calibri"/>
                          <a:cs typeface="Narkisim" pitchFamily="34" charset="-79"/>
                        </a:rPr>
                        <a:t>n+1</a:t>
                      </a:r>
                      <a:endParaRPr lang="en-US" sz="2400" dirty="0">
                        <a:latin typeface="Narkisim" pitchFamily="34" charset="-79"/>
                        <a:ea typeface="Calibri"/>
                        <a:cs typeface="Narkisim"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vMerge="1">
                  <a:txBody>
                    <a:bodyPr/>
                    <a:lstStyle/>
                    <a:p>
                      <a:endParaRPr lang="en-US"/>
                    </a:p>
                  </a:txBody>
                  <a:tcPr/>
                </a:tc>
                <a:extLst>
                  <a:ext uri="{0D108BD9-81ED-4DB2-BD59-A6C34878D82A}">
                    <a16:rowId xmlns="" xmlns:a16="http://schemas.microsoft.com/office/drawing/2014/main" val="10001"/>
                  </a:ext>
                </a:extLst>
              </a:tr>
              <a:tr h="798399">
                <a:tc>
                  <a:txBody>
                    <a:bodyPr/>
                    <a:lstStyle/>
                    <a:p>
                      <a:pPr marL="0" marR="0" algn="ctr">
                        <a:lnSpc>
                          <a:spcPct val="115000"/>
                        </a:lnSpc>
                        <a:spcBef>
                          <a:spcPts val="0"/>
                        </a:spcBef>
                        <a:spcAft>
                          <a:spcPts val="0"/>
                        </a:spcAft>
                      </a:pPr>
                      <a:r>
                        <a:rPr lang="en-US" sz="2400">
                          <a:latin typeface="Narkisim" pitchFamily="34" charset="-79"/>
                          <a:ea typeface="Calibri"/>
                          <a:cs typeface="Narkisim" pitchFamily="34" charset="-79"/>
                        </a:rPr>
                        <a:t>0</a:t>
                      </a:r>
                    </a:p>
                    <a:p>
                      <a:pPr marL="0" marR="0" algn="ctr">
                        <a:lnSpc>
                          <a:spcPct val="115000"/>
                        </a:lnSpc>
                        <a:spcBef>
                          <a:spcPts val="0"/>
                        </a:spcBef>
                        <a:spcAft>
                          <a:spcPts val="0"/>
                        </a:spcAft>
                      </a:pPr>
                      <a:r>
                        <a:rPr lang="en-US" sz="2400">
                          <a:latin typeface="Narkisim" pitchFamily="34" charset="-79"/>
                          <a:ea typeface="Calibri"/>
                          <a:cs typeface="Narkisim" pitchFamily="34" charset="-79"/>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latin typeface="Narkisim" pitchFamily="34" charset="-79"/>
                          <a:ea typeface="Calibri"/>
                          <a:cs typeface="Narkisim" pitchFamily="34" charset="-79"/>
                        </a:rPr>
                        <a:t>0</a:t>
                      </a:r>
                    </a:p>
                    <a:p>
                      <a:pPr marL="0" marR="0" algn="ctr">
                        <a:lnSpc>
                          <a:spcPct val="115000"/>
                        </a:lnSpc>
                        <a:spcBef>
                          <a:spcPts val="0"/>
                        </a:spcBef>
                        <a:spcAft>
                          <a:spcPts val="0"/>
                        </a:spcAft>
                      </a:pPr>
                      <a:r>
                        <a:rPr lang="en-US" sz="2400">
                          <a:latin typeface="Narkisim" pitchFamily="34" charset="-79"/>
                          <a:ea typeface="Calibri"/>
                          <a:cs typeface="Narkisim" pitchFamily="34" charset="-79"/>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latin typeface="Narkisim" pitchFamily="34" charset="-79"/>
                          <a:ea typeface="Calibri"/>
                          <a:cs typeface="Narkisim" pitchFamily="34" charset="-79"/>
                        </a:rPr>
                        <a:t>0</a:t>
                      </a:r>
                    </a:p>
                    <a:p>
                      <a:pPr marL="0" marR="0" algn="ctr">
                        <a:lnSpc>
                          <a:spcPct val="115000"/>
                        </a:lnSpc>
                        <a:spcBef>
                          <a:spcPts val="0"/>
                        </a:spcBef>
                        <a:spcAft>
                          <a:spcPts val="0"/>
                        </a:spcAft>
                      </a:pPr>
                      <a:r>
                        <a:rPr lang="en-US" sz="2400">
                          <a:latin typeface="Narkisim" pitchFamily="34" charset="-79"/>
                          <a:ea typeface="Calibri"/>
                          <a:cs typeface="Narkisim" pitchFamily="34" charset="-79"/>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latin typeface="Narkisim" pitchFamily="34" charset="-79"/>
                          <a:ea typeface="Calibri"/>
                          <a:cs typeface="Narkisim" pitchFamily="34" charset="-79"/>
                        </a:rPr>
                        <a:t>0</a:t>
                      </a:r>
                    </a:p>
                    <a:p>
                      <a:pPr marL="0" marR="0" algn="ctr">
                        <a:lnSpc>
                          <a:spcPct val="115000"/>
                        </a:lnSpc>
                        <a:spcBef>
                          <a:spcPts val="0"/>
                        </a:spcBef>
                        <a:spcAft>
                          <a:spcPts val="0"/>
                        </a:spcAft>
                      </a:pPr>
                      <a:r>
                        <a:rPr lang="en-US" sz="2400">
                          <a:latin typeface="Narkisim" pitchFamily="34" charset="-79"/>
                          <a:ea typeface="Calibri"/>
                          <a:cs typeface="Narkisim" pitchFamily="34" charset="-79"/>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latin typeface="Narkisim" pitchFamily="34" charset="-79"/>
                          <a:ea typeface="Calibri"/>
                          <a:cs typeface="Narkisim" pitchFamily="34" charset="-79"/>
                        </a:rPr>
                        <a:t>No Change (NC)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798399">
                <a:tc>
                  <a:txBody>
                    <a:bodyPr/>
                    <a:lstStyle/>
                    <a:p>
                      <a:pPr marL="0" marR="0" algn="ctr">
                        <a:lnSpc>
                          <a:spcPct val="115000"/>
                        </a:lnSpc>
                        <a:spcBef>
                          <a:spcPts val="0"/>
                        </a:spcBef>
                        <a:spcAft>
                          <a:spcPts val="0"/>
                        </a:spcAft>
                      </a:pPr>
                      <a:r>
                        <a:rPr lang="en-US" sz="2400">
                          <a:latin typeface="Narkisim" pitchFamily="34" charset="-79"/>
                          <a:ea typeface="Calibri"/>
                          <a:cs typeface="Narkisim" pitchFamily="34" charset="-79"/>
                        </a:rPr>
                        <a:t>0</a:t>
                      </a:r>
                    </a:p>
                    <a:p>
                      <a:pPr marL="0" marR="0" algn="ctr">
                        <a:lnSpc>
                          <a:spcPct val="115000"/>
                        </a:lnSpc>
                        <a:spcBef>
                          <a:spcPts val="0"/>
                        </a:spcBef>
                        <a:spcAft>
                          <a:spcPts val="0"/>
                        </a:spcAft>
                      </a:pPr>
                      <a:r>
                        <a:rPr lang="en-US" sz="2400">
                          <a:latin typeface="Narkisim" pitchFamily="34" charset="-79"/>
                          <a:ea typeface="Calibri"/>
                          <a:cs typeface="Narkisim" pitchFamily="34" charset="-79"/>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latin typeface="Narkisim" pitchFamily="34" charset="-79"/>
                          <a:ea typeface="Calibri"/>
                          <a:cs typeface="Narkisim" pitchFamily="34" charset="-79"/>
                        </a:rPr>
                        <a:t>1</a:t>
                      </a:r>
                    </a:p>
                    <a:p>
                      <a:pPr marL="0" marR="0" algn="ctr">
                        <a:lnSpc>
                          <a:spcPct val="115000"/>
                        </a:lnSpc>
                        <a:spcBef>
                          <a:spcPts val="0"/>
                        </a:spcBef>
                        <a:spcAft>
                          <a:spcPts val="0"/>
                        </a:spcAft>
                      </a:pPr>
                      <a:r>
                        <a:rPr lang="en-US" sz="2400">
                          <a:latin typeface="Narkisim" pitchFamily="34" charset="-79"/>
                          <a:ea typeface="Calibri"/>
                          <a:cs typeface="Narkisim" pitchFamily="34" charset="-79"/>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latin typeface="Narkisim" pitchFamily="34" charset="-79"/>
                          <a:ea typeface="Calibri"/>
                          <a:cs typeface="Narkisim" pitchFamily="34" charset="-79"/>
                        </a:rPr>
                        <a:t>0</a:t>
                      </a:r>
                    </a:p>
                    <a:p>
                      <a:pPr marL="0" marR="0" algn="ctr">
                        <a:lnSpc>
                          <a:spcPct val="115000"/>
                        </a:lnSpc>
                        <a:spcBef>
                          <a:spcPts val="0"/>
                        </a:spcBef>
                        <a:spcAft>
                          <a:spcPts val="0"/>
                        </a:spcAft>
                      </a:pPr>
                      <a:r>
                        <a:rPr lang="en-US" sz="2400">
                          <a:latin typeface="Narkisim" pitchFamily="34" charset="-79"/>
                          <a:ea typeface="Calibri"/>
                          <a:cs typeface="Narkisim" pitchFamily="34" charset="-79"/>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latin typeface="Narkisim" pitchFamily="34" charset="-79"/>
                          <a:ea typeface="Calibri"/>
                          <a:cs typeface="Narkisim" pitchFamily="34" charset="-79"/>
                        </a:rPr>
                        <a:t>0</a:t>
                      </a:r>
                    </a:p>
                    <a:p>
                      <a:pPr marL="0" marR="0" algn="ctr">
                        <a:lnSpc>
                          <a:spcPct val="115000"/>
                        </a:lnSpc>
                        <a:spcBef>
                          <a:spcPts val="0"/>
                        </a:spcBef>
                        <a:spcAft>
                          <a:spcPts val="0"/>
                        </a:spcAft>
                      </a:pPr>
                      <a:r>
                        <a:rPr lang="en-US" sz="2400">
                          <a:latin typeface="Narkisim" pitchFamily="34" charset="-79"/>
                          <a:ea typeface="Calibri"/>
                          <a:cs typeface="Narkisim" pitchFamily="34" charset="-79"/>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latin typeface="Narkisim" pitchFamily="34" charset="-79"/>
                          <a:ea typeface="Calibri"/>
                          <a:cs typeface="Narkisim" pitchFamily="34" charset="-79"/>
                        </a:rPr>
                        <a:t>Reset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798399">
                <a:tc>
                  <a:txBody>
                    <a:bodyPr/>
                    <a:lstStyle/>
                    <a:p>
                      <a:pPr marL="0" marR="0" algn="ctr">
                        <a:lnSpc>
                          <a:spcPct val="115000"/>
                        </a:lnSpc>
                        <a:spcBef>
                          <a:spcPts val="0"/>
                        </a:spcBef>
                        <a:spcAft>
                          <a:spcPts val="0"/>
                        </a:spcAft>
                      </a:pPr>
                      <a:r>
                        <a:rPr lang="en-US" sz="2400">
                          <a:latin typeface="Narkisim" pitchFamily="34" charset="-79"/>
                          <a:ea typeface="Calibri"/>
                          <a:cs typeface="Narkisim" pitchFamily="34" charset="-79"/>
                        </a:rPr>
                        <a:t>1</a:t>
                      </a:r>
                    </a:p>
                    <a:p>
                      <a:pPr marL="0" marR="0" algn="ctr">
                        <a:lnSpc>
                          <a:spcPct val="115000"/>
                        </a:lnSpc>
                        <a:spcBef>
                          <a:spcPts val="0"/>
                        </a:spcBef>
                        <a:spcAft>
                          <a:spcPts val="0"/>
                        </a:spcAft>
                      </a:pPr>
                      <a:r>
                        <a:rPr lang="en-US" sz="2400">
                          <a:latin typeface="Narkisim" pitchFamily="34" charset="-79"/>
                          <a:ea typeface="Calibri"/>
                          <a:cs typeface="Narkisim" pitchFamily="34" charset="-79"/>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latin typeface="Narkisim" pitchFamily="34" charset="-79"/>
                          <a:ea typeface="Calibri"/>
                          <a:cs typeface="Narkisim" pitchFamily="34" charset="-79"/>
                        </a:rPr>
                        <a:t>0</a:t>
                      </a:r>
                    </a:p>
                    <a:p>
                      <a:pPr marL="0" marR="0" algn="ctr">
                        <a:lnSpc>
                          <a:spcPct val="115000"/>
                        </a:lnSpc>
                        <a:spcBef>
                          <a:spcPts val="0"/>
                        </a:spcBef>
                        <a:spcAft>
                          <a:spcPts val="0"/>
                        </a:spcAft>
                      </a:pPr>
                      <a:r>
                        <a:rPr lang="en-US" sz="2400">
                          <a:latin typeface="Narkisim" pitchFamily="34" charset="-79"/>
                          <a:ea typeface="Calibri"/>
                          <a:cs typeface="Narkisim" pitchFamily="34" charset="-79"/>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latin typeface="Narkisim" pitchFamily="34" charset="-79"/>
                          <a:ea typeface="Calibri"/>
                          <a:cs typeface="Narkisim" pitchFamily="34" charset="-79"/>
                        </a:rPr>
                        <a:t>0</a:t>
                      </a:r>
                    </a:p>
                    <a:p>
                      <a:pPr marL="0" marR="0" algn="ctr">
                        <a:lnSpc>
                          <a:spcPct val="115000"/>
                        </a:lnSpc>
                        <a:spcBef>
                          <a:spcPts val="0"/>
                        </a:spcBef>
                        <a:spcAft>
                          <a:spcPts val="0"/>
                        </a:spcAft>
                      </a:pPr>
                      <a:r>
                        <a:rPr lang="en-US" sz="2400">
                          <a:latin typeface="Narkisim" pitchFamily="34" charset="-79"/>
                          <a:ea typeface="Calibri"/>
                          <a:cs typeface="Narkisim" pitchFamily="34" charset="-79"/>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latin typeface="Narkisim" pitchFamily="34" charset="-79"/>
                          <a:ea typeface="Calibri"/>
                          <a:cs typeface="Narkisim" pitchFamily="34" charset="-79"/>
                        </a:rPr>
                        <a:t>1</a:t>
                      </a:r>
                    </a:p>
                    <a:p>
                      <a:pPr marL="0" marR="0" algn="ctr">
                        <a:lnSpc>
                          <a:spcPct val="115000"/>
                        </a:lnSpc>
                        <a:spcBef>
                          <a:spcPts val="0"/>
                        </a:spcBef>
                        <a:spcAft>
                          <a:spcPts val="0"/>
                        </a:spcAft>
                      </a:pPr>
                      <a:r>
                        <a:rPr lang="en-US" sz="2400">
                          <a:latin typeface="Narkisim" pitchFamily="34" charset="-79"/>
                          <a:ea typeface="Calibri"/>
                          <a:cs typeface="Narkisim" pitchFamily="34" charset="-79"/>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latin typeface="Narkisim" pitchFamily="34" charset="-79"/>
                          <a:ea typeface="Calibri"/>
                          <a:cs typeface="Narkisim" pitchFamily="34" charset="-79"/>
                        </a:rPr>
                        <a:t>Set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815248">
                <a:tc>
                  <a:txBody>
                    <a:bodyPr/>
                    <a:lstStyle/>
                    <a:p>
                      <a:pPr marL="0" marR="0" algn="ctr">
                        <a:lnSpc>
                          <a:spcPct val="115000"/>
                        </a:lnSpc>
                        <a:spcBef>
                          <a:spcPts val="0"/>
                        </a:spcBef>
                        <a:spcAft>
                          <a:spcPts val="0"/>
                        </a:spcAft>
                      </a:pPr>
                      <a:r>
                        <a:rPr lang="en-US" sz="2400">
                          <a:latin typeface="Narkisim" pitchFamily="34" charset="-79"/>
                          <a:ea typeface="Calibri"/>
                          <a:cs typeface="Narkisim" pitchFamily="34" charset="-79"/>
                        </a:rPr>
                        <a:t>1</a:t>
                      </a:r>
                    </a:p>
                    <a:p>
                      <a:pPr marL="0" marR="0" algn="ctr">
                        <a:lnSpc>
                          <a:spcPct val="115000"/>
                        </a:lnSpc>
                        <a:spcBef>
                          <a:spcPts val="0"/>
                        </a:spcBef>
                        <a:spcAft>
                          <a:spcPts val="0"/>
                        </a:spcAft>
                      </a:pPr>
                      <a:r>
                        <a:rPr lang="en-US" sz="2400">
                          <a:latin typeface="Narkisim" pitchFamily="34" charset="-79"/>
                          <a:ea typeface="Calibri"/>
                          <a:cs typeface="Narkisim" pitchFamily="34" charset="-79"/>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latin typeface="Narkisim" pitchFamily="34" charset="-79"/>
                          <a:ea typeface="Calibri"/>
                          <a:cs typeface="Narkisim" pitchFamily="34" charset="-79"/>
                        </a:rPr>
                        <a:t>1</a:t>
                      </a:r>
                    </a:p>
                    <a:p>
                      <a:pPr marL="0" marR="0" algn="ctr">
                        <a:lnSpc>
                          <a:spcPct val="115000"/>
                        </a:lnSpc>
                        <a:spcBef>
                          <a:spcPts val="0"/>
                        </a:spcBef>
                        <a:spcAft>
                          <a:spcPts val="0"/>
                        </a:spcAft>
                      </a:pPr>
                      <a:r>
                        <a:rPr lang="en-US" sz="2400">
                          <a:latin typeface="Narkisim" pitchFamily="34" charset="-79"/>
                          <a:ea typeface="Calibri"/>
                          <a:cs typeface="Narkisim" pitchFamily="34" charset="-79"/>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latin typeface="Narkisim" pitchFamily="34" charset="-79"/>
                          <a:ea typeface="Calibri"/>
                          <a:cs typeface="Narkisim" pitchFamily="34" charset="-79"/>
                        </a:rPr>
                        <a:t>0</a:t>
                      </a:r>
                    </a:p>
                    <a:p>
                      <a:pPr marL="0" marR="0" algn="ctr">
                        <a:lnSpc>
                          <a:spcPct val="115000"/>
                        </a:lnSpc>
                        <a:spcBef>
                          <a:spcPts val="0"/>
                        </a:spcBef>
                        <a:spcAft>
                          <a:spcPts val="0"/>
                        </a:spcAft>
                      </a:pPr>
                      <a:r>
                        <a:rPr lang="en-US" sz="2400">
                          <a:latin typeface="Narkisim" pitchFamily="34" charset="-79"/>
                          <a:ea typeface="Calibri"/>
                          <a:cs typeface="Narkisim" pitchFamily="34" charset="-79"/>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latin typeface="Narkisim" pitchFamily="34" charset="-79"/>
                          <a:ea typeface="Calibri"/>
                          <a:cs typeface="Narkisim" pitchFamily="34" charset="-79"/>
                        </a:rPr>
                        <a:t>x</a:t>
                      </a:r>
                    </a:p>
                    <a:p>
                      <a:pPr marL="0" marR="0" algn="ctr">
                        <a:lnSpc>
                          <a:spcPct val="115000"/>
                        </a:lnSpc>
                        <a:spcBef>
                          <a:spcPts val="0"/>
                        </a:spcBef>
                        <a:spcAft>
                          <a:spcPts val="0"/>
                        </a:spcAft>
                      </a:pPr>
                      <a:r>
                        <a:rPr lang="en-US" sz="2400">
                          <a:latin typeface="Narkisim" pitchFamily="34" charset="-79"/>
                          <a:ea typeface="Calibri"/>
                          <a:cs typeface="Narkisim" pitchFamily="34" charset="-79"/>
                        </a:rPr>
                        <a:t>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latin typeface="Narkisim" pitchFamily="34" charset="-79"/>
                          <a:ea typeface="Calibri"/>
                          <a:cs typeface="Narkisim" pitchFamily="34" charset="-79"/>
                        </a:rPr>
                        <a:t>Indeterminate*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
        <p:nvSpPr>
          <p:cNvPr id="16" name="Rectangle 3"/>
          <p:cNvSpPr>
            <a:spLocks noChangeArrowheads="1"/>
          </p:cNvSpPr>
          <p:nvPr/>
        </p:nvSpPr>
        <p:spPr bwMode="auto">
          <a:xfrm>
            <a:off x="2057400" y="6076890"/>
            <a:ext cx="4953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Truth table</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4"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LATCHES</a:t>
            </a:r>
          </a:p>
        </p:txBody>
      </p:sp>
      <p:sp>
        <p:nvSpPr>
          <p:cNvPr id="11" name="Rectangle 10"/>
          <p:cNvSpPr/>
          <p:nvPr/>
        </p:nvSpPr>
        <p:spPr>
          <a:xfrm>
            <a:off x="304800" y="1507153"/>
            <a:ext cx="8534400" cy="1938992"/>
          </a:xfrm>
          <a:prstGeom prst="rect">
            <a:avLst/>
          </a:prstGeom>
        </p:spPr>
        <p:txBody>
          <a:bodyPr wrap="square">
            <a:spAutoFit/>
          </a:bodyPr>
          <a:lstStyle/>
          <a:p>
            <a:pPr marL="457200" indent="-457200" algn="just">
              <a:buClr>
                <a:schemeClr val="accent6"/>
              </a:buClr>
              <a:buFont typeface="Wingdings" pitchFamily="2" charset="2"/>
              <a:buChar char="q"/>
            </a:pPr>
            <a:r>
              <a:rPr lang="en-US" sz="2400" dirty="0">
                <a:solidFill>
                  <a:srgbClr val="0070C0"/>
                </a:solidFill>
                <a:latin typeface="Narkisim" pitchFamily="34" charset="-79"/>
                <a:cs typeface="Narkisim" pitchFamily="34" charset="-79"/>
              </a:rPr>
              <a:t>The SR latch can also be implemented using </a:t>
            </a:r>
            <a:r>
              <a:rPr lang="en-US" sz="2400" dirty="0">
                <a:latin typeface="Narkisim" pitchFamily="34" charset="-79"/>
                <a:cs typeface="Narkisim" pitchFamily="34" charset="-79"/>
              </a:rPr>
              <a:t>NAND gates.</a:t>
            </a:r>
            <a:r>
              <a:rPr lang="en-US" sz="2400" dirty="0">
                <a:solidFill>
                  <a:srgbClr val="0070C0"/>
                </a:solidFill>
                <a:latin typeface="Narkisim" pitchFamily="34" charset="-79"/>
                <a:cs typeface="Narkisim" pitchFamily="34" charset="-79"/>
              </a:rPr>
              <a:t> The inputs of this Latch are S and R. </a:t>
            </a:r>
          </a:p>
          <a:p>
            <a:pPr marL="457200" indent="-457200" algn="just">
              <a:buClr>
                <a:schemeClr val="accent6"/>
              </a:buClr>
              <a:buFont typeface="Wingdings" pitchFamily="2" charset="2"/>
              <a:buChar char="q"/>
            </a:pPr>
            <a:endParaRPr lang="en-US" sz="2400" dirty="0">
              <a:solidFill>
                <a:srgbClr val="0070C0"/>
              </a:solidFill>
              <a:latin typeface="Narkisim" pitchFamily="34" charset="-79"/>
              <a:cs typeface="Narkisim" pitchFamily="34" charset="-79"/>
            </a:endParaRPr>
          </a:p>
          <a:p>
            <a:pPr marL="457200" indent="-457200" algn="just">
              <a:buClr>
                <a:schemeClr val="accent6"/>
              </a:buClr>
              <a:buFont typeface="Wingdings" pitchFamily="2" charset="2"/>
              <a:buChar char="q"/>
            </a:pPr>
            <a:r>
              <a:rPr lang="en-US" sz="2400" dirty="0">
                <a:solidFill>
                  <a:srgbClr val="0070C0"/>
                </a:solidFill>
                <a:latin typeface="Narkisim" pitchFamily="34" charset="-79"/>
                <a:cs typeface="Narkisim" pitchFamily="34" charset="-79"/>
              </a:rPr>
              <a:t>To understand how this circuit functions, recall that a </a:t>
            </a:r>
            <a:r>
              <a:rPr lang="en-US" sz="2400" dirty="0">
                <a:latin typeface="Narkisim" pitchFamily="34" charset="-79"/>
                <a:cs typeface="Narkisim" pitchFamily="34" charset="-79"/>
              </a:rPr>
              <a:t>low on any input to a NAND gate forces its output high</a:t>
            </a:r>
            <a:r>
              <a:rPr lang="en-US" sz="2400" dirty="0"/>
              <a:t>. </a:t>
            </a:r>
          </a:p>
        </p:txBody>
      </p:sp>
      <p:sp>
        <p:nvSpPr>
          <p:cNvPr id="13" name="TextBox 12"/>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 DIGITAL DESIGN</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17</a:t>
            </a:r>
          </a:p>
        </p:txBody>
      </p:sp>
      <p:sp>
        <p:nvSpPr>
          <p:cNvPr id="15" name="TextBox 14"/>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MODULE-3</a:t>
            </a:r>
            <a:endParaRPr lang="en-US" sz="1000" b="1" dirty="0">
              <a:solidFill>
                <a:srgbClr val="C00000"/>
              </a:solidFill>
              <a:latin typeface="Lucida Fax" pitchFamily="18" charset="0"/>
            </a:endParaRPr>
          </a:p>
        </p:txBody>
      </p:sp>
      <p:sp>
        <p:nvSpPr>
          <p:cNvPr id="9" name="Rectangle 3"/>
          <p:cNvSpPr>
            <a:spLocks noChangeArrowheads="1"/>
          </p:cNvSpPr>
          <p:nvPr/>
        </p:nvSpPr>
        <p:spPr bwMode="auto">
          <a:xfrm>
            <a:off x="2057400" y="1066800"/>
            <a:ext cx="4953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SR Latch using NAND</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49" name="Object 1"/>
          <p:cNvGraphicFramePr>
            <a:graphicFrameLocks noChangeAspect="1"/>
          </p:cNvGraphicFramePr>
          <p:nvPr/>
        </p:nvGraphicFramePr>
        <p:xfrm>
          <a:off x="838200" y="3733800"/>
          <a:ext cx="2409825" cy="2095500"/>
        </p:xfrm>
        <a:graphic>
          <a:graphicData uri="http://schemas.openxmlformats.org/presentationml/2006/ole">
            <mc:AlternateContent xmlns:mc="http://schemas.openxmlformats.org/markup-compatibility/2006">
              <mc:Choice xmlns:v="urn:schemas-microsoft-com:vml" Requires="v">
                <p:oleObj spid="_x0000_s1037" name="Bitmap Image" r:id="rId5" imgW="1533739" imgH="1333333" progId="PBrush">
                  <p:embed/>
                </p:oleObj>
              </mc:Choice>
              <mc:Fallback>
                <p:oleObj name="Bitmap Image" r:id="rId5" imgW="1533739" imgH="1333333" progId="PBrush">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3733800"/>
                        <a:ext cx="2409825" cy="209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1" name="Rectangle 3"/>
          <p:cNvSpPr>
            <a:spLocks noChangeArrowheads="1"/>
          </p:cNvSpPr>
          <p:nvPr/>
        </p:nvSpPr>
        <p:spPr bwMode="auto">
          <a:xfrm>
            <a:off x="1295400" y="5943600"/>
            <a:ext cx="17526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800475" algn="l"/>
              </a:tabLst>
            </a:pPr>
            <a:r>
              <a:rPr kumimoji="0" lang="en-US" sz="2000" b="1" i="0" u="sng" strike="noStrike" cap="none" normalizeH="0" baseline="0" dirty="0">
                <a:ln>
                  <a:noFill/>
                </a:ln>
                <a:solidFill>
                  <a:schemeClr val="tx1"/>
                </a:solidFill>
                <a:effectLst/>
                <a:latin typeface="Narkisim" pitchFamily="34" charset="-79"/>
                <a:ea typeface="Calibri" pitchFamily="34" charset="0"/>
                <a:cs typeface="Narkisim" pitchFamily="34" charset="-79"/>
              </a:rPr>
              <a:t>Logic Symbol</a:t>
            </a:r>
            <a:r>
              <a:rPr kumimoji="0" lang="en-US" sz="2000" b="0" i="0" u="none" strike="noStrike" cap="none" normalizeH="0" baseline="0" dirty="0">
                <a:ln>
                  <a:noFill/>
                </a:ln>
                <a:solidFill>
                  <a:schemeClr val="tx1"/>
                </a:solidFill>
                <a:effectLst/>
                <a:latin typeface="Narkisim" pitchFamily="34" charset="-79"/>
                <a:cs typeface="Narkisim" pitchFamily="34" charset="-79"/>
              </a:rPr>
              <a:t> </a:t>
            </a:r>
          </a:p>
        </p:txBody>
      </p:sp>
      <p:sp>
        <p:nvSpPr>
          <p:cNvPr id="20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52" name="Picture 416"/>
          <p:cNvPicPr>
            <a:picLocks noChangeAspect="1" noChangeArrowheads="1"/>
          </p:cNvPicPr>
          <p:nvPr/>
        </p:nvPicPr>
        <p:blipFill>
          <a:blip r:embed="rId7" cstate="print"/>
          <a:srcRect/>
          <a:stretch>
            <a:fillRect/>
          </a:stretch>
        </p:blipFill>
        <p:spPr bwMode="auto">
          <a:xfrm>
            <a:off x="4343400" y="3733800"/>
            <a:ext cx="3816831" cy="2057400"/>
          </a:xfrm>
          <a:prstGeom prst="rect">
            <a:avLst/>
          </a:prstGeom>
          <a:noFill/>
        </p:spPr>
      </p:pic>
      <p:sp>
        <p:nvSpPr>
          <p:cNvPr id="2054" name="Rectangle 6"/>
          <p:cNvSpPr>
            <a:spLocks noChangeArrowheads="1"/>
          </p:cNvSpPr>
          <p:nvPr/>
        </p:nvSpPr>
        <p:spPr bwMode="auto">
          <a:xfrm>
            <a:off x="5029200" y="5943600"/>
            <a:ext cx="32766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800475" algn="l"/>
              </a:tabLst>
            </a:pPr>
            <a:r>
              <a:rPr kumimoji="0" lang="en-US" sz="2000" b="1" i="0" u="none" strike="noStrike" cap="none" normalizeH="0" baseline="0" dirty="0">
                <a:ln>
                  <a:noFill/>
                </a:ln>
                <a:solidFill>
                  <a:schemeClr val="tx1"/>
                </a:solidFill>
                <a:effectLst/>
                <a:latin typeface="Narkisim" pitchFamily="34" charset="-79"/>
                <a:ea typeface="Calibri" pitchFamily="34" charset="0"/>
                <a:cs typeface="Narkisim" pitchFamily="34" charset="-79"/>
              </a:rPr>
              <a:t> </a:t>
            </a:r>
            <a:r>
              <a:rPr kumimoji="0" lang="en-US" sz="2000" b="1" i="0" u="sng" strike="noStrike" cap="none" normalizeH="0" baseline="0" dirty="0">
                <a:ln>
                  <a:noFill/>
                </a:ln>
                <a:solidFill>
                  <a:schemeClr val="tx1"/>
                </a:solidFill>
                <a:effectLst/>
                <a:latin typeface="Narkisim" pitchFamily="34" charset="-79"/>
                <a:ea typeface="Calibri" pitchFamily="34" charset="0"/>
                <a:cs typeface="Narkisim" pitchFamily="34" charset="-79"/>
              </a:rPr>
              <a:t>SR latch using NAND gates</a:t>
            </a:r>
            <a:r>
              <a:rPr kumimoji="0" lang="en-US" sz="2000" b="0" i="0" u="none" strike="noStrike" cap="none" normalizeH="0" baseline="0" dirty="0">
                <a:ln>
                  <a:noFill/>
                </a:ln>
                <a:solidFill>
                  <a:schemeClr val="tx1"/>
                </a:solidFill>
                <a:effectLst/>
                <a:latin typeface="Narkisim" pitchFamily="34" charset="-79"/>
                <a:cs typeface="Narkisim" pitchFamily="34" charset="-79"/>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LATCHES</a:t>
            </a:r>
          </a:p>
        </p:txBody>
      </p:sp>
      <p:sp>
        <p:nvSpPr>
          <p:cNvPr id="13" name="TextBox 12"/>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 DIGITAL DESIGN</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18</a:t>
            </a:r>
          </a:p>
        </p:txBody>
      </p:sp>
      <p:sp>
        <p:nvSpPr>
          <p:cNvPr id="15" name="TextBox 14"/>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MODULE-3</a:t>
            </a:r>
            <a:endParaRPr lang="en-US" sz="1000" b="1" dirty="0">
              <a:solidFill>
                <a:srgbClr val="C00000"/>
              </a:solidFill>
              <a:latin typeface="Lucida Fax" pitchFamily="18" charset="0"/>
            </a:endParaRPr>
          </a:p>
        </p:txBody>
      </p:sp>
      <p:sp>
        <p:nvSpPr>
          <p:cNvPr id="9" name="Rectangle 3"/>
          <p:cNvSpPr>
            <a:spLocks noChangeArrowheads="1"/>
          </p:cNvSpPr>
          <p:nvPr/>
        </p:nvSpPr>
        <p:spPr bwMode="auto">
          <a:xfrm>
            <a:off x="2057400" y="1066800"/>
            <a:ext cx="4953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SR Latch using NAND</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3437454009"/>
              </p:ext>
            </p:extLst>
          </p:nvPr>
        </p:nvGraphicFramePr>
        <p:xfrm>
          <a:off x="1524000" y="2133600"/>
          <a:ext cx="6400799" cy="3428999"/>
        </p:xfrm>
        <a:graphic>
          <a:graphicData uri="http://schemas.openxmlformats.org/drawingml/2006/table">
            <a:tbl>
              <a:tblPr/>
              <a:tblGrid>
                <a:gridCol w="900284">
                  <a:extLst>
                    <a:ext uri="{9D8B030D-6E8A-4147-A177-3AD203B41FA5}">
                      <a16:colId xmlns="" xmlns:a16="http://schemas.microsoft.com/office/drawing/2014/main" val="20000"/>
                    </a:ext>
                  </a:extLst>
                </a:gridCol>
                <a:gridCol w="878326">
                  <a:extLst>
                    <a:ext uri="{9D8B030D-6E8A-4147-A177-3AD203B41FA5}">
                      <a16:colId xmlns="" xmlns:a16="http://schemas.microsoft.com/office/drawing/2014/main" val="20001"/>
                    </a:ext>
                  </a:extLst>
                </a:gridCol>
                <a:gridCol w="988116">
                  <a:extLst>
                    <a:ext uri="{9D8B030D-6E8A-4147-A177-3AD203B41FA5}">
                      <a16:colId xmlns="" xmlns:a16="http://schemas.microsoft.com/office/drawing/2014/main" val="20002"/>
                    </a:ext>
                  </a:extLst>
                </a:gridCol>
                <a:gridCol w="988116">
                  <a:extLst>
                    <a:ext uri="{9D8B030D-6E8A-4147-A177-3AD203B41FA5}">
                      <a16:colId xmlns="" xmlns:a16="http://schemas.microsoft.com/office/drawing/2014/main" val="20003"/>
                    </a:ext>
                  </a:extLst>
                </a:gridCol>
                <a:gridCol w="2645957">
                  <a:extLst>
                    <a:ext uri="{9D8B030D-6E8A-4147-A177-3AD203B41FA5}">
                      <a16:colId xmlns="" xmlns:a16="http://schemas.microsoft.com/office/drawing/2014/main" val="20004"/>
                    </a:ext>
                  </a:extLst>
                </a:gridCol>
              </a:tblGrid>
              <a:tr h="431895">
                <a:tc>
                  <a:txBody>
                    <a:bodyPr/>
                    <a:lstStyle/>
                    <a:p>
                      <a:pPr marL="0" marR="0" algn="ctr">
                        <a:lnSpc>
                          <a:spcPct val="115000"/>
                        </a:lnSpc>
                        <a:spcBef>
                          <a:spcPts val="0"/>
                        </a:spcBef>
                        <a:spcAft>
                          <a:spcPts val="0"/>
                        </a:spcAft>
                      </a:pPr>
                      <a:r>
                        <a:rPr lang="en-US" sz="2000" b="1" dirty="0">
                          <a:latin typeface="Narkisim" pitchFamily="34" charset="-79"/>
                          <a:ea typeface="Calibri"/>
                          <a:cs typeface="Narkisim" pitchFamily="34" charset="-79"/>
                        </a:rPr>
                        <a:t>S</a:t>
                      </a:r>
                      <a:endParaRPr lang="en-US" sz="2000" dirty="0">
                        <a:latin typeface="Narkisim" pitchFamily="34" charset="-79"/>
                        <a:ea typeface="Calibri"/>
                        <a:cs typeface="Narkisim"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lnSpc>
                          <a:spcPct val="115000"/>
                        </a:lnSpc>
                        <a:spcBef>
                          <a:spcPts val="0"/>
                        </a:spcBef>
                        <a:spcAft>
                          <a:spcPts val="0"/>
                        </a:spcAft>
                      </a:pPr>
                      <a:r>
                        <a:rPr lang="en-US" sz="2000" b="1">
                          <a:latin typeface="Narkisim" pitchFamily="34" charset="-79"/>
                          <a:ea typeface="Calibri"/>
                          <a:cs typeface="Narkisim" pitchFamily="34" charset="-79"/>
                        </a:rPr>
                        <a:t>R</a:t>
                      </a:r>
                      <a:endParaRPr lang="en-US" sz="2000">
                        <a:latin typeface="Narkisim" pitchFamily="34" charset="-79"/>
                        <a:ea typeface="Calibri"/>
                        <a:cs typeface="Narkisim"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lnSpc>
                          <a:spcPct val="115000"/>
                        </a:lnSpc>
                        <a:spcBef>
                          <a:spcPts val="0"/>
                        </a:spcBef>
                        <a:spcAft>
                          <a:spcPts val="0"/>
                        </a:spcAft>
                      </a:pPr>
                      <a:r>
                        <a:rPr lang="en-US" sz="2000" b="1">
                          <a:latin typeface="Narkisim" pitchFamily="34" charset="-79"/>
                          <a:ea typeface="Calibri"/>
                          <a:cs typeface="Narkisim" pitchFamily="34" charset="-79"/>
                        </a:rPr>
                        <a:t>Q</a:t>
                      </a:r>
                      <a:r>
                        <a:rPr lang="en-US" sz="2000" b="1" baseline="-25000">
                          <a:latin typeface="Narkisim" pitchFamily="34" charset="-79"/>
                          <a:ea typeface="Calibri"/>
                          <a:cs typeface="Narkisim" pitchFamily="34" charset="-79"/>
                        </a:rPr>
                        <a:t>n</a:t>
                      </a:r>
                      <a:endParaRPr lang="en-US" sz="2000">
                        <a:latin typeface="Narkisim" pitchFamily="34" charset="-79"/>
                        <a:ea typeface="Calibri"/>
                        <a:cs typeface="Narkisim"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lnSpc>
                          <a:spcPct val="115000"/>
                        </a:lnSpc>
                        <a:spcBef>
                          <a:spcPts val="0"/>
                        </a:spcBef>
                        <a:spcAft>
                          <a:spcPts val="0"/>
                        </a:spcAft>
                      </a:pPr>
                      <a:r>
                        <a:rPr lang="en-US" sz="2000" b="1">
                          <a:latin typeface="Narkisim" pitchFamily="34" charset="-79"/>
                          <a:ea typeface="Calibri"/>
                          <a:cs typeface="Narkisim" pitchFamily="34" charset="-79"/>
                        </a:rPr>
                        <a:t>Q</a:t>
                      </a:r>
                      <a:r>
                        <a:rPr lang="en-US" sz="2000" b="1" baseline="-25000">
                          <a:latin typeface="Narkisim" pitchFamily="34" charset="-79"/>
                          <a:ea typeface="Calibri"/>
                          <a:cs typeface="Narkisim" pitchFamily="34" charset="-79"/>
                        </a:rPr>
                        <a:t>n+1</a:t>
                      </a:r>
                      <a:endParaRPr lang="en-US" sz="2000">
                        <a:latin typeface="Narkisim" pitchFamily="34" charset="-79"/>
                        <a:ea typeface="Calibri"/>
                        <a:cs typeface="Narkisim"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lnSpc>
                          <a:spcPct val="115000"/>
                        </a:lnSpc>
                        <a:spcBef>
                          <a:spcPts val="0"/>
                        </a:spcBef>
                        <a:spcAft>
                          <a:spcPts val="0"/>
                        </a:spcAft>
                      </a:pPr>
                      <a:r>
                        <a:rPr lang="en-US" sz="2000" b="1">
                          <a:latin typeface="Narkisim" pitchFamily="34" charset="-79"/>
                          <a:ea typeface="Calibri"/>
                          <a:cs typeface="Narkisim" pitchFamily="34" charset="-79"/>
                        </a:rPr>
                        <a:t>State</a:t>
                      </a:r>
                      <a:endParaRPr lang="en-US" sz="2000">
                        <a:latin typeface="Narkisim" pitchFamily="34" charset="-79"/>
                        <a:ea typeface="Calibri"/>
                        <a:cs typeface="Narkisim"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extLst>
                  <a:ext uri="{0D108BD9-81ED-4DB2-BD59-A6C34878D82A}">
                    <a16:rowId xmlns="" xmlns:a16="http://schemas.microsoft.com/office/drawing/2014/main" val="10000"/>
                  </a:ext>
                </a:extLst>
              </a:tr>
              <a:tr h="749276">
                <a:tc>
                  <a:txBody>
                    <a:bodyPr/>
                    <a:lstStyle/>
                    <a:p>
                      <a:pPr marL="0" marR="0" algn="ctr">
                        <a:lnSpc>
                          <a:spcPct val="115000"/>
                        </a:lnSpc>
                        <a:spcBef>
                          <a:spcPts val="0"/>
                        </a:spcBef>
                        <a:spcAft>
                          <a:spcPts val="0"/>
                        </a:spcAft>
                      </a:pPr>
                      <a:r>
                        <a:rPr lang="en-US" sz="2000">
                          <a:latin typeface="Narkisim" pitchFamily="34" charset="-79"/>
                          <a:ea typeface="Calibri"/>
                          <a:cs typeface="Narkisim" pitchFamily="34" charset="-79"/>
                        </a:rPr>
                        <a:t>0</a:t>
                      </a:r>
                    </a:p>
                    <a:p>
                      <a:pPr marL="0" marR="0" algn="ctr">
                        <a:lnSpc>
                          <a:spcPct val="115000"/>
                        </a:lnSpc>
                        <a:spcBef>
                          <a:spcPts val="0"/>
                        </a:spcBef>
                        <a:spcAft>
                          <a:spcPts val="0"/>
                        </a:spcAft>
                      </a:pPr>
                      <a:r>
                        <a:rPr lang="en-US" sz="2000">
                          <a:latin typeface="Narkisim" pitchFamily="34" charset="-79"/>
                          <a:ea typeface="Calibri"/>
                          <a:cs typeface="Narkisim" pitchFamily="34" charset="-79"/>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Narkisim" pitchFamily="34" charset="-79"/>
                          <a:ea typeface="Calibri"/>
                          <a:cs typeface="Narkisim" pitchFamily="34" charset="-79"/>
                        </a:rPr>
                        <a:t>0</a:t>
                      </a:r>
                    </a:p>
                    <a:p>
                      <a:pPr marL="0" marR="0" algn="ctr">
                        <a:lnSpc>
                          <a:spcPct val="115000"/>
                        </a:lnSpc>
                        <a:spcBef>
                          <a:spcPts val="0"/>
                        </a:spcBef>
                        <a:spcAft>
                          <a:spcPts val="0"/>
                        </a:spcAft>
                      </a:pPr>
                      <a:r>
                        <a:rPr lang="en-US" sz="2000">
                          <a:latin typeface="Narkisim" pitchFamily="34" charset="-79"/>
                          <a:ea typeface="Calibri"/>
                          <a:cs typeface="Narkisim" pitchFamily="34" charset="-79"/>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Narkisim" pitchFamily="34" charset="-79"/>
                          <a:ea typeface="Calibri"/>
                          <a:cs typeface="Narkisim" pitchFamily="34" charset="-79"/>
                        </a:rPr>
                        <a:t>0</a:t>
                      </a:r>
                    </a:p>
                    <a:p>
                      <a:pPr marL="0" marR="0" algn="ctr">
                        <a:lnSpc>
                          <a:spcPct val="115000"/>
                        </a:lnSpc>
                        <a:spcBef>
                          <a:spcPts val="0"/>
                        </a:spcBef>
                        <a:spcAft>
                          <a:spcPts val="0"/>
                        </a:spcAft>
                      </a:pPr>
                      <a:r>
                        <a:rPr lang="en-US" sz="2000">
                          <a:latin typeface="Narkisim" pitchFamily="34" charset="-79"/>
                          <a:ea typeface="Calibri"/>
                          <a:cs typeface="Narkisim" pitchFamily="34" charset="-79"/>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Narkisim" pitchFamily="34" charset="-79"/>
                          <a:ea typeface="Calibri"/>
                          <a:cs typeface="Narkisim" pitchFamily="34" charset="-79"/>
                        </a:rPr>
                        <a:t>x</a:t>
                      </a:r>
                    </a:p>
                    <a:p>
                      <a:pPr marL="0" marR="0" algn="ctr">
                        <a:lnSpc>
                          <a:spcPct val="115000"/>
                        </a:lnSpc>
                        <a:spcBef>
                          <a:spcPts val="0"/>
                        </a:spcBef>
                        <a:spcAft>
                          <a:spcPts val="0"/>
                        </a:spcAft>
                      </a:pPr>
                      <a:r>
                        <a:rPr lang="en-US" sz="2000">
                          <a:latin typeface="Narkisim" pitchFamily="34" charset="-79"/>
                          <a:ea typeface="Calibri"/>
                          <a:cs typeface="Narkisim" pitchFamily="34" charset="-79"/>
                        </a:rPr>
                        <a:t>x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Narkisim" pitchFamily="34" charset="-79"/>
                          <a:ea typeface="Calibri"/>
                          <a:cs typeface="Narkisim" pitchFamily="34" charset="-79"/>
                        </a:rPr>
                        <a:t>Indeterminate*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749276">
                <a:tc>
                  <a:txBody>
                    <a:bodyPr/>
                    <a:lstStyle/>
                    <a:p>
                      <a:pPr marL="0" marR="0" algn="ctr">
                        <a:lnSpc>
                          <a:spcPct val="115000"/>
                        </a:lnSpc>
                        <a:spcBef>
                          <a:spcPts val="0"/>
                        </a:spcBef>
                        <a:spcAft>
                          <a:spcPts val="0"/>
                        </a:spcAft>
                      </a:pPr>
                      <a:r>
                        <a:rPr lang="en-US" sz="2000">
                          <a:latin typeface="Narkisim" pitchFamily="34" charset="-79"/>
                          <a:ea typeface="Calibri"/>
                          <a:cs typeface="Narkisim" pitchFamily="34" charset="-79"/>
                        </a:rPr>
                        <a:t>0</a:t>
                      </a:r>
                    </a:p>
                    <a:p>
                      <a:pPr marL="0" marR="0" algn="ctr">
                        <a:lnSpc>
                          <a:spcPct val="115000"/>
                        </a:lnSpc>
                        <a:spcBef>
                          <a:spcPts val="0"/>
                        </a:spcBef>
                        <a:spcAft>
                          <a:spcPts val="0"/>
                        </a:spcAft>
                      </a:pPr>
                      <a:r>
                        <a:rPr lang="en-US" sz="2000">
                          <a:latin typeface="Narkisim" pitchFamily="34" charset="-79"/>
                          <a:ea typeface="Calibri"/>
                          <a:cs typeface="Narkisim" pitchFamily="34" charset="-79"/>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Narkisim" pitchFamily="34" charset="-79"/>
                          <a:ea typeface="Calibri"/>
                          <a:cs typeface="Narkisim" pitchFamily="34" charset="-79"/>
                        </a:rPr>
                        <a:t>1</a:t>
                      </a:r>
                    </a:p>
                    <a:p>
                      <a:pPr marL="0" marR="0" algn="ctr">
                        <a:lnSpc>
                          <a:spcPct val="115000"/>
                        </a:lnSpc>
                        <a:spcBef>
                          <a:spcPts val="0"/>
                        </a:spcBef>
                        <a:spcAft>
                          <a:spcPts val="0"/>
                        </a:spcAft>
                      </a:pPr>
                      <a:r>
                        <a:rPr lang="en-US" sz="2000">
                          <a:latin typeface="Narkisim" pitchFamily="34" charset="-79"/>
                          <a:ea typeface="Calibri"/>
                          <a:cs typeface="Narkisim" pitchFamily="34" charset="-79"/>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Narkisim" pitchFamily="34" charset="-79"/>
                          <a:ea typeface="Calibri"/>
                          <a:cs typeface="Narkisim" pitchFamily="34" charset="-79"/>
                        </a:rPr>
                        <a:t>0</a:t>
                      </a:r>
                    </a:p>
                    <a:p>
                      <a:pPr marL="0" marR="0" algn="ctr">
                        <a:lnSpc>
                          <a:spcPct val="115000"/>
                        </a:lnSpc>
                        <a:spcBef>
                          <a:spcPts val="0"/>
                        </a:spcBef>
                        <a:spcAft>
                          <a:spcPts val="0"/>
                        </a:spcAft>
                      </a:pPr>
                      <a:r>
                        <a:rPr lang="en-US" sz="2000">
                          <a:latin typeface="Narkisim" pitchFamily="34" charset="-79"/>
                          <a:ea typeface="Calibri"/>
                          <a:cs typeface="Narkisim" pitchFamily="34" charset="-79"/>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Narkisim" pitchFamily="34" charset="-79"/>
                          <a:ea typeface="Calibri"/>
                          <a:cs typeface="Narkisim" pitchFamily="34" charset="-79"/>
                        </a:rPr>
                        <a:t>1</a:t>
                      </a:r>
                    </a:p>
                    <a:p>
                      <a:pPr marL="0" marR="0" algn="ctr">
                        <a:lnSpc>
                          <a:spcPct val="115000"/>
                        </a:lnSpc>
                        <a:spcBef>
                          <a:spcPts val="0"/>
                        </a:spcBef>
                        <a:spcAft>
                          <a:spcPts val="0"/>
                        </a:spcAft>
                      </a:pPr>
                      <a:r>
                        <a:rPr lang="en-US" sz="2000">
                          <a:latin typeface="Narkisim" pitchFamily="34" charset="-79"/>
                          <a:ea typeface="Calibri"/>
                          <a:cs typeface="Narkisim" pitchFamily="34" charset="-79"/>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Narkisim" pitchFamily="34" charset="-79"/>
                          <a:ea typeface="Calibri"/>
                          <a:cs typeface="Narkisim" pitchFamily="34" charset="-79"/>
                        </a:rPr>
                        <a:t>Set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749276">
                <a:tc>
                  <a:txBody>
                    <a:bodyPr/>
                    <a:lstStyle/>
                    <a:p>
                      <a:pPr marL="0" marR="0" algn="ctr">
                        <a:lnSpc>
                          <a:spcPct val="115000"/>
                        </a:lnSpc>
                        <a:spcBef>
                          <a:spcPts val="0"/>
                        </a:spcBef>
                        <a:spcAft>
                          <a:spcPts val="0"/>
                        </a:spcAft>
                      </a:pPr>
                      <a:r>
                        <a:rPr lang="en-US" sz="2000">
                          <a:latin typeface="Narkisim" pitchFamily="34" charset="-79"/>
                          <a:ea typeface="Calibri"/>
                          <a:cs typeface="Narkisim" pitchFamily="34" charset="-79"/>
                        </a:rPr>
                        <a:t>1</a:t>
                      </a:r>
                    </a:p>
                    <a:p>
                      <a:pPr marL="0" marR="0" algn="ctr">
                        <a:lnSpc>
                          <a:spcPct val="115000"/>
                        </a:lnSpc>
                        <a:spcBef>
                          <a:spcPts val="0"/>
                        </a:spcBef>
                        <a:spcAft>
                          <a:spcPts val="0"/>
                        </a:spcAft>
                      </a:pPr>
                      <a:r>
                        <a:rPr lang="en-US" sz="2000">
                          <a:latin typeface="Narkisim" pitchFamily="34" charset="-79"/>
                          <a:ea typeface="Calibri"/>
                          <a:cs typeface="Narkisim" pitchFamily="34" charset="-79"/>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Narkisim" pitchFamily="34" charset="-79"/>
                          <a:ea typeface="Calibri"/>
                          <a:cs typeface="Narkisim" pitchFamily="34" charset="-79"/>
                        </a:rPr>
                        <a:t>0</a:t>
                      </a:r>
                    </a:p>
                    <a:p>
                      <a:pPr marL="0" marR="0" algn="ctr">
                        <a:lnSpc>
                          <a:spcPct val="115000"/>
                        </a:lnSpc>
                        <a:spcBef>
                          <a:spcPts val="0"/>
                        </a:spcBef>
                        <a:spcAft>
                          <a:spcPts val="0"/>
                        </a:spcAft>
                      </a:pPr>
                      <a:r>
                        <a:rPr lang="en-US" sz="2000">
                          <a:latin typeface="Narkisim" pitchFamily="34" charset="-79"/>
                          <a:ea typeface="Calibri"/>
                          <a:cs typeface="Narkisim" pitchFamily="34" charset="-79"/>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Narkisim" pitchFamily="34" charset="-79"/>
                          <a:ea typeface="Calibri"/>
                          <a:cs typeface="Narkisim" pitchFamily="34" charset="-79"/>
                        </a:rPr>
                        <a:t>0</a:t>
                      </a:r>
                    </a:p>
                    <a:p>
                      <a:pPr marL="0" marR="0" algn="ctr">
                        <a:lnSpc>
                          <a:spcPct val="115000"/>
                        </a:lnSpc>
                        <a:spcBef>
                          <a:spcPts val="0"/>
                        </a:spcBef>
                        <a:spcAft>
                          <a:spcPts val="0"/>
                        </a:spcAft>
                      </a:pPr>
                      <a:r>
                        <a:rPr lang="en-US" sz="2000">
                          <a:latin typeface="Narkisim" pitchFamily="34" charset="-79"/>
                          <a:ea typeface="Calibri"/>
                          <a:cs typeface="Narkisim" pitchFamily="34" charset="-79"/>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Narkisim" pitchFamily="34" charset="-79"/>
                          <a:ea typeface="Calibri"/>
                          <a:cs typeface="Narkisim" pitchFamily="34" charset="-79"/>
                        </a:rPr>
                        <a:t>0</a:t>
                      </a:r>
                    </a:p>
                    <a:p>
                      <a:pPr marL="0" marR="0" algn="ctr">
                        <a:lnSpc>
                          <a:spcPct val="115000"/>
                        </a:lnSpc>
                        <a:spcBef>
                          <a:spcPts val="0"/>
                        </a:spcBef>
                        <a:spcAft>
                          <a:spcPts val="0"/>
                        </a:spcAft>
                      </a:pPr>
                      <a:r>
                        <a:rPr lang="en-US" sz="2000">
                          <a:latin typeface="Narkisim" pitchFamily="34" charset="-79"/>
                          <a:ea typeface="Calibri"/>
                          <a:cs typeface="Narkisim" pitchFamily="34" charset="-79"/>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Narkisim" pitchFamily="34" charset="-79"/>
                          <a:ea typeface="Calibri"/>
                          <a:cs typeface="Narkisim" pitchFamily="34" charset="-79"/>
                        </a:rPr>
                        <a:t>Reset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749276">
                <a:tc>
                  <a:txBody>
                    <a:bodyPr/>
                    <a:lstStyle/>
                    <a:p>
                      <a:pPr marL="0" marR="0" algn="ctr">
                        <a:lnSpc>
                          <a:spcPct val="115000"/>
                        </a:lnSpc>
                        <a:spcBef>
                          <a:spcPts val="0"/>
                        </a:spcBef>
                        <a:spcAft>
                          <a:spcPts val="0"/>
                        </a:spcAft>
                      </a:pPr>
                      <a:r>
                        <a:rPr lang="en-US" sz="2000">
                          <a:latin typeface="Narkisim" pitchFamily="34" charset="-79"/>
                          <a:ea typeface="Calibri"/>
                          <a:cs typeface="Narkisim" pitchFamily="34" charset="-79"/>
                        </a:rPr>
                        <a:t>1</a:t>
                      </a:r>
                    </a:p>
                    <a:p>
                      <a:pPr marL="0" marR="0" algn="ctr">
                        <a:lnSpc>
                          <a:spcPct val="115000"/>
                        </a:lnSpc>
                        <a:spcBef>
                          <a:spcPts val="0"/>
                        </a:spcBef>
                        <a:spcAft>
                          <a:spcPts val="0"/>
                        </a:spcAft>
                      </a:pPr>
                      <a:r>
                        <a:rPr lang="en-US" sz="2000">
                          <a:latin typeface="Narkisim" pitchFamily="34" charset="-79"/>
                          <a:ea typeface="Calibri"/>
                          <a:cs typeface="Narkisim" pitchFamily="34" charset="-79"/>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Narkisim" pitchFamily="34" charset="-79"/>
                          <a:ea typeface="Calibri"/>
                          <a:cs typeface="Narkisim" pitchFamily="34" charset="-79"/>
                        </a:rPr>
                        <a:t>1</a:t>
                      </a:r>
                    </a:p>
                    <a:p>
                      <a:pPr marL="0" marR="0" algn="ctr">
                        <a:lnSpc>
                          <a:spcPct val="115000"/>
                        </a:lnSpc>
                        <a:spcBef>
                          <a:spcPts val="0"/>
                        </a:spcBef>
                        <a:spcAft>
                          <a:spcPts val="0"/>
                        </a:spcAft>
                      </a:pPr>
                      <a:r>
                        <a:rPr lang="en-US" sz="2000">
                          <a:latin typeface="Narkisim" pitchFamily="34" charset="-79"/>
                          <a:ea typeface="Calibri"/>
                          <a:cs typeface="Narkisim" pitchFamily="34" charset="-79"/>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Narkisim" pitchFamily="34" charset="-79"/>
                          <a:ea typeface="Calibri"/>
                          <a:cs typeface="Narkisim" pitchFamily="34" charset="-79"/>
                        </a:rPr>
                        <a:t>0</a:t>
                      </a:r>
                    </a:p>
                    <a:p>
                      <a:pPr marL="0" marR="0" algn="ctr">
                        <a:lnSpc>
                          <a:spcPct val="115000"/>
                        </a:lnSpc>
                        <a:spcBef>
                          <a:spcPts val="0"/>
                        </a:spcBef>
                        <a:spcAft>
                          <a:spcPts val="0"/>
                        </a:spcAft>
                      </a:pPr>
                      <a:r>
                        <a:rPr lang="en-US" sz="2000">
                          <a:latin typeface="Narkisim" pitchFamily="34" charset="-79"/>
                          <a:ea typeface="Calibri"/>
                          <a:cs typeface="Narkisim" pitchFamily="34" charset="-79"/>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Narkisim" pitchFamily="34" charset="-79"/>
                          <a:ea typeface="Calibri"/>
                          <a:cs typeface="Narkisim" pitchFamily="34" charset="-79"/>
                        </a:rPr>
                        <a:t>0</a:t>
                      </a:r>
                    </a:p>
                    <a:p>
                      <a:pPr marL="0" marR="0" algn="ctr">
                        <a:lnSpc>
                          <a:spcPct val="115000"/>
                        </a:lnSpc>
                        <a:spcBef>
                          <a:spcPts val="0"/>
                        </a:spcBef>
                        <a:spcAft>
                          <a:spcPts val="0"/>
                        </a:spcAft>
                      </a:pPr>
                      <a:r>
                        <a:rPr lang="en-US" sz="2000">
                          <a:latin typeface="Narkisim" pitchFamily="34" charset="-79"/>
                          <a:ea typeface="Calibri"/>
                          <a:cs typeface="Narkisim" pitchFamily="34" charset="-79"/>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Narkisim" pitchFamily="34" charset="-79"/>
                          <a:ea typeface="Calibri"/>
                          <a:cs typeface="Narkisim" pitchFamily="34" charset="-79"/>
                        </a:rPr>
                        <a:t>No Change (NC)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
        <p:nvSpPr>
          <p:cNvPr id="16" name="Rectangle 3"/>
          <p:cNvSpPr>
            <a:spLocks noChangeArrowheads="1"/>
          </p:cNvSpPr>
          <p:nvPr/>
        </p:nvSpPr>
        <p:spPr bwMode="auto">
          <a:xfrm>
            <a:off x="2057400" y="5715000"/>
            <a:ext cx="4953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Truth table</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LATCHES</a:t>
            </a:r>
          </a:p>
        </p:txBody>
      </p:sp>
      <p:sp>
        <p:nvSpPr>
          <p:cNvPr id="11" name="Rectangle 10"/>
          <p:cNvSpPr/>
          <p:nvPr/>
        </p:nvSpPr>
        <p:spPr>
          <a:xfrm>
            <a:off x="304800" y="1752600"/>
            <a:ext cx="8534400" cy="4401205"/>
          </a:xfrm>
          <a:prstGeom prst="rect">
            <a:avLst/>
          </a:prstGeom>
        </p:spPr>
        <p:txBody>
          <a:bodyPr wrap="square">
            <a:spAutoFit/>
          </a:bodyPr>
          <a:lstStyle/>
          <a:p>
            <a:pPr marL="457200" lvl="0" indent="-457200" algn="just">
              <a:buClr>
                <a:schemeClr val="accent6"/>
              </a:buClr>
              <a:buFont typeface="Wingdings" pitchFamily="2" charset="2"/>
              <a:buChar char="q"/>
            </a:pPr>
            <a:r>
              <a:rPr lang="en-US" sz="2800" dirty="0">
                <a:solidFill>
                  <a:srgbClr val="0070C0"/>
                </a:solidFill>
                <a:latin typeface="Narkisim" pitchFamily="34" charset="-79"/>
                <a:cs typeface="Narkisim" pitchFamily="34" charset="-79"/>
              </a:rPr>
              <a:t>In the SR latch, </a:t>
            </a:r>
            <a:r>
              <a:rPr lang="en-US" sz="2800" dirty="0">
                <a:latin typeface="Narkisim" pitchFamily="34" charset="-79"/>
                <a:cs typeface="Narkisim" pitchFamily="34" charset="-79"/>
              </a:rPr>
              <a:t>the output changes occur immediately after the input changes </a:t>
            </a:r>
            <a:r>
              <a:rPr lang="en-US" sz="2800" dirty="0" err="1">
                <a:solidFill>
                  <a:srgbClr val="0070C0"/>
                </a:solidFill>
                <a:latin typeface="Narkisim" pitchFamily="34" charset="-79"/>
                <a:cs typeface="Narkisim" pitchFamily="34" charset="-79"/>
              </a:rPr>
              <a:t>i.e</a:t>
            </a:r>
            <a:r>
              <a:rPr lang="en-US" sz="2800" dirty="0">
                <a:solidFill>
                  <a:srgbClr val="0070C0"/>
                </a:solidFill>
                <a:latin typeface="Narkisim" pitchFamily="34" charset="-79"/>
                <a:cs typeface="Narkisim" pitchFamily="34" charset="-79"/>
              </a:rPr>
              <a:t>, the latch is sensitive to its S and R inputs all the time. </a:t>
            </a:r>
          </a:p>
          <a:p>
            <a:pPr marL="457200" lvl="0" indent="-457200" algn="just">
              <a:buClr>
                <a:schemeClr val="accent6"/>
              </a:buClr>
              <a:buFont typeface="Wingdings" pitchFamily="2" charset="2"/>
              <a:buChar char="q"/>
            </a:pPr>
            <a:endParaRPr lang="en-US" sz="2800" dirty="0">
              <a:solidFill>
                <a:srgbClr val="0070C0"/>
              </a:solidFill>
              <a:latin typeface="Narkisim" pitchFamily="34" charset="-79"/>
              <a:cs typeface="Narkisim" pitchFamily="34" charset="-79"/>
            </a:endParaRPr>
          </a:p>
          <a:p>
            <a:pPr marL="457200" lvl="0" indent="-457200" algn="just">
              <a:buClr>
                <a:schemeClr val="accent6"/>
              </a:buClr>
              <a:buFont typeface="Wingdings" pitchFamily="2" charset="2"/>
              <a:buChar char="q"/>
            </a:pPr>
            <a:r>
              <a:rPr lang="en-US" sz="2800" dirty="0">
                <a:solidFill>
                  <a:srgbClr val="0070C0"/>
                </a:solidFill>
                <a:latin typeface="Narkisim" pitchFamily="34" charset="-79"/>
                <a:cs typeface="Narkisim" pitchFamily="34" charset="-79"/>
              </a:rPr>
              <a:t>A latch that is sensitive to the inputs only </a:t>
            </a:r>
            <a:r>
              <a:rPr lang="en-US" sz="2800" dirty="0">
                <a:latin typeface="Narkisim" pitchFamily="34" charset="-79"/>
                <a:cs typeface="Narkisim" pitchFamily="34" charset="-79"/>
              </a:rPr>
              <a:t>when an enable input is active</a:t>
            </a:r>
            <a:r>
              <a:rPr lang="en-US" sz="2800" dirty="0">
                <a:solidFill>
                  <a:srgbClr val="0070C0"/>
                </a:solidFill>
                <a:latin typeface="Narkisim" pitchFamily="34" charset="-79"/>
                <a:cs typeface="Narkisim" pitchFamily="34" charset="-79"/>
              </a:rPr>
              <a:t>. Such a latch with enable input is known as </a:t>
            </a:r>
            <a:r>
              <a:rPr lang="en-US" sz="2800" dirty="0">
                <a:latin typeface="Narkisim" pitchFamily="34" charset="-79"/>
                <a:cs typeface="Narkisim" pitchFamily="34" charset="-79"/>
              </a:rPr>
              <a:t>gated SR latch. </a:t>
            </a:r>
          </a:p>
          <a:p>
            <a:pPr marL="457200" lvl="0" indent="-457200" algn="just">
              <a:buClr>
                <a:schemeClr val="accent6"/>
              </a:buClr>
              <a:buFont typeface="Wingdings" pitchFamily="2" charset="2"/>
              <a:buChar char="q"/>
            </a:pPr>
            <a:endParaRPr lang="en-US" sz="2800" dirty="0">
              <a:solidFill>
                <a:srgbClr val="0070C0"/>
              </a:solidFill>
              <a:latin typeface="Narkisim" pitchFamily="34" charset="-79"/>
              <a:cs typeface="Narkisim" pitchFamily="34" charset="-79"/>
            </a:endParaRPr>
          </a:p>
          <a:p>
            <a:pPr marL="457200" lvl="0" indent="-457200" algn="just">
              <a:buClr>
                <a:schemeClr val="accent6"/>
              </a:buClr>
              <a:buFont typeface="Wingdings" pitchFamily="2" charset="2"/>
              <a:buChar char="q"/>
            </a:pPr>
            <a:r>
              <a:rPr lang="en-US" sz="2800" dirty="0">
                <a:solidFill>
                  <a:srgbClr val="0070C0"/>
                </a:solidFill>
                <a:latin typeface="Narkisim" pitchFamily="34" charset="-79"/>
                <a:cs typeface="Narkisim" pitchFamily="34" charset="-79"/>
              </a:rPr>
              <a:t>The circuit behaves like </a:t>
            </a:r>
            <a:r>
              <a:rPr lang="en-US" sz="2800" dirty="0">
                <a:latin typeface="Narkisim" pitchFamily="34" charset="-79"/>
                <a:cs typeface="Narkisim" pitchFamily="34" charset="-79"/>
              </a:rPr>
              <a:t>SR latch when EN= 1. It retains its previous state when EN= 0.</a:t>
            </a:r>
          </a:p>
        </p:txBody>
      </p:sp>
      <p:sp>
        <p:nvSpPr>
          <p:cNvPr id="13" name="TextBox 12"/>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 DIGITAL DESIGN</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19</a:t>
            </a:r>
          </a:p>
        </p:txBody>
      </p:sp>
      <p:sp>
        <p:nvSpPr>
          <p:cNvPr id="15" name="TextBox 14"/>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MODULE-3</a:t>
            </a:r>
            <a:endParaRPr lang="en-US" sz="1000" b="1" dirty="0">
              <a:solidFill>
                <a:srgbClr val="C00000"/>
              </a:solidFill>
              <a:latin typeface="Lucida Fax" pitchFamily="18" charset="0"/>
            </a:endParaRPr>
          </a:p>
        </p:txBody>
      </p:sp>
      <p:sp>
        <p:nvSpPr>
          <p:cNvPr id="9" name="Rectangle 3"/>
          <p:cNvSpPr>
            <a:spLocks noChangeArrowheads="1"/>
          </p:cNvSpPr>
          <p:nvPr/>
        </p:nvSpPr>
        <p:spPr bwMode="auto">
          <a:xfrm>
            <a:off x="2057400" y="1066800"/>
            <a:ext cx="4953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Gated Latch using NAND</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838200" y="914400"/>
            <a:ext cx="768096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219200" y="304800"/>
            <a:ext cx="7010400" cy="457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MODULE-6</a:t>
            </a:r>
          </a:p>
        </p:txBody>
      </p:sp>
      <p:sp>
        <p:nvSpPr>
          <p:cNvPr id="17" name="Round Same Side Corner Rectangle 16"/>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a:t>
            </a:r>
            <a:r>
              <a:rPr lang="en-US" sz="1000" b="1" dirty="0">
                <a:solidFill>
                  <a:srgbClr val="C00000"/>
                </a:solidFill>
                <a:latin typeface="Lucida Fax" pitchFamily="18" charset="0"/>
              </a:rPr>
              <a:t>– DIGITAL </a:t>
            </a:r>
            <a:r>
              <a:rPr lang="en-US" sz="1000" b="1" dirty="0" smtClean="0">
                <a:solidFill>
                  <a:srgbClr val="C00000"/>
                </a:solidFill>
                <a:latin typeface="Lucida Fax" pitchFamily="18" charset="0"/>
              </a:rPr>
              <a:t>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2</a:t>
            </a: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MODULE-3</a:t>
            </a:r>
            <a:endParaRPr lang="en-US" sz="1000" b="1" dirty="0">
              <a:solidFill>
                <a:srgbClr val="C00000"/>
              </a:solidFill>
              <a:latin typeface="Lucida Fax" pitchFamily="18" charset="0"/>
            </a:endParaRPr>
          </a:p>
        </p:txBody>
      </p:sp>
      <p:graphicFrame>
        <p:nvGraphicFramePr>
          <p:cNvPr id="10" name="Diagram 9"/>
          <p:cNvGraphicFramePr/>
          <p:nvPr>
            <p:extLst>
              <p:ext uri="{D42A27DB-BD31-4B8C-83A1-F6EECF244321}">
                <p14:modId xmlns:p14="http://schemas.microsoft.com/office/powerpoint/2010/main" val="30486830"/>
              </p:ext>
            </p:extLst>
          </p:nvPr>
        </p:nvGraphicFramePr>
        <p:xfrm>
          <a:off x="533400" y="1454727"/>
          <a:ext cx="8382000" cy="48914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LATCHES</a:t>
            </a:r>
          </a:p>
        </p:txBody>
      </p:sp>
      <p:sp>
        <p:nvSpPr>
          <p:cNvPr id="13" name="TextBox 12"/>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 DIGITAL DESIGN</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20</a:t>
            </a:r>
          </a:p>
        </p:txBody>
      </p:sp>
      <p:sp>
        <p:nvSpPr>
          <p:cNvPr id="15" name="TextBox 14"/>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MODULE-3</a:t>
            </a:r>
            <a:endParaRPr lang="en-US" sz="1000" b="1" dirty="0">
              <a:solidFill>
                <a:srgbClr val="C00000"/>
              </a:solidFill>
              <a:latin typeface="Lucida Fax" pitchFamily="18" charset="0"/>
            </a:endParaRPr>
          </a:p>
        </p:txBody>
      </p:sp>
      <p:sp>
        <p:nvSpPr>
          <p:cNvPr id="9" name="Rectangle 3"/>
          <p:cNvSpPr>
            <a:spLocks noChangeArrowheads="1"/>
          </p:cNvSpPr>
          <p:nvPr/>
        </p:nvSpPr>
        <p:spPr bwMode="auto">
          <a:xfrm>
            <a:off x="2057400" y="1066800"/>
            <a:ext cx="4953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Gated Latch using NAND</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pic>
        <p:nvPicPr>
          <p:cNvPr id="52226" name="Picture 2"/>
          <p:cNvPicPr>
            <a:picLocks noChangeAspect="1" noChangeArrowheads="1"/>
          </p:cNvPicPr>
          <p:nvPr/>
        </p:nvPicPr>
        <p:blipFill>
          <a:blip r:embed="rId4" cstate="print"/>
          <a:srcRect/>
          <a:stretch>
            <a:fillRect/>
          </a:stretch>
        </p:blipFill>
        <p:spPr bwMode="auto">
          <a:xfrm>
            <a:off x="627815" y="2133601"/>
            <a:ext cx="7601785" cy="30480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LATCHES</a:t>
            </a:r>
          </a:p>
        </p:txBody>
      </p:sp>
      <p:sp>
        <p:nvSpPr>
          <p:cNvPr id="13" name="TextBox 12"/>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 DIGITAL DESIGN</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21</a:t>
            </a:r>
          </a:p>
        </p:txBody>
      </p:sp>
      <p:sp>
        <p:nvSpPr>
          <p:cNvPr id="15" name="TextBox 14"/>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MODULE-3</a:t>
            </a:r>
            <a:endParaRPr lang="en-US" sz="1000" b="1" dirty="0">
              <a:solidFill>
                <a:srgbClr val="C00000"/>
              </a:solidFill>
              <a:latin typeface="Lucida Fax" pitchFamily="18" charset="0"/>
            </a:endParaRPr>
          </a:p>
        </p:txBody>
      </p:sp>
      <p:sp>
        <p:nvSpPr>
          <p:cNvPr id="9" name="Rectangle 3"/>
          <p:cNvSpPr>
            <a:spLocks noChangeArrowheads="1"/>
          </p:cNvSpPr>
          <p:nvPr/>
        </p:nvSpPr>
        <p:spPr bwMode="auto">
          <a:xfrm>
            <a:off x="2057400" y="1066800"/>
            <a:ext cx="4953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Gated Latch using NAND</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graphicFrame>
        <p:nvGraphicFramePr>
          <p:cNvPr id="11" name="Table 10"/>
          <p:cNvGraphicFramePr>
            <a:graphicFrameLocks noGrp="1"/>
          </p:cNvGraphicFramePr>
          <p:nvPr/>
        </p:nvGraphicFramePr>
        <p:xfrm>
          <a:off x="990600" y="1676400"/>
          <a:ext cx="7315200" cy="4008120"/>
        </p:xfrm>
        <a:graphic>
          <a:graphicData uri="http://schemas.openxmlformats.org/drawingml/2006/table">
            <a:tbl>
              <a:tblPr/>
              <a:tblGrid>
                <a:gridCol w="890664">
                  <a:extLst>
                    <a:ext uri="{9D8B030D-6E8A-4147-A177-3AD203B41FA5}">
                      <a16:colId xmlns="" xmlns:a16="http://schemas.microsoft.com/office/drawing/2014/main" val="20000"/>
                    </a:ext>
                  </a:extLst>
                </a:gridCol>
                <a:gridCol w="890664">
                  <a:extLst>
                    <a:ext uri="{9D8B030D-6E8A-4147-A177-3AD203B41FA5}">
                      <a16:colId xmlns="" xmlns:a16="http://schemas.microsoft.com/office/drawing/2014/main" val="20001"/>
                    </a:ext>
                  </a:extLst>
                </a:gridCol>
                <a:gridCol w="866551">
                  <a:extLst>
                    <a:ext uri="{9D8B030D-6E8A-4147-A177-3AD203B41FA5}">
                      <a16:colId xmlns="" xmlns:a16="http://schemas.microsoft.com/office/drawing/2014/main" val="20002"/>
                    </a:ext>
                  </a:extLst>
                </a:gridCol>
                <a:gridCol w="976566">
                  <a:extLst>
                    <a:ext uri="{9D8B030D-6E8A-4147-A177-3AD203B41FA5}">
                      <a16:colId xmlns="" xmlns:a16="http://schemas.microsoft.com/office/drawing/2014/main" val="20003"/>
                    </a:ext>
                  </a:extLst>
                </a:gridCol>
                <a:gridCol w="1000678">
                  <a:extLst>
                    <a:ext uri="{9D8B030D-6E8A-4147-A177-3AD203B41FA5}">
                      <a16:colId xmlns="" xmlns:a16="http://schemas.microsoft.com/office/drawing/2014/main" val="20004"/>
                    </a:ext>
                  </a:extLst>
                </a:gridCol>
                <a:gridCol w="2690077">
                  <a:extLst>
                    <a:ext uri="{9D8B030D-6E8A-4147-A177-3AD203B41FA5}">
                      <a16:colId xmlns="" xmlns:a16="http://schemas.microsoft.com/office/drawing/2014/main" val="20005"/>
                    </a:ext>
                  </a:extLst>
                </a:gridCol>
              </a:tblGrid>
              <a:tr h="502920">
                <a:tc>
                  <a:txBody>
                    <a:bodyPr/>
                    <a:lstStyle/>
                    <a:p>
                      <a:pPr marL="0" marR="0" algn="ctr">
                        <a:lnSpc>
                          <a:spcPct val="115000"/>
                        </a:lnSpc>
                        <a:spcBef>
                          <a:spcPts val="0"/>
                        </a:spcBef>
                        <a:spcAft>
                          <a:spcPts val="0"/>
                        </a:spcAft>
                      </a:pPr>
                      <a:r>
                        <a:rPr lang="en-US" sz="2000" b="1" dirty="0">
                          <a:latin typeface="Book Antiqua"/>
                          <a:ea typeface="Calibri"/>
                          <a:cs typeface="NewCenturySchlbk-Roman"/>
                        </a:rPr>
                        <a:t>EN</a:t>
                      </a:r>
                      <a:endParaRPr lang="en-US"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lnSpc>
                          <a:spcPct val="115000"/>
                        </a:lnSpc>
                        <a:spcBef>
                          <a:spcPts val="0"/>
                        </a:spcBef>
                        <a:spcAft>
                          <a:spcPts val="0"/>
                        </a:spcAft>
                      </a:pPr>
                      <a:r>
                        <a:rPr lang="en-US" sz="2000" b="1">
                          <a:latin typeface="Book Antiqua"/>
                          <a:ea typeface="Calibri"/>
                          <a:cs typeface="NewCenturySchlbk-Roman"/>
                        </a:rPr>
                        <a:t>S</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lnSpc>
                          <a:spcPct val="115000"/>
                        </a:lnSpc>
                        <a:spcBef>
                          <a:spcPts val="0"/>
                        </a:spcBef>
                        <a:spcAft>
                          <a:spcPts val="0"/>
                        </a:spcAft>
                      </a:pPr>
                      <a:r>
                        <a:rPr lang="en-US" sz="2000" b="1">
                          <a:latin typeface="Book Antiqua"/>
                          <a:ea typeface="Calibri"/>
                          <a:cs typeface="NewCenturySchlbk-Roman"/>
                        </a:rPr>
                        <a:t>R</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lnSpc>
                          <a:spcPct val="115000"/>
                        </a:lnSpc>
                        <a:spcBef>
                          <a:spcPts val="0"/>
                        </a:spcBef>
                        <a:spcAft>
                          <a:spcPts val="0"/>
                        </a:spcAft>
                      </a:pPr>
                      <a:r>
                        <a:rPr lang="en-US" sz="2000" b="1">
                          <a:latin typeface="Book Antiqua"/>
                          <a:ea typeface="Calibri"/>
                          <a:cs typeface="NewCenturySchlbk-Roman"/>
                        </a:rPr>
                        <a:t>Q</a:t>
                      </a:r>
                      <a:r>
                        <a:rPr lang="en-US" sz="2000" b="1" baseline="-25000">
                          <a:latin typeface="Book Antiqua"/>
                          <a:ea typeface="Calibri"/>
                          <a:cs typeface="NewCenturySchlbk-Roman"/>
                        </a:rPr>
                        <a:t>n</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lnSpc>
                          <a:spcPct val="115000"/>
                        </a:lnSpc>
                        <a:spcBef>
                          <a:spcPts val="0"/>
                        </a:spcBef>
                        <a:spcAft>
                          <a:spcPts val="0"/>
                        </a:spcAft>
                      </a:pPr>
                      <a:r>
                        <a:rPr lang="en-US" sz="2000" b="1">
                          <a:latin typeface="Book Antiqua"/>
                          <a:ea typeface="Calibri"/>
                          <a:cs typeface="NewCenturySchlbk-Roman"/>
                        </a:rPr>
                        <a:t>Q</a:t>
                      </a:r>
                      <a:r>
                        <a:rPr lang="en-US" sz="2000" b="1" baseline="-25000">
                          <a:latin typeface="Book Antiqua"/>
                          <a:ea typeface="Calibri"/>
                          <a:cs typeface="NewCenturySchlbk-Roman"/>
                        </a:rPr>
                        <a:t>n+1</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lnSpc>
                          <a:spcPct val="115000"/>
                        </a:lnSpc>
                        <a:spcBef>
                          <a:spcPts val="0"/>
                        </a:spcBef>
                        <a:spcAft>
                          <a:spcPts val="0"/>
                        </a:spcAft>
                      </a:pPr>
                      <a:r>
                        <a:rPr lang="en-US" sz="2000" b="1">
                          <a:latin typeface="Book Antiqua"/>
                          <a:ea typeface="Calibri"/>
                          <a:cs typeface="NewCenturySchlbk-Roman"/>
                        </a:rPr>
                        <a:t>State</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extLst>
                  <a:ext uri="{0D108BD9-81ED-4DB2-BD59-A6C34878D82A}">
                    <a16:rowId xmlns="" xmlns:a16="http://schemas.microsoft.com/office/drawing/2014/main" val="10000"/>
                  </a:ext>
                </a:extLst>
              </a:tr>
              <a:tr h="511441">
                <a:tc>
                  <a:txBody>
                    <a:bodyPr/>
                    <a:lstStyle/>
                    <a:p>
                      <a:pPr marL="0" marR="0" algn="ctr">
                        <a:lnSpc>
                          <a:spcPct val="115000"/>
                        </a:lnSpc>
                        <a:spcBef>
                          <a:spcPts val="0"/>
                        </a:spcBef>
                        <a:spcAft>
                          <a:spcPts val="0"/>
                        </a:spcAft>
                      </a:pPr>
                      <a:r>
                        <a:rPr lang="en-US" sz="2000">
                          <a:latin typeface="Book Antiqua"/>
                          <a:ea typeface="Calibri"/>
                          <a:cs typeface="NewCenturySchlbk-Roman"/>
                        </a:rPr>
                        <a:t>1</a:t>
                      </a:r>
                      <a:endParaRPr lang="en-US" sz="2000">
                        <a:latin typeface="Calibri"/>
                        <a:ea typeface="Calibri"/>
                        <a:cs typeface="Times New Roman"/>
                      </a:endParaRPr>
                    </a:p>
                    <a:p>
                      <a:pPr marL="0" marR="0" algn="ctr">
                        <a:lnSpc>
                          <a:spcPct val="115000"/>
                        </a:lnSpc>
                        <a:spcBef>
                          <a:spcPts val="0"/>
                        </a:spcBef>
                        <a:spcAft>
                          <a:spcPts val="0"/>
                        </a:spcAft>
                      </a:pPr>
                      <a:r>
                        <a:rPr lang="en-US" sz="2000">
                          <a:latin typeface="Book Antiqua"/>
                          <a:ea typeface="Calibri"/>
                          <a:cs typeface="NewCenturySchlbk-Roman"/>
                        </a:rPr>
                        <a:t>1</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NewCenturySchlbk-Roman"/>
                        </a:rPr>
                        <a:t>0</a:t>
                      </a:r>
                      <a:endParaRPr lang="en-US" sz="2000">
                        <a:latin typeface="Calibri"/>
                        <a:ea typeface="Calibri"/>
                        <a:cs typeface="Times New Roman"/>
                      </a:endParaRPr>
                    </a:p>
                    <a:p>
                      <a:pPr marL="0" marR="0" algn="ctr">
                        <a:lnSpc>
                          <a:spcPct val="115000"/>
                        </a:lnSpc>
                        <a:spcBef>
                          <a:spcPts val="0"/>
                        </a:spcBef>
                        <a:spcAft>
                          <a:spcPts val="0"/>
                        </a:spcAft>
                      </a:pPr>
                      <a:r>
                        <a:rPr lang="en-US" sz="2000">
                          <a:latin typeface="Book Antiqua"/>
                          <a:ea typeface="Calibri"/>
                          <a:cs typeface="NewCenturySchlbk-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NewCenturySchlbk-Roman"/>
                        </a:rPr>
                        <a:t>0</a:t>
                      </a:r>
                      <a:endParaRPr lang="en-US" sz="2000">
                        <a:latin typeface="Calibri"/>
                        <a:ea typeface="Calibri"/>
                        <a:cs typeface="Times New Roman"/>
                      </a:endParaRPr>
                    </a:p>
                    <a:p>
                      <a:pPr marL="0" marR="0" algn="ctr">
                        <a:lnSpc>
                          <a:spcPct val="115000"/>
                        </a:lnSpc>
                        <a:spcBef>
                          <a:spcPts val="0"/>
                        </a:spcBef>
                        <a:spcAft>
                          <a:spcPts val="0"/>
                        </a:spcAft>
                      </a:pPr>
                      <a:r>
                        <a:rPr lang="en-US" sz="2000">
                          <a:latin typeface="Book Antiqua"/>
                          <a:ea typeface="Calibri"/>
                          <a:cs typeface="NewCenturySchlbk-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NewCenturySchlbk-Roman"/>
                        </a:rPr>
                        <a:t>0</a:t>
                      </a:r>
                      <a:endParaRPr lang="en-US" sz="2000">
                        <a:latin typeface="Calibri"/>
                        <a:ea typeface="Calibri"/>
                        <a:cs typeface="Times New Roman"/>
                      </a:endParaRPr>
                    </a:p>
                    <a:p>
                      <a:pPr marL="0" marR="0" algn="ctr">
                        <a:lnSpc>
                          <a:spcPct val="115000"/>
                        </a:lnSpc>
                        <a:spcBef>
                          <a:spcPts val="0"/>
                        </a:spcBef>
                        <a:spcAft>
                          <a:spcPts val="0"/>
                        </a:spcAft>
                      </a:pPr>
                      <a:r>
                        <a:rPr lang="en-US" sz="2000">
                          <a:latin typeface="Book Antiqua"/>
                          <a:ea typeface="Calibri"/>
                          <a:cs typeface="NewCenturySchlbk-Roman"/>
                        </a:rPr>
                        <a:t>1</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NewCenturySchlbk-Roman"/>
                        </a:rPr>
                        <a:t>0</a:t>
                      </a:r>
                      <a:endParaRPr lang="en-US" sz="2000">
                        <a:latin typeface="Calibri"/>
                        <a:ea typeface="Calibri"/>
                        <a:cs typeface="Times New Roman"/>
                      </a:endParaRPr>
                    </a:p>
                    <a:p>
                      <a:pPr marL="0" marR="0" algn="ctr">
                        <a:lnSpc>
                          <a:spcPct val="115000"/>
                        </a:lnSpc>
                        <a:spcBef>
                          <a:spcPts val="0"/>
                        </a:spcBef>
                        <a:spcAft>
                          <a:spcPts val="0"/>
                        </a:spcAft>
                      </a:pPr>
                      <a:r>
                        <a:rPr lang="en-US" sz="2000">
                          <a:latin typeface="Book Antiqua"/>
                          <a:ea typeface="Calibri"/>
                          <a:cs typeface="NewCenturySchlbk-Roman"/>
                        </a:rPr>
                        <a:t>1</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NewCenturySchlbk-Roman"/>
                        </a:rPr>
                        <a:t>No Change (NC)</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511441">
                <a:tc>
                  <a:txBody>
                    <a:bodyPr/>
                    <a:lstStyle/>
                    <a:p>
                      <a:pPr marL="0" marR="0" algn="ctr">
                        <a:lnSpc>
                          <a:spcPct val="115000"/>
                        </a:lnSpc>
                        <a:spcBef>
                          <a:spcPts val="0"/>
                        </a:spcBef>
                        <a:spcAft>
                          <a:spcPts val="0"/>
                        </a:spcAft>
                      </a:pPr>
                      <a:r>
                        <a:rPr lang="en-US" sz="2000">
                          <a:latin typeface="Book Antiqua"/>
                          <a:ea typeface="Calibri"/>
                          <a:cs typeface="NewCenturySchlbk-Roman"/>
                        </a:rPr>
                        <a:t>1</a:t>
                      </a:r>
                      <a:endParaRPr lang="en-US" sz="2000">
                        <a:latin typeface="Calibri"/>
                        <a:ea typeface="Calibri"/>
                        <a:cs typeface="Times New Roman"/>
                      </a:endParaRPr>
                    </a:p>
                    <a:p>
                      <a:pPr marL="0" marR="0" algn="ctr">
                        <a:lnSpc>
                          <a:spcPct val="115000"/>
                        </a:lnSpc>
                        <a:spcBef>
                          <a:spcPts val="0"/>
                        </a:spcBef>
                        <a:spcAft>
                          <a:spcPts val="0"/>
                        </a:spcAft>
                      </a:pPr>
                      <a:r>
                        <a:rPr lang="en-US" sz="2000">
                          <a:latin typeface="Book Antiqua"/>
                          <a:ea typeface="Calibri"/>
                          <a:cs typeface="NewCenturySchlbk-Roman"/>
                        </a:rPr>
                        <a:t>1</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NewCenturySchlbk-Roman"/>
                        </a:rPr>
                        <a:t>0</a:t>
                      </a:r>
                      <a:endParaRPr lang="en-US" sz="2000">
                        <a:latin typeface="Calibri"/>
                        <a:ea typeface="Calibri"/>
                        <a:cs typeface="Times New Roman"/>
                      </a:endParaRPr>
                    </a:p>
                    <a:p>
                      <a:pPr marL="0" marR="0" algn="ctr">
                        <a:lnSpc>
                          <a:spcPct val="115000"/>
                        </a:lnSpc>
                        <a:spcBef>
                          <a:spcPts val="0"/>
                        </a:spcBef>
                        <a:spcAft>
                          <a:spcPts val="0"/>
                        </a:spcAft>
                      </a:pPr>
                      <a:r>
                        <a:rPr lang="en-US" sz="2000">
                          <a:latin typeface="Book Antiqua"/>
                          <a:ea typeface="Calibri"/>
                          <a:cs typeface="NewCenturySchlbk-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NewCenturySchlbk-Roman"/>
                        </a:rPr>
                        <a:t>1</a:t>
                      </a:r>
                      <a:endParaRPr lang="en-US" sz="2000">
                        <a:latin typeface="Calibri"/>
                        <a:ea typeface="Calibri"/>
                        <a:cs typeface="Times New Roman"/>
                      </a:endParaRPr>
                    </a:p>
                    <a:p>
                      <a:pPr marL="0" marR="0" algn="ctr">
                        <a:lnSpc>
                          <a:spcPct val="115000"/>
                        </a:lnSpc>
                        <a:spcBef>
                          <a:spcPts val="0"/>
                        </a:spcBef>
                        <a:spcAft>
                          <a:spcPts val="0"/>
                        </a:spcAft>
                      </a:pPr>
                      <a:r>
                        <a:rPr lang="en-US" sz="2000">
                          <a:latin typeface="Book Antiqua"/>
                          <a:ea typeface="Calibri"/>
                          <a:cs typeface="NewCenturySchlbk-Roman"/>
                        </a:rPr>
                        <a:t>1</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NewCenturySchlbk-Roman"/>
                        </a:rPr>
                        <a:t>0</a:t>
                      </a:r>
                      <a:endParaRPr lang="en-US" sz="2000">
                        <a:latin typeface="Calibri"/>
                        <a:ea typeface="Calibri"/>
                        <a:cs typeface="Times New Roman"/>
                      </a:endParaRPr>
                    </a:p>
                    <a:p>
                      <a:pPr marL="0" marR="0" algn="ctr">
                        <a:lnSpc>
                          <a:spcPct val="115000"/>
                        </a:lnSpc>
                        <a:spcBef>
                          <a:spcPts val="0"/>
                        </a:spcBef>
                        <a:spcAft>
                          <a:spcPts val="0"/>
                        </a:spcAft>
                      </a:pPr>
                      <a:r>
                        <a:rPr lang="en-US" sz="2000">
                          <a:latin typeface="Book Antiqua"/>
                          <a:ea typeface="Calibri"/>
                          <a:cs typeface="NewCenturySchlbk-Roman"/>
                        </a:rPr>
                        <a:t>1</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NewCenturySchlbk-Roman"/>
                        </a:rPr>
                        <a:t>0</a:t>
                      </a:r>
                      <a:endParaRPr lang="en-US" sz="2000">
                        <a:latin typeface="Calibri"/>
                        <a:ea typeface="Calibri"/>
                        <a:cs typeface="Times New Roman"/>
                      </a:endParaRPr>
                    </a:p>
                    <a:p>
                      <a:pPr marL="0" marR="0" algn="ctr">
                        <a:lnSpc>
                          <a:spcPct val="115000"/>
                        </a:lnSpc>
                        <a:spcBef>
                          <a:spcPts val="0"/>
                        </a:spcBef>
                        <a:spcAft>
                          <a:spcPts val="0"/>
                        </a:spcAft>
                      </a:pPr>
                      <a:r>
                        <a:rPr lang="en-US" sz="2000">
                          <a:latin typeface="Book Antiqua"/>
                          <a:ea typeface="Calibri"/>
                          <a:cs typeface="NewCenturySchlbk-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NewCenturySchlbk-Roman"/>
                        </a:rPr>
                        <a:t>Reset</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511441">
                <a:tc>
                  <a:txBody>
                    <a:bodyPr/>
                    <a:lstStyle/>
                    <a:p>
                      <a:pPr marL="0" marR="0" algn="ctr">
                        <a:lnSpc>
                          <a:spcPct val="115000"/>
                        </a:lnSpc>
                        <a:spcBef>
                          <a:spcPts val="0"/>
                        </a:spcBef>
                        <a:spcAft>
                          <a:spcPts val="0"/>
                        </a:spcAft>
                      </a:pPr>
                      <a:r>
                        <a:rPr lang="en-US" sz="2000">
                          <a:latin typeface="Book Antiqua"/>
                          <a:ea typeface="Calibri"/>
                          <a:cs typeface="NewCenturySchlbk-Roman"/>
                        </a:rPr>
                        <a:t>1</a:t>
                      </a:r>
                      <a:endParaRPr lang="en-US" sz="2000">
                        <a:latin typeface="Calibri"/>
                        <a:ea typeface="Calibri"/>
                        <a:cs typeface="Times New Roman"/>
                      </a:endParaRPr>
                    </a:p>
                    <a:p>
                      <a:pPr marL="0" marR="0" algn="ctr">
                        <a:lnSpc>
                          <a:spcPct val="115000"/>
                        </a:lnSpc>
                        <a:spcBef>
                          <a:spcPts val="0"/>
                        </a:spcBef>
                        <a:spcAft>
                          <a:spcPts val="0"/>
                        </a:spcAft>
                      </a:pPr>
                      <a:r>
                        <a:rPr lang="en-US" sz="2000">
                          <a:latin typeface="Book Antiqua"/>
                          <a:ea typeface="Calibri"/>
                          <a:cs typeface="NewCenturySchlbk-Roman"/>
                        </a:rPr>
                        <a:t>1</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NewCenturySchlbk-Roman"/>
                        </a:rPr>
                        <a:t>1</a:t>
                      </a:r>
                      <a:endParaRPr lang="en-US" sz="2000">
                        <a:latin typeface="Calibri"/>
                        <a:ea typeface="Calibri"/>
                        <a:cs typeface="Times New Roman"/>
                      </a:endParaRPr>
                    </a:p>
                    <a:p>
                      <a:pPr marL="0" marR="0" algn="ctr">
                        <a:lnSpc>
                          <a:spcPct val="115000"/>
                        </a:lnSpc>
                        <a:spcBef>
                          <a:spcPts val="0"/>
                        </a:spcBef>
                        <a:spcAft>
                          <a:spcPts val="0"/>
                        </a:spcAft>
                      </a:pPr>
                      <a:r>
                        <a:rPr lang="en-US" sz="2000">
                          <a:latin typeface="Book Antiqua"/>
                          <a:ea typeface="Calibri"/>
                          <a:cs typeface="NewCenturySchlbk-Roman"/>
                        </a:rPr>
                        <a:t>1</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NewCenturySchlbk-Roman"/>
                        </a:rPr>
                        <a:t>0</a:t>
                      </a:r>
                      <a:endParaRPr lang="en-US" sz="2000">
                        <a:latin typeface="Calibri"/>
                        <a:ea typeface="Calibri"/>
                        <a:cs typeface="Times New Roman"/>
                      </a:endParaRPr>
                    </a:p>
                    <a:p>
                      <a:pPr marL="0" marR="0" algn="ctr">
                        <a:lnSpc>
                          <a:spcPct val="115000"/>
                        </a:lnSpc>
                        <a:spcBef>
                          <a:spcPts val="0"/>
                        </a:spcBef>
                        <a:spcAft>
                          <a:spcPts val="0"/>
                        </a:spcAft>
                      </a:pPr>
                      <a:r>
                        <a:rPr lang="en-US" sz="2000">
                          <a:latin typeface="Book Antiqua"/>
                          <a:ea typeface="Calibri"/>
                          <a:cs typeface="NewCenturySchlbk-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NewCenturySchlbk-Roman"/>
                        </a:rPr>
                        <a:t>0</a:t>
                      </a:r>
                      <a:endParaRPr lang="en-US" sz="2000">
                        <a:latin typeface="Calibri"/>
                        <a:ea typeface="Calibri"/>
                        <a:cs typeface="Times New Roman"/>
                      </a:endParaRPr>
                    </a:p>
                    <a:p>
                      <a:pPr marL="0" marR="0" algn="ctr">
                        <a:lnSpc>
                          <a:spcPct val="115000"/>
                        </a:lnSpc>
                        <a:spcBef>
                          <a:spcPts val="0"/>
                        </a:spcBef>
                        <a:spcAft>
                          <a:spcPts val="0"/>
                        </a:spcAft>
                      </a:pPr>
                      <a:r>
                        <a:rPr lang="en-US" sz="2000">
                          <a:latin typeface="Book Antiqua"/>
                          <a:ea typeface="Calibri"/>
                          <a:cs typeface="NewCenturySchlbk-Roman"/>
                        </a:rPr>
                        <a:t>1</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NewCenturySchlbk-Roman"/>
                        </a:rPr>
                        <a:t>1</a:t>
                      </a:r>
                      <a:endParaRPr lang="en-US" sz="2000">
                        <a:latin typeface="Calibri"/>
                        <a:ea typeface="Calibri"/>
                        <a:cs typeface="Times New Roman"/>
                      </a:endParaRPr>
                    </a:p>
                    <a:p>
                      <a:pPr marL="0" marR="0" algn="ctr">
                        <a:lnSpc>
                          <a:spcPct val="115000"/>
                        </a:lnSpc>
                        <a:spcBef>
                          <a:spcPts val="0"/>
                        </a:spcBef>
                        <a:spcAft>
                          <a:spcPts val="0"/>
                        </a:spcAft>
                      </a:pPr>
                      <a:r>
                        <a:rPr lang="en-US" sz="2000">
                          <a:latin typeface="Book Antiqua"/>
                          <a:ea typeface="Calibri"/>
                          <a:cs typeface="NewCenturySchlbk-Roman"/>
                        </a:rPr>
                        <a:t>1</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NewCenturySchlbk-Roman"/>
                        </a:rPr>
                        <a:t>Set</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511441">
                <a:tc>
                  <a:txBody>
                    <a:bodyPr/>
                    <a:lstStyle/>
                    <a:p>
                      <a:pPr marL="0" marR="0" algn="ctr">
                        <a:lnSpc>
                          <a:spcPct val="115000"/>
                        </a:lnSpc>
                        <a:spcBef>
                          <a:spcPts val="0"/>
                        </a:spcBef>
                        <a:spcAft>
                          <a:spcPts val="0"/>
                        </a:spcAft>
                      </a:pPr>
                      <a:r>
                        <a:rPr lang="en-US" sz="2000">
                          <a:latin typeface="Book Antiqua"/>
                          <a:ea typeface="Calibri"/>
                          <a:cs typeface="NewCenturySchlbk-Roman"/>
                        </a:rPr>
                        <a:t>1</a:t>
                      </a:r>
                      <a:endParaRPr lang="en-US" sz="2000">
                        <a:latin typeface="Calibri"/>
                        <a:ea typeface="Calibri"/>
                        <a:cs typeface="Times New Roman"/>
                      </a:endParaRPr>
                    </a:p>
                    <a:p>
                      <a:pPr marL="0" marR="0" algn="ctr">
                        <a:lnSpc>
                          <a:spcPct val="115000"/>
                        </a:lnSpc>
                        <a:spcBef>
                          <a:spcPts val="0"/>
                        </a:spcBef>
                        <a:spcAft>
                          <a:spcPts val="0"/>
                        </a:spcAft>
                      </a:pPr>
                      <a:r>
                        <a:rPr lang="en-US" sz="2000">
                          <a:latin typeface="Book Antiqua"/>
                          <a:ea typeface="Calibri"/>
                          <a:cs typeface="NewCenturySchlbk-Roman"/>
                        </a:rPr>
                        <a:t>1</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NewCenturySchlbk-Roman"/>
                        </a:rPr>
                        <a:t>1</a:t>
                      </a:r>
                      <a:endParaRPr lang="en-US" sz="2000">
                        <a:latin typeface="Calibri"/>
                        <a:ea typeface="Calibri"/>
                        <a:cs typeface="Times New Roman"/>
                      </a:endParaRPr>
                    </a:p>
                    <a:p>
                      <a:pPr marL="0" marR="0" algn="ctr">
                        <a:lnSpc>
                          <a:spcPct val="115000"/>
                        </a:lnSpc>
                        <a:spcBef>
                          <a:spcPts val="0"/>
                        </a:spcBef>
                        <a:spcAft>
                          <a:spcPts val="0"/>
                        </a:spcAft>
                      </a:pPr>
                      <a:r>
                        <a:rPr lang="en-US" sz="2000">
                          <a:latin typeface="Book Antiqua"/>
                          <a:ea typeface="Calibri"/>
                          <a:cs typeface="NewCenturySchlbk-Roman"/>
                        </a:rPr>
                        <a:t>1</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NewCenturySchlbk-Roman"/>
                        </a:rPr>
                        <a:t>1</a:t>
                      </a:r>
                      <a:endParaRPr lang="en-US" sz="2000">
                        <a:latin typeface="Calibri"/>
                        <a:ea typeface="Calibri"/>
                        <a:cs typeface="Times New Roman"/>
                      </a:endParaRPr>
                    </a:p>
                    <a:p>
                      <a:pPr marL="0" marR="0" algn="ctr">
                        <a:lnSpc>
                          <a:spcPct val="115000"/>
                        </a:lnSpc>
                        <a:spcBef>
                          <a:spcPts val="0"/>
                        </a:spcBef>
                        <a:spcAft>
                          <a:spcPts val="0"/>
                        </a:spcAft>
                      </a:pPr>
                      <a:r>
                        <a:rPr lang="en-US" sz="2000">
                          <a:latin typeface="Book Antiqua"/>
                          <a:ea typeface="Calibri"/>
                          <a:cs typeface="NewCenturySchlbk-Roman"/>
                        </a:rPr>
                        <a:t>1</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NewCenturySchlbk-Roman"/>
                        </a:rPr>
                        <a:t>0</a:t>
                      </a:r>
                      <a:endParaRPr lang="en-US" sz="2000">
                        <a:latin typeface="Calibri"/>
                        <a:ea typeface="Calibri"/>
                        <a:cs typeface="Times New Roman"/>
                      </a:endParaRPr>
                    </a:p>
                    <a:p>
                      <a:pPr marL="0" marR="0" algn="ctr">
                        <a:lnSpc>
                          <a:spcPct val="115000"/>
                        </a:lnSpc>
                        <a:spcBef>
                          <a:spcPts val="0"/>
                        </a:spcBef>
                        <a:spcAft>
                          <a:spcPts val="0"/>
                        </a:spcAft>
                      </a:pPr>
                      <a:r>
                        <a:rPr lang="en-US" sz="2000">
                          <a:latin typeface="Book Antiqua"/>
                          <a:ea typeface="Calibri"/>
                          <a:cs typeface="NewCenturySchlbk-Roman"/>
                        </a:rPr>
                        <a:t>1</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NewCenturySchlbk-Roman"/>
                        </a:rPr>
                        <a:t>x</a:t>
                      </a:r>
                      <a:endParaRPr lang="en-US" sz="2000">
                        <a:latin typeface="Calibri"/>
                        <a:ea typeface="Calibri"/>
                        <a:cs typeface="Times New Roman"/>
                      </a:endParaRPr>
                    </a:p>
                    <a:p>
                      <a:pPr marL="0" marR="0" algn="ctr">
                        <a:lnSpc>
                          <a:spcPct val="115000"/>
                        </a:lnSpc>
                        <a:spcBef>
                          <a:spcPts val="0"/>
                        </a:spcBef>
                        <a:spcAft>
                          <a:spcPts val="0"/>
                        </a:spcAft>
                      </a:pPr>
                      <a:r>
                        <a:rPr lang="en-US" sz="2000">
                          <a:latin typeface="Book Antiqua"/>
                          <a:ea typeface="Calibri"/>
                          <a:cs typeface="NewCenturySchlbk-Roman"/>
                        </a:rPr>
                        <a:t>x</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NewCenturySchlbk-Roman"/>
                        </a:rPr>
                        <a:t>Indeterminate</a:t>
                      </a:r>
                      <a:endParaRPr lang="en-US" sz="2000">
                        <a:latin typeface="Calibri"/>
                        <a:ea typeface="Calibri"/>
                        <a:cs typeface="Times New Roman"/>
                      </a:endParaRPr>
                    </a:p>
                    <a:p>
                      <a:pPr marL="0" marR="0" algn="ctr">
                        <a:lnSpc>
                          <a:spcPct val="115000"/>
                        </a:lnSpc>
                        <a:spcBef>
                          <a:spcPts val="0"/>
                        </a:spcBef>
                        <a:spcAft>
                          <a:spcPts val="0"/>
                        </a:spcAft>
                      </a:pPr>
                      <a:r>
                        <a:rPr lang="en-US" sz="2000">
                          <a:latin typeface="Book Antiqua"/>
                          <a:ea typeface="Calibri"/>
                          <a:cs typeface="NewCenturySchlbk-Roman"/>
                        </a:rPr>
                        <a:t>*</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511441">
                <a:tc>
                  <a:txBody>
                    <a:bodyPr/>
                    <a:lstStyle/>
                    <a:p>
                      <a:pPr marL="0" marR="0" algn="ctr">
                        <a:lnSpc>
                          <a:spcPct val="115000"/>
                        </a:lnSpc>
                        <a:spcBef>
                          <a:spcPts val="0"/>
                        </a:spcBef>
                        <a:spcAft>
                          <a:spcPts val="0"/>
                        </a:spcAft>
                      </a:pPr>
                      <a:r>
                        <a:rPr lang="en-US" sz="2000">
                          <a:latin typeface="Book Antiqua"/>
                          <a:ea typeface="Calibri"/>
                          <a:cs typeface="NewCenturySchlbk-Roman"/>
                        </a:rPr>
                        <a:t>0</a:t>
                      </a:r>
                      <a:endParaRPr lang="en-US" sz="2000">
                        <a:latin typeface="Calibri"/>
                        <a:ea typeface="Calibri"/>
                        <a:cs typeface="Times New Roman"/>
                      </a:endParaRPr>
                    </a:p>
                    <a:p>
                      <a:pPr marL="0" marR="0" algn="ctr">
                        <a:lnSpc>
                          <a:spcPct val="115000"/>
                        </a:lnSpc>
                        <a:spcBef>
                          <a:spcPts val="0"/>
                        </a:spcBef>
                        <a:spcAft>
                          <a:spcPts val="0"/>
                        </a:spcAft>
                      </a:pPr>
                      <a:r>
                        <a:rPr lang="en-US" sz="2000">
                          <a:latin typeface="Book Antiqua"/>
                          <a:ea typeface="Calibri"/>
                          <a:cs typeface="NewCenturySchlbk-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NewCenturySchlbk-Roman"/>
                        </a:rPr>
                        <a:t>x</a:t>
                      </a:r>
                      <a:endParaRPr lang="en-US" sz="2000">
                        <a:latin typeface="Calibri"/>
                        <a:ea typeface="Calibri"/>
                        <a:cs typeface="Times New Roman"/>
                      </a:endParaRPr>
                    </a:p>
                    <a:p>
                      <a:pPr marL="0" marR="0" algn="ctr">
                        <a:lnSpc>
                          <a:spcPct val="115000"/>
                        </a:lnSpc>
                        <a:spcBef>
                          <a:spcPts val="0"/>
                        </a:spcBef>
                        <a:spcAft>
                          <a:spcPts val="0"/>
                        </a:spcAft>
                      </a:pPr>
                      <a:r>
                        <a:rPr lang="en-US" sz="2000">
                          <a:latin typeface="Book Antiqua"/>
                          <a:ea typeface="Calibri"/>
                          <a:cs typeface="NewCenturySchlbk-Roman"/>
                        </a:rPr>
                        <a:t>x</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NewCenturySchlbk-Roman"/>
                        </a:rPr>
                        <a:t>x</a:t>
                      </a:r>
                      <a:endParaRPr lang="en-US" sz="2000">
                        <a:latin typeface="Calibri"/>
                        <a:ea typeface="Calibri"/>
                        <a:cs typeface="Times New Roman"/>
                      </a:endParaRPr>
                    </a:p>
                    <a:p>
                      <a:pPr marL="0" marR="0" algn="ctr">
                        <a:lnSpc>
                          <a:spcPct val="115000"/>
                        </a:lnSpc>
                        <a:spcBef>
                          <a:spcPts val="0"/>
                        </a:spcBef>
                        <a:spcAft>
                          <a:spcPts val="0"/>
                        </a:spcAft>
                      </a:pPr>
                      <a:r>
                        <a:rPr lang="en-US" sz="2000">
                          <a:latin typeface="Book Antiqua"/>
                          <a:ea typeface="Calibri"/>
                          <a:cs typeface="NewCenturySchlbk-Roman"/>
                        </a:rPr>
                        <a:t>x</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NewCenturySchlbk-Roman"/>
                        </a:rPr>
                        <a:t>0</a:t>
                      </a:r>
                      <a:endParaRPr lang="en-US" sz="2000">
                        <a:latin typeface="Calibri"/>
                        <a:ea typeface="Calibri"/>
                        <a:cs typeface="Times New Roman"/>
                      </a:endParaRPr>
                    </a:p>
                    <a:p>
                      <a:pPr marL="0" marR="0" algn="ctr">
                        <a:lnSpc>
                          <a:spcPct val="115000"/>
                        </a:lnSpc>
                        <a:spcBef>
                          <a:spcPts val="0"/>
                        </a:spcBef>
                        <a:spcAft>
                          <a:spcPts val="0"/>
                        </a:spcAft>
                      </a:pPr>
                      <a:r>
                        <a:rPr lang="en-US" sz="2000">
                          <a:latin typeface="Book Antiqua"/>
                          <a:ea typeface="Calibri"/>
                          <a:cs typeface="NewCenturySchlbk-Roman"/>
                        </a:rPr>
                        <a:t>1</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Book Antiqua"/>
                          <a:ea typeface="Calibri"/>
                          <a:cs typeface="NewCenturySchlbk-Roman"/>
                        </a:rPr>
                        <a:t>0</a:t>
                      </a:r>
                      <a:endParaRPr lang="en-US" sz="2000" dirty="0">
                        <a:latin typeface="Calibri"/>
                        <a:ea typeface="Calibri"/>
                        <a:cs typeface="Times New Roman"/>
                      </a:endParaRPr>
                    </a:p>
                    <a:p>
                      <a:pPr marL="0" marR="0" algn="ctr">
                        <a:lnSpc>
                          <a:spcPct val="115000"/>
                        </a:lnSpc>
                        <a:spcBef>
                          <a:spcPts val="0"/>
                        </a:spcBef>
                        <a:spcAft>
                          <a:spcPts val="0"/>
                        </a:spcAft>
                      </a:pPr>
                      <a:r>
                        <a:rPr lang="en-US" sz="2000" dirty="0">
                          <a:latin typeface="Book Antiqua"/>
                          <a:ea typeface="Calibri"/>
                          <a:cs typeface="NewCenturySchlbk-Roman"/>
                        </a:rPr>
                        <a:t>1</a:t>
                      </a:r>
                      <a:endParaRPr lang="en-US"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Book Antiqua"/>
                          <a:ea typeface="Calibri"/>
                          <a:cs typeface="NewCenturySchlbk-Roman"/>
                        </a:rPr>
                        <a:t>No Change (NC)</a:t>
                      </a:r>
                      <a:endParaRPr lang="en-US"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
        <p:nvSpPr>
          <p:cNvPr id="12" name="Rectangle 3"/>
          <p:cNvSpPr>
            <a:spLocks noChangeArrowheads="1"/>
          </p:cNvSpPr>
          <p:nvPr/>
        </p:nvSpPr>
        <p:spPr bwMode="auto">
          <a:xfrm>
            <a:off x="1981200" y="5943600"/>
            <a:ext cx="4953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Truth table</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LATCHES</a:t>
            </a:r>
          </a:p>
        </p:txBody>
      </p:sp>
      <p:sp>
        <p:nvSpPr>
          <p:cNvPr id="13" name="TextBox 12"/>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 DIGITAL DESIGN</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22</a:t>
            </a:r>
          </a:p>
        </p:txBody>
      </p:sp>
      <p:sp>
        <p:nvSpPr>
          <p:cNvPr id="15" name="TextBox 14"/>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MODULE-3</a:t>
            </a:r>
            <a:endParaRPr lang="en-US" sz="1000" b="1" dirty="0">
              <a:solidFill>
                <a:srgbClr val="C00000"/>
              </a:solidFill>
              <a:latin typeface="Lucida Fax" pitchFamily="18" charset="0"/>
            </a:endParaRPr>
          </a:p>
        </p:txBody>
      </p:sp>
      <p:sp>
        <p:nvSpPr>
          <p:cNvPr id="9" name="Rectangle 3"/>
          <p:cNvSpPr>
            <a:spLocks noChangeArrowheads="1"/>
          </p:cNvSpPr>
          <p:nvPr/>
        </p:nvSpPr>
        <p:spPr bwMode="auto">
          <a:xfrm>
            <a:off x="2057400" y="1219200"/>
            <a:ext cx="4953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Gated Latch using NAND</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pic>
        <p:nvPicPr>
          <p:cNvPr id="58370" name="Picture 2"/>
          <p:cNvPicPr>
            <a:picLocks noChangeAspect="1" noChangeArrowheads="1"/>
          </p:cNvPicPr>
          <p:nvPr/>
        </p:nvPicPr>
        <p:blipFill>
          <a:blip r:embed="rId4" cstate="print"/>
          <a:srcRect/>
          <a:stretch>
            <a:fillRect/>
          </a:stretch>
        </p:blipFill>
        <p:spPr bwMode="auto">
          <a:xfrm>
            <a:off x="1219200" y="2133600"/>
            <a:ext cx="6568937" cy="29337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LATCHES</a:t>
            </a:r>
          </a:p>
        </p:txBody>
      </p:sp>
      <p:sp>
        <p:nvSpPr>
          <p:cNvPr id="11" name="Rectangle 10"/>
          <p:cNvSpPr/>
          <p:nvPr/>
        </p:nvSpPr>
        <p:spPr>
          <a:xfrm>
            <a:off x="304800" y="1507153"/>
            <a:ext cx="8534400" cy="4893647"/>
          </a:xfrm>
          <a:prstGeom prst="rect">
            <a:avLst/>
          </a:prstGeom>
        </p:spPr>
        <p:txBody>
          <a:bodyPr wrap="square">
            <a:spAutoFit/>
          </a:bodyPr>
          <a:lstStyle/>
          <a:p>
            <a:pPr marL="457200" lvl="0" indent="-457200" algn="just">
              <a:buClr>
                <a:schemeClr val="accent6"/>
              </a:buClr>
              <a:buFont typeface="Wingdings" pitchFamily="2" charset="2"/>
              <a:buChar char="q"/>
            </a:pPr>
            <a:r>
              <a:rPr lang="en-US" sz="2400" dirty="0">
                <a:solidFill>
                  <a:srgbClr val="0070C0"/>
                </a:solidFill>
                <a:latin typeface="Narkisim" pitchFamily="34" charset="-79"/>
                <a:cs typeface="Narkisim" pitchFamily="34" charset="-79"/>
              </a:rPr>
              <a:t>In SR latch, when </a:t>
            </a:r>
            <a:r>
              <a:rPr lang="en-US" sz="2400" dirty="0">
                <a:latin typeface="Narkisim" pitchFamily="34" charset="-79"/>
                <a:cs typeface="Narkisim" pitchFamily="34" charset="-79"/>
              </a:rPr>
              <a:t>both inputs are same (00 or 11), the output either does not change or it is invalid</a:t>
            </a:r>
            <a:r>
              <a:rPr lang="en-US" sz="2400" dirty="0">
                <a:solidFill>
                  <a:srgbClr val="0070C0"/>
                </a:solidFill>
                <a:latin typeface="Narkisim" pitchFamily="34" charset="-79"/>
                <a:cs typeface="Narkisim" pitchFamily="34" charset="-79"/>
              </a:rPr>
              <a:t>. </a:t>
            </a:r>
          </a:p>
          <a:p>
            <a:pPr marL="457200" lvl="0" indent="-457200" algn="just">
              <a:buClr>
                <a:schemeClr val="accent6"/>
              </a:buClr>
              <a:buFont typeface="Wingdings" pitchFamily="2" charset="2"/>
              <a:buChar char="q"/>
            </a:pPr>
            <a:endParaRPr lang="en-US" sz="2400" dirty="0">
              <a:solidFill>
                <a:srgbClr val="0070C0"/>
              </a:solidFill>
              <a:latin typeface="Narkisim" pitchFamily="34" charset="-79"/>
              <a:cs typeface="Narkisim" pitchFamily="34" charset="-79"/>
            </a:endParaRPr>
          </a:p>
          <a:p>
            <a:pPr marL="457200" lvl="0" indent="-457200" algn="just">
              <a:buClr>
                <a:schemeClr val="accent6"/>
              </a:buClr>
              <a:buFont typeface="Wingdings" pitchFamily="2" charset="2"/>
              <a:buChar char="q"/>
            </a:pPr>
            <a:r>
              <a:rPr lang="en-US" sz="2400" dirty="0">
                <a:solidFill>
                  <a:srgbClr val="0070C0"/>
                </a:solidFill>
                <a:latin typeface="Narkisim" pitchFamily="34" charset="-79"/>
                <a:cs typeface="Narkisim" pitchFamily="34" charset="-79"/>
              </a:rPr>
              <a:t>In many practical applications, these input conditions are not required. </a:t>
            </a:r>
          </a:p>
          <a:p>
            <a:pPr marL="457200" lvl="0" indent="-457200" algn="just">
              <a:buClr>
                <a:schemeClr val="accent6"/>
              </a:buClr>
              <a:buFont typeface="Wingdings" pitchFamily="2" charset="2"/>
              <a:buChar char="q"/>
            </a:pPr>
            <a:endParaRPr lang="en-US" sz="2400" dirty="0">
              <a:solidFill>
                <a:srgbClr val="0070C0"/>
              </a:solidFill>
              <a:latin typeface="Narkisim" pitchFamily="34" charset="-79"/>
              <a:cs typeface="Narkisim" pitchFamily="34" charset="-79"/>
            </a:endParaRPr>
          </a:p>
          <a:p>
            <a:pPr marL="457200" lvl="0" indent="-457200" algn="just">
              <a:buClr>
                <a:schemeClr val="accent6"/>
              </a:buClr>
              <a:buFont typeface="Wingdings" pitchFamily="2" charset="2"/>
              <a:buChar char="q"/>
            </a:pPr>
            <a:r>
              <a:rPr lang="en-US" sz="2400" dirty="0">
                <a:solidFill>
                  <a:srgbClr val="0070C0"/>
                </a:solidFill>
                <a:latin typeface="Narkisim" pitchFamily="34" charset="-79"/>
                <a:cs typeface="Narkisim" pitchFamily="34" charset="-79"/>
              </a:rPr>
              <a:t>These input conditions can be avoided by </a:t>
            </a:r>
            <a:r>
              <a:rPr lang="en-US" sz="2400" dirty="0">
                <a:latin typeface="Narkisim" pitchFamily="34" charset="-79"/>
                <a:cs typeface="Narkisim" pitchFamily="34" charset="-79"/>
              </a:rPr>
              <a:t>making them complement of each other. </a:t>
            </a:r>
          </a:p>
          <a:p>
            <a:pPr marL="457200" lvl="0" indent="-457200" algn="just">
              <a:buClr>
                <a:schemeClr val="accent6"/>
              </a:buClr>
              <a:buFont typeface="Wingdings" pitchFamily="2" charset="2"/>
              <a:buChar char="q"/>
            </a:pPr>
            <a:endParaRPr lang="en-US" sz="2400" dirty="0">
              <a:solidFill>
                <a:srgbClr val="0070C0"/>
              </a:solidFill>
              <a:latin typeface="Narkisim" pitchFamily="34" charset="-79"/>
              <a:cs typeface="Narkisim" pitchFamily="34" charset="-79"/>
            </a:endParaRPr>
          </a:p>
          <a:p>
            <a:pPr marL="457200" lvl="0" indent="-457200" algn="just">
              <a:buClr>
                <a:schemeClr val="accent6"/>
              </a:buClr>
              <a:buFont typeface="Wingdings" pitchFamily="2" charset="2"/>
              <a:buChar char="q"/>
            </a:pPr>
            <a:r>
              <a:rPr lang="en-US" sz="2400" dirty="0">
                <a:solidFill>
                  <a:srgbClr val="0070C0"/>
                </a:solidFill>
                <a:latin typeface="Narkisim" pitchFamily="34" charset="-79"/>
                <a:cs typeface="Narkisim" pitchFamily="34" charset="-79"/>
              </a:rPr>
              <a:t>Therefore, only two input conditions exists, </a:t>
            </a:r>
            <a:r>
              <a:rPr lang="en-US" sz="2400" dirty="0">
                <a:latin typeface="Narkisim" pitchFamily="34" charset="-79"/>
                <a:cs typeface="Narkisim" pitchFamily="34" charset="-79"/>
              </a:rPr>
              <a:t>either S=0 and R=1 or S=1 and R=0.</a:t>
            </a:r>
          </a:p>
          <a:p>
            <a:pPr marL="457200" lvl="0" indent="-457200" algn="just">
              <a:buClr>
                <a:schemeClr val="accent6"/>
              </a:buClr>
              <a:buFont typeface="Wingdings" pitchFamily="2" charset="2"/>
              <a:buChar char="q"/>
            </a:pPr>
            <a:endParaRPr lang="en-US" sz="2400" b="1" dirty="0">
              <a:solidFill>
                <a:srgbClr val="0070C0"/>
              </a:solidFill>
              <a:latin typeface="Narkisim" pitchFamily="34" charset="-79"/>
              <a:cs typeface="Narkisim" pitchFamily="34" charset="-79"/>
            </a:endParaRPr>
          </a:p>
          <a:p>
            <a:pPr marL="457200" indent="-457200" algn="just">
              <a:buClr>
                <a:schemeClr val="accent6"/>
              </a:buClr>
              <a:buFont typeface="Wingdings" pitchFamily="2" charset="2"/>
              <a:buChar char="q"/>
            </a:pPr>
            <a:r>
              <a:rPr lang="en-US" sz="2400" dirty="0">
                <a:solidFill>
                  <a:srgbClr val="0070C0"/>
                </a:solidFill>
                <a:latin typeface="Narkisim" pitchFamily="34" charset="-79"/>
                <a:cs typeface="Narkisim" pitchFamily="34" charset="-79"/>
              </a:rPr>
              <a:t>This modified SR latch is known as </a:t>
            </a:r>
            <a:r>
              <a:rPr lang="en-US" sz="2400" b="1" dirty="0">
                <a:latin typeface="Narkisim" pitchFamily="34" charset="-79"/>
                <a:cs typeface="Narkisim" pitchFamily="34" charset="-79"/>
              </a:rPr>
              <a:t>D latch. </a:t>
            </a:r>
          </a:p>
        </p:txBody>
      </p:sp>
      <p:sp>
        <p:nvSpPr>
          <p:cNvPr id="13" name="TextBox 12"/>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 DIGITAL DESIGN</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23</a:t>
            </a:r>
          </a:p>
        </p:txBody>
      </p:sp>
      <p:sp>
        <p:nvSpPr>
          <p:cNvPr id="15" name="TextBox 14"/>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MODULE-3</a:t>
            </a:r>
            <a:endParaRPr lang="en-US" sz="1000" b="1" dirty="0">
              <a:solidFill>
                <a:srgbClr val="C00000"/>
              </a:solidFill>
              <a:latin typeface="Lucida Fax" pitchFamily="18" charset="0"/>
            </a:endParaRPr>
          </a:p>
        </p:txBody>
      </p:sp>
      <p:sp>
        <p:nvSpPr>
          <p:cNvPr id="9" name="Rectangle 3"/>
          <p:cNvSpPr>
            <a:spLocks noChangeArrowheads="1"/>
          </p:cNvSpPr>
          <p:nvPr/>
        </p:nvSpPr>
        <p:spPr bwMode="auto">
          <a:xfrm>
            <a:off x="2057400" y="1066800"/>
            <a:ext cx="4953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D - Latch using NAND</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LATCHES</a:t>
            </a:r>
          </a:p>
        </p:txBody>
      </p:sp>
      <p:sp>
        <p:nvSpPr>
          <p:cNvPr id="13" name="TextBox 12"/>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 DIGITAL DESIGN</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24</a:t>
            </a:r>
          </a:p>
        </p:txBody>
      </p:sp>
      <p:sp>
        <p:nvSpPr>
          <p:cNvPr id="15" name="TextBox 14"/>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MODULE-3</a:t>
            </a:r>
            <a:endParaRPr lang="en-US" sz="1000" b="1" dirty="0">
              <a:solidFill>
                <a:srgbClr val="C00000"/>
              </a:solidFill>
              <a:latin typeface="Lucida Fax" pitchFamily="18" charset="0"/>
            </a:endParaRPr>
          </a:p>
        </p:txBody>
      </p:sp>
      <p:sp>
        <p:nvSpPr>
          <p:cNvPr id="9" name="Rectangle 3"/>
          <p:cNvSpPr>
            <a:spLocks noChangeArrowheads="1"/>
          </p:cNvSpPr>
          <p:nvPr/>
        </p:nvSpPr>
        <p:spPr bwMode="auto">
          <a:xfrm>
            <a:off x="2057400" y="1066800"/>
            <a:ext cx="4953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D - Latch using NAND</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pic>
        <p:nvPicPr>
          <p:cNvPr id="46082" name="Picture 2"/>
          <p:cNvPicPr>
            <a:picLocks noChangeAspect="1" noChangeArrowheads="1"/>
          </p:cNvPicPr>
          <p:nvPr/>
        </p:nvPicPr>
        <p:blipFill>
          <a:blip r:embed="rId4" cstate="print"/>
          <a:srcRect/>
          <a:stretch>
            <a:fillRect/>
          </a:stretch>
        </p:blipFill>
        <p:spPr bwMode="auto">
          <a:xfrm>
            <a:off x="838200" y="2514600"/>
            <a:ext cx="7406127" cy="2652712"/>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LATCHES</a:t>
            </a:r>
          </a:p>
        </p:txBody>
      </p:sp>
      <p:sp>
        <p:nvSpPr>
          <p:cNvPr id="13" name="TextBox 12"/>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 DIGITAL DESIGN</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25</a:t>
            </a:r>
          </a:p>
        </p:txBody>
      </p:sp>
      <p:sp>
        <p:nvSpPr>
          <p:cNvPr id="15" name="TextBox 14"/>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MODULE-3</a:t>
            </a:r>
            <a:endParaRPr lang="en-US" sz="1000" b="1" dirty="0">
              <a:solidFill>
                <a:srgbClr val="C00000"/>
              </a:solidFill>
              <a:latin typeface="Lucida Fax" pitchFamily="18" charset="0"/>
            </a:endParaRPr>
          </a:p>
        </p:txBody>
      </p:sp>
      <p:sp>
        <p:nvSpPr>
          <p:cNvPr id="9" name="Rectangle 3"/>
          <p:cNvSpPr>
            <a:spLocks noChangeArrowheads="1"/>
          </p:cNvSpPr>
          <p:nvPr/>
        </p:nvSpPr>
        <p:spPr bwMode="auto">
          <a:xfrm>
            <a:off x="2057400" y="1066800"/>
            <a:ext cx="4953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D - Latch using NAND</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graphicFrame>
        <p:nvGraphicFramePr>
          <p:cNvPr id="12" name="Table 11"/>
          <p:cNvGraphicFramePr>
            <a:graphicFrameLocks noGrp="1"/>
          </p:cNvGraphicFramePr>
          <p:nvPr/>
        </p:nvGraphicFramePr>
        <p:xfrm>
          <a:off x="457200" y="1828800"/>
          <a:ext cx="4893627" cy="1909572"/>
        </p:xfrm>
        <a:graphic>
          <a:graphicData uri="http://schemas.openxmlformats.org/drawingml/2006/table">
            <a:tbl>
              <a:tblPr/>
              <a:tblGrid>
                <a:gridCol w="680285">
                  <a:extLst>
                    <a:ext uri="{9D8B030D-6E8A-4147-A177-3AD203B41FA5}">
                      <a16:colId xmlns="" xmlns:a16="http://schemas.microsoft.com/office/drawing/2014/main" val="20000"/>
                    </a:ext>
                  </a:extLst>
                </a:gridCol>
                <a:gridCol w="662989">
                  <a:extLst>
                    <a:ext uri="{9D8B030D-6E8A-4147-A177-3AD203B41FA5}">
                      <a16:colId xmlns="" xmlns:a16="http://schemas.microsoft.com/office/drawing/2014/main" val="20001"/>
                    </a:ext>
                  </a:extLst>
                </a:gridCol>
                <a:gridCol w="746583">
                  <a:extLst>
                    <a:ext uri="{9D8B030D-6E8A-4147-A177-3AD203B41FA5}">
                      <a16:colId xmlns="" xmlns:a16="http://schemas.microsoft.com/office/drawing/2014/main" val="20002"/>
                    </a:ext>
                  </a:extLst>
                </a:gridCol>
                <a:gridCol w="746583">
                  <a:extLst>
                    <a:ext uri="{9D8B030D-6E8A-4147-A177-3AD203B41FA5}">
                      <a16:colId xmlns="" xmlns:a16="http://schemas.microsoft.com/office/drawing/2014/main" val="20003"/>
                    </a:ext>
                  </a:extLst>
                </a:gridCol>
                <a:gridCol w="2057187">
                  <a:extLst>
                    <a:ext uri="{9D8B030D-6E8A-4147-A177-3AD203B41FA5}">
                      <a16:colId xmlns="" xmlns:a16="http://schemas.microsoft.com/office/drawing/2014/main" val="20004"/>
                    </a:ext>
                  </a:extLst>
                </a:gridCol>
              </a:tblGrid>
              <a:tr h="477393">
                <a:tc>
                  <a:txBody>
                    <a:bodyPr/>
                    <a:lstStyle/>
                    <a:p>
                      <a:pPr marL="0" marR="0">
                        <a:lnSpc>
                          <a:spcPct val="115000"/>
                        </a:lnSpc>
                        <a:spcBef>
                          <a:spcPts val="0"/>
                        </a:spcBef>
                        <a:spcAft>
                          <a:spcPts val="0"/>
                        </a:spcAft>
                      </a:pPr>
                      <a:r>
                        <a:rPr lang="en-US" sz="2000" b="1" dirty="0">
                          <a:latin typeface="Narkisim" pitchFamily="34" charset="-79"/>
                          <a:ea typeface="Calibri"/>
                          <a:cs typeface="Narkisim" pitchFamily="34" charset="-79"/>
                        </a:rPr>
                        <a:t>EN</a:t>
                      </a:r>
                      <a:endParaRPr lang="en-US" sz="2000" dirty="0">
                        <a:latin typeface="Narkisim" pitchFamily="34" charset="-79"/>
                        <a:ea typeface="Calibri"/>
                        <a:cs typeface="Narkisim"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lnSpc>
                          <a:spcPct val="115000"/>
                        </a:lnSpc>
                        <a:spcBef>
                          <a:spcPts val="0"/>
                        </a:spcBef>
                        <a:spcAft>
                          <a:spcPts val="0"/>
                        </a:spcAft>
                      </a:pPr>
                      <a:r>
                        <a:rPr lang="en-US" sz="2000" b="1">
                          <a:latin typeface="Narkisim" pitchFamily="34" charset="-79"/>
                          <a:ea typeface="Calibri"/>
                          <a:cs typeface="Narkisim" pitchFamily="34" charset="-79"/>
                        </a:rPr>
                        <a:t>D</a:t>
                      </a:r>
                      <a:endParaRPr lang="en-US" sz="2000">
                        <a:latin typeface="Narkisim" pitchFamily="34" charset="-79"/>
                        <a:ea typeface="Calibri"/>
                        <a:cs typeface="Narkisim"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lnSpc>
                          <a:spcPct val="115000"/>
                        </a:lnSpc>
                        <a:spcBef>
                          <a:spcPts val="0"/>
                        </a:spcBef>
                        <a:spcAft>
                          <a:spcPts val="0"/>
                        </a:spcAft>
                      </a:pPr>
                      <a:r>
                        <a:rPr lang="en-US" sz="2000" b="1">
                          <a:latin typeface="Narkisim" pitchFamily="34" charset="-79"/>
                          <a:ea typeface="Calibri"/>
                          <a:cs typeface="Narkisim" pitchFamily="34" charset="-79"/>
                        </a:rPr>
                        <a:t>Q</a:t>
                      </a:r>
                      <a:r>
                        <a:rPr lang="en-US" sz="2000" b="1" baseline="-25000">
                          <a:latin typeface="Narkisim" pitchFamily="34" charset="-79"/>
                          <a:ea typeface="Calibri"/>
                          <a:cs typeface="Narkisim" pitchFamily="34" charset="-79"/>
                        </a:rPr>
                        <a:t>n</a:t>
                      </a:r>
                      <a:endParaRPr lang="en-US" sz="2000">
                        <a:latin typeface="Narkisim" pitchFamily="34" charset="-79"/>
                        <a:ea typeface="Calibri"/>
                        <a:cs typeface="Narkisim"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lnSpc>
                          <a:spcPct val="115000"/>
                        </a:lnSpc>
                        <a:spcBef>
                          <a:spcPts val="0"/>
                        </a:spcBef>
                        <a:spcAft>
                          <a:spcPts val="0"/>
                        </a:spcAft>
                      </a:pPr>
                      <a:r>
                        <a:rPr lang="en-US" sz="2000" b="1">
                          <a:latin typeface="Narkisim" pitchFamily="34" charset="-79"/>
                          <a:ea typeface="Calibri"/>
                          <a:cs typeface="Narkisim" pitchFamily="34" charset="-79"/>
                        </a:rPr>
                        <a:t>Q</a:t>
                      </a:r>
                      <a:r>
                        <a:rPr lang="en-US" sz="2000" b="1" baseline="-25000">
                          <a:latin typeface="Narkisim" pitchFamily="34" charset="-79"/>
                          <a:ea typeface="Calibri"/>
                          <a:cs typeface="Narkisim" pitchFamily="34" charset="-79"/>
                        </a:rPr>
                        <a:t>n+1</a:t>
                      </a:r>
                      <a:endParaRPr lang="en-US" sz="2000">
                        <a:latin typeface="Narkisim" pitchFamily="34" charset="-79"/>
                        <a:ea typeface="Calibri"/>
                        <a:cs typeface="Narkisim"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lnSpc>
                          <a:spcPct val="115000"/>
                        </a:lnSpc>
                        <a:spcBef>
                          <a:spcPts val="0"/>
                        </a:spcBef>
                        <a:spcAft>
                          <a:spcPts val="0"/>
                        </a:spcAft>
                      </a:pPr>
                      <a:r>
                        <a:rPr lang="en-US" sz="2000" b="1">
                          <a:latin typeface="Narkisim" pitchFamily="34" charset="-79"/>
                          <a:ea typeface="Calibri"/>
                          <a:cs typeface="Narkisim" pitchFamily="34" charset="-79"/>
                        </a:rPr>
                        <a:t>State</a:t>
                      </a:r>
                      <a:endParaRPr lang="en-US" sz="2000">
                        <a:latin typeface="Narkisim" pitchFamily="34" charset="-79"/>
                        <a:ea typeface="Calibri"/>
                        <a:cs typeface="Narkisim"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extLst>
                  <a:ext uri="{0D108BD9-81ED-4DB2-BD59-A6C34878D82A}">
                    <a16:rowId xmlns="" xmlns:a16="http://schemas.microsoft.com/office/drawing/2014/main" val="10000"/>
                  </a:ext>
                </a:extLst>
              </a:tr>
              <a:tr h="1432179">
                <a:tc>
                  <a:txBody>
                    <a:bodyPr/>
                    <a:lstStyle/>
                    <a:p>
                      <a:pPr marL="0" marR="0" algn="ctr">
                        <a:lnSpc>
                          <a:spcPct val="115000"/>
                        </a:lnSpc>
                        <a:spcBef>
                          <a:spcPts val="0"/>
                        </a:spcBef>
                        <a:spcAft>
                          <a:spcPts val="0"/>
                        </a:spcAft>
                      </a:pPr>
                      <a:r>
                        <a:rPr lang="en-US" sz="2000">
                          <a:latin typeface="Narkisim" pitchFamily="34" charset="-79"/>
                          <a:ea typeface="Calibri"/>
                          <a:cs typeface="Narkisim" pitchFamily="34" charset="-79"/>
                        </a:rPr>
                        <a:t>1</a:t>
                      </a:r>
                    </a:p>
                    <a:p>
                      <a:pPr marL="0" marR="0" algn="ctr">
                        <a:lnSpc>
                          <a:spcPct val="115000"/>
                        </a:lnSpc>
                        <a:spcBef>
                          <a:spcPts val="0"/>
                        </a:spcBef>
                        <a:spcAft>
                          <a:spcPts val="0"/>
                        </a:spcAft>
                      </a:pPr>
                      <a:r>
                        <a:rPr lang="en-US" sz="2000">
                          <a:latin typeface="Narkisim" pitchFamily="34" charset="-79"/>
                          <a:ea typeface="Calibri"/>
                          <a:cs typeface="Narkisim" pitchFamily="34" charset="-79"/>
                        </a:rPr>
                        <a:t>1</a:t>
                      </a:r>
                    </a:p>
                    <a:p>
                      <a:pPr marL="0" marR="0" algn="ctr">
                        <a:lnSpc>
                          <a:spcPct val="115000"/>
                        </a:lnSpc>
                        <a:spcBef>
                          <a:spcPts val="0"/>
                        </a:spcBef>
                        <a:spcAft>
                          <a:spcPts val="0"/>
                        </a:spcAft>
                      </a:pPr>
                      <a:r>
                        <a:rPr lang="en-US" sz="2000">
                          <a:latin typeface="Narkisim" pitchFamily="34" charset="-79"/>
                          <a:ea typeface="Calibri"/>
                          <a:cs typeface="Narkisim" pitchFamily="34" charset="-79"/>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Narkisim" pitchFamily="34" charset="-79"/>
                          <a:ea typeface="Calibri"/>
                          <a:cs typeface="Narkisim" pitchFamily="34" charset="-79"/>
                        </a:rPr>
                        <a:t>0</a:t>
                      </a:r>
                    </a:p>
                    <a:p>
                      <a:pPr marL="0" marR="0" algn="ctr">
                        <a:lnSpc>
                          <a:spcPct val="115000"/>
                        </a:lnSpc>
                        <a:spcBef>
                          <a:spcPts val="0"/>
                        </a:spcBef>
                        <a:spcAft>
                          <a:spcPts val="0"/>
                        </a:spcAft>
                      </a:pPr>
                      <a:r>
                        <a:rPr lang="en-US" sz="2000" dirty="0">
                          <a:latin typeface="Narkisim" pitchFamily="34" charset="-79"/>
                          <a:ea typeface="Calibri"/>
                          <a:cs typeface="Narkisim" pitchFamily="34" charset="-79"/>
                        </a:rPr>
                        <a:t>1</a:t>
                      </a:r>
                    </a:p>
                    <a:p>
                      <a:pPr marL="0" marR="0" algn="ctr">
                        <a:lnSpc>
                          <a:spcPct val="115000"/>
                        </a:lnSpc>
                        <a:spcBef>
                          <a:spcPts val="0"/>
                        </a:spcBef>
                        <a:spcAft>
                          <a:spcPts val="0"/>
                        </a:spcAft>
                      </a:pPr>
                      <a:r>
                        <a:rPr lang="en-US" sz="2000" dirty="0">
                          <a:latin typeface="Narkisim" pitchFamily="34" charset="-79"/>
                          <a:ea typeface="Calibri"/>
                          <a:cs typeface="Narkisim" pitchFamily="34" charset="-79"/>
                        </a:rPr>
                        <a:t>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Narkisim" pitchFamily="34" charset="-79"/>
                          <a:ea typeface="Calibri"/>
                          <a:cs typeface="Narkisim" pitchFamily="34" charset="-79"/>
                        </a:rPr>
                        <a:t>x</a:t>
                      </a:r>
                    </a:p>
                    <a:p>
                      <a:pPr marL="0" marR="0" algn="ctr">
                        <a:lnSpc>
                          <a:spcPct val="115000"/>
                        </a:lnSpc>
                        <a:spcBef>
                          <a:spcPts val="0"/>
                        </a:spcBef>
                        <a:spcAft>
                          <a:spcPts val="0"/>
                        </a:spcAft>
                      </a:pPr>
                      <a:r>
                        <a:rPr lang="en-US" sz="2000">
                          <a:latin typeface="Narkisim" pitchFamily="34" charset="-79"/>
                          <a:ea typeface="Calibri"/>
                          <a:cs typeface="Narkisim" pitchFamily="34" charset="-79"/>
                        </a:rPr>
                        <a:t>x</a:t>
                      </a:r>
                    </a:p>
                    <a:p>
                      <a:pPr marL="0" marR="0" algn="ctr">
                        <a:lnSpc>
                          <a:spcPct val="115000"/>
                        </a:lnSpc>
                        <a:spcBef>
                          <a:spcPts val="0"/>
                        </a:spcBef>
                        <a:spcAft>
                          <a:spcPts val="0"/>
                        </a:spcAft>
                      </a:pPr>
                      <a:r>
                        <a:rPr lang="en-US" sz="2000">
                          <a:latin typeface="Narkisim" pitchFamily="34" charset="-79"/>
                          <a:ea typeface="Calibri"/>
                          <a:cs typeface="Narkisim" pitchFamily="34" charset="-79"/>
                        </a:rPr>
                        <a:t>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Narkisim" pitchFamily="34" charset="-79"/>
                          <a:ea typeface="Calibri"/>
                          <a:cs typeface="Narkisim" pitchFamily="34" charset="-79"/>
                        </a:rPr>
                        <a:t>0</a:t>
                      </a:r>
                    </a:p>
                    <a:p>
                      <a:pPr marL="0" marR="0" algn="ctr">
                        <a:lnSpc>
                          <a:spcPct val="115000"/>
                        </a:lnSpc>
                        <a:spcBef>
                          <a:spcPts val="0"/>
                        </a:spcBef>
                        <a:spcAft>
                          <a:spcPts val="0"/>
                        </a:spcAft>
                      </a:pPr>
                      <a:r>
                        <a:rPr lang="en-US" sz="2000">
                          <a:latin typeface="Narkisim" pitchFamily="34" charset="-79"/>
                          <a:ea typeface="Calibri"/>
                          <a:cs typeface="Narkisim" pitchFamily="34" charset="-79"/>
                        </a:rPr>
                        <a:t>1</a:t>
                      </a:r>
                    </a:p>
                    <a:p>
                      <a:pPr marL="0" marR="0" algn="ctr">
                        <a:lnSpc>
                          <a:spcPct val="115000"/>
                        </a:lnSpc>
                        <a:spcBef>
                          <a:spcPts val="0"/>
                        </a:spcBef>
                        <a:spcAft>
                          <a:spcPts val="0"/>
                        </a:spcAft>
                      </a:pPr>
                      <a:r>
                        <a:rPr lang="en-US" sz="2000">
                          <a:latin typeface="Narkisim" pitchFamily="34" charset="-79"/>
                          <a:ea typeface="Calibri"/>
                          <a:cs typeface="Narkisim" pitchFamily="34" charset="-79"/>
                        </a:rPr>
                        <a:t>Q</a:t>
                      </a:r>
                      <a:r>
                        <a:rPr lang="en-US" sz="2000" baseline="-25000">
                          <a:latin typeface="Narkisim" pitchFamily="34" charset="-79"/>
                          <a:ea typeface="Calibri"/>
                          <a:cs typeface="Narkisim" pitchFamily="34" charset="-79"/>
                        </a:rPr>
                        <a:t>n</a:t>
                      </a:r>
                      <a:endParaRPr lang="en-US" sz="2000">
                        <a:latin typeface="Narkisim" pitchFamily="34" charset="-79"/>
                        <a:ea typeface="Calibri"/>
                        <a:cs typeface="Narkisim"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Narkisim" pitchFamily="34" charset="-79"/>
                          <a:ea typeface="Calibri"/>
                          <a:cs typeface="Narkisim" pitchFamily="34" charset="-79"/>
                        </a:rPr>
                        <a:t>Reset</a:t>
                      </a:r>
                    </a:p>
                    <a:p>
                      <a:pPr marL="0" marR="0" algn="ctr">
                        <a:lnSpc>
                          <a:spcPct val="115000"/>
                        </a:lnSpc>
                        <a:spcBef>
                          <a:spcPts val="0"/>
                        </a:spcBef>
                        <a:spcAft>
                          <a:spcPts val="0"/>
                        </a:spcAft>
                      </a:pPr>
                      <a:r>
                        <a:rPr lang="en-US" sz="2000" dirty="0">
                          <a:latin typeface="Narkisim" pitchFamily="34" charset="-79"/>
                          <a:ea typeface="Calibri"/>
                          <a:cs typeface="Narkisim" pitchFamily="34" charset="-79"/>
                        </a:rPr>
                        <a:t>Set</a:t>
                      </a:r>
                    </a:p>
                    <a:p>
                      <a:pPr marL="0" marR="0" algn="ctr">
                        <a:lnSpc>
                          <a:spcPct val="115000"/>
                        </a:lnSpc>
                        <a:spcBef>
                          <a:spcPts val="0"/>
                        </a:spcBef>
                        <a:spcAft>
                          <a:spcPts val="0"/>
                        </a:spcAft>
                      </a:pPr>
                      <a:r>
                        <a:rPr lang="en-US" sz="2000" dirty="0">
                          <a:latin typeface="Narkisim" pitchFamily="34" charset="-79"/>
                          <a:ea typeface="Calibri"/>
                          <a:cs typeface="Narkisim" pitchFamily="34" charset="-79"/>
                        </a:rPr>
                        <a:t>No Change (NC)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16" name="Rectangle 3"/>
          <p:cNvSpPr>
            <a:spLocks noChangeArrowheads="1"/>
          </p:cNvSpPr>
          <p:nvPr/>
        </p:nvSpPr>
        <p:spPr bwMode="auto">
          <a:xfrm>
            <a:off x="457200" y="3810000"/>
            <a:ext cx="4953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Truth table</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sp>
        <p:nvSpPr>
          <p:cNvPr id="6041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0417" name="Picture 421"/>
          <p:cNvPicPr>
            <a:picLocks noChangeAspect="1" noChangeArrowheads="1"/>
          </p:cNvPicPr>
          <p:nvPr/>
        </p:nvPicPr>
        <p:blipFill>
          <a:blip r:embed="rId4" cstate="print"/>
          <a:srcRect/>
          <a:stretch>
            <a:fillRect/>
          </a:stretch>
        </p:blipFill>
        <p:spPr bwMode="auto">
          <a:xfrm>
            <a:off x="3810000" y="4114800"/>
            <a:ext cx="4862423" cy="1695450"/>
          </a:xfrm>
          <a:prstGeom prst="rect">
            <a:avLst/>
          </a:prstGeom>
          <a:noFill/>
        </p:spPr>
      </p:pic>
      <p:sp>
        <p:nvSpPr>
          <p:cNvPr id="17" name="Rectangle 3"/>
          <p:cNvSpPr>
            <a:spLocks noChangeArrowheads="1"/>
          </p:cNvSpPr>
          <p:nvPr/>
        </p:nvSpPr>
        <p:spPr bwMode="auto">
          <a:xfrm>
            <a:off x="3886200" y="5867400"/>
            <a:ext cx="4953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Input and output waveforms</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p:cNvSpPr>
            <a:spLocks noChangeArrowheads="1"/>
          </p:cNvSpPr>
          <p:nvPr/>
        </p:nvSpPr>
        <p:spPr bwMode="auto">
          <a:xfrm>
            <a:off x="220640" y="1429479"/>
            <a:ext cx="8686800" cy="4056921"/>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anchor="ctr"/>
          <a:lstStyle/>
          <a:p>
            <a:pPr algn="ctr">
              <a:defRPr/>
            </a:pPr>
            <a:endParaRPr lang="el-GR" b="1" dirty="0"/>
          </a:p>
        </p:txBody>
      </p:sp>
      <p:sp>
        <p:nvSpPr>
          <p:cNvPr id="7" name="Round Same Side Corner Rectangle 6"/>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1219200" y="2057400"/>
            <a:ext cx="7467600" cy="2895600"/>
          </a:xfrm>
          <a:prstGeom prst="roundRect">
            <a:avLst/>
          </a:prstGeom>
          <a:effectLst>
            <a:glow rad="101600">
              <a:schemeClr val="accent3">
                <a:satMod val="175000"/>
                <a:alpha val="40000"/>
              </a:schemeClr>
            </a:glow>
            <a:outerShdw blurRad="40000" dist="20000" dir="5400000" rotWithShape="0">
              <a:srgbClr val="000000">
                <a:alpha val="38000"/>
              </a:srgbClr>
            </a:outerShdw>
          </a:effectLst>
          <a:scene3d>
            <a:camera prst="isometricOffAxis2Left"/>
            <a:lightRig rig="threePt" dir="t"/>
          </a:scene3d>
          <a:sp3d>
            <a:bevelT w="114300" prst="artDeco"/>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6000" dirty="0">
                <a:latin typeface="Eras Bold ITC" pitchFamily="34" charset="0"/>
              </a:rPr>
              <a:t>FLIP-FLOPS</a:t>
            </a:r>
          </a:p>
        </p:txBody>
      </p:sp>
      <p:sp>
        <p:nvSpPr>
          <p:cNvPr id="10" name="TextBox 9"/>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 DIGITAL DESIGN</a:t>
            </a:r>
          </a:p>
        </p:txBody>
      </p:sp>
      <p:sp>
        <p:nvSpPr>
          <p:cNvPr id="11" name="Pentagon 10"/>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26</a:t>
            </a:r>
          </a:p>
        </p:txBody>
      </p:sp>
      <p:sp>
        <p:nvSpPr>
          <p:cNvPr id="13" name="TextBox 12"/>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MODULE-3</a:t>
            </a:r>
            <a:endParaRPr lang="en-US" sz="1000" b="1" dirty="0">
              <a:solidFill>
                <a:srgbClr val="C00000"/>
              </a:solidFill>
              <a:latin typeface="Lucida Fax"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FLIP-FLOPS</a:t>
            </a:r>
          </a:p>
        </p:txBody>
      </p:sp>
      <p:sp>
        <p:nvSpPr>
          <p:cNvPr id="11" name="Rectangle 10"/>
          <p:cNvSpPr/>
          <p:nvPr/>
        </p:nvSpPr>
        <p:spPr>
          <a:xfrm>
            <a:off x="304800" y="1447800"/>
            <a:ext cx="8534400" cy="4893647"/>
          </a:xfrm>
          <a:prstGeom prst="rect">
            <a:avLst/>
          </a:prstGeom>
        </p:spPr>
        <p:txBody>
          <a:bodyPr wrap="square">
            <a:spAutoFit/>
          </a:bodyPr>
          <a:lstStyle/>
          <a:p>
            <a:pPr marL="457200" indent="-457200" algn="just">
              <a:buClr>
                <a:schemeClr val="accent6"/>
              </a:buClr>
              <a:buFont typeface="Wingdings" pitchFamily="2" charset="2"/>
              <a:buChar char="q"/>
            </a:pPr>
            <a:r>
              <a:rPr lang="en-US" sz="2200" dirty="0">
                <a:solidFill>
                  <a:srgbClr val="0070C0"/>
                </a:solidFill>
                <a:latin typeface="Narkisim" pitchFamily="34" charset="-79"/>
                <a:cs typeface="Narkisim" pitchFamily="34" charset="-79"/>
              </a:rPr>
              <a:t>The state of a Flip-Flop is switched by a momentary </a:t>
            </a:r>
            <a:r>
              <a:rPr lang="en-US" sz="2200" dirty="0">
                <a:latin typeface="Narkisim" pitchFamily="34" charset="-79"/>
                <a:cs typeface="Narkisim" pitchFamily="34" charset="-79"/>
              </a:rPr>
              <a:t>change in the input signal. </a:t>
            </a:r>
          </a:p>
          <a:p>
            <a:pPr marL="457200" indent="-457200" algn="just">
              <a:buClr>
                <a:schemeClr val="accent6"/>
              </a:buClr>
              <a:buFont typeface="Wingdings" pitchFamily="2" charset="2"/>
              <a:buChar char="q"/>
            </a:pPr>
            <a:endParaRPr lang="en-US" sz="1200" dirty="0">
              <a:solidFill>
                <a:srgbClr val="0070C0"/>
              </a:solidFill>
              <a:latin typeface="Narkisim" pitchFamily="34" charset="-79"/>
              <a:cs typeface="Narkisim" pitchFamily="34" charset="-79"/>
            </a:endParaRPr>
          </a:p>
          <a:p>
            <a:pPr marL="457200" indent="-457200" algn="just">
              <a:buClr>
                <a:schemeClr val="accent6"/>
              </a:buClr>
              <a:buFont typeface="Wingdings" pitchFamily="2" charset="2"/>
              <a:buChar char="q"/>
            </a:pPr>
            <a:r>
              <a:rPr lang="en-US" sz="2200" dirty="0">
                <a:solidFill>
                  <a:srgbClr val="0070C0"/>
                </a:solidFill>
                <a:latin typeface="Narkisim" pitchFamily="34" charset="-79"/>
                <a:cs typeface="Narkisim" pitchFamily="34" charset="-79"/>
              </a:rPr>
              <a:t>This momentary change is called a </a:t>
            </a:r>
            <a:r>
              <a:rPr lang="en-US" sz="2200" dirty="0">
                <a:latin typeface="Narkisim" pitchFamily="34" charset="-79"/>
                <a:cs typeface="Narkisim" pitchFamily="34" charset="-79"/>
              </a:rPr>
              <a:t>trigger</a:t>
            </a:r>
            <a:r>
              <a:rPr lang="en-US" sz="2200" dirty="0">
                <a:solidFill>
                  <a:srgbClr val="0070C0"/>
                </a:solidFill>
                <a:latin typeface="Narkisim" pitchFamily="34" charset="-79"/>
                <a:cs typeface="Narkisim" pitchFamily="34" charset="-79"/>
              </a:rPr>
              <a:t> and the transition it causes is said to trigger the Flip-Flop. </a:t>
            </a:r>
          </a:p>
          <a:p>
            <a:pPr marL="457200" indent="-457200" algn="just">
              <a:buClr>
                <a:schemeClr val="accent6"/>
              </a:buClr>
              <a:buFont typeface="Wingdings" pitchFamily="2" charset="2"/>
              <a:buChar char="q"/>
            </a:pPr>
            <a:endParaRPr lang="en-US" sz="1200" dirty="0">
              <a:solidFill>
                <a:srgbClr val="0070C0"/>
              </a:solidFill>
              <a:latin typeface="Narkisim" pitchFamily="34" charset="-79"/>
              <a:cs typeface="Narkisim" pitchFamily="34" charset="-79"/>
            </a:endParaRPr>
          </a:p>
          <a:p>
            <a:pPr marL="457200" indent="-457200" algn="just">
              <a:buClr>
                <a:schemeClr val="accent6"/>
              </a:buClr>
              <a:buFont typeface="Wingdings" pitchFamily="2" charset="2"/>
              <a:buChar char="q"/>
            </a:pPr>
            <a:r>
              <a:rPr lang="en-US" sz="2200" dirty="0">
                <a:latin typeface="Narkisim" pitchFamily="34" charset="-79"/>
                <a:cs typeface="Narkisim" pitchFamily="34" charset="-79"/>
              </a:rPr>
              <a:t>Clocked Flip-Flops are triggered by pulses</a:t>
            </a:r>
            <a:r>
              <a:rPr lang="en-US" sz="2200" dirty="0">
                <a:solidFill>
                  <a:srgbClr val="0070C0"/>
                </a:solidFill>
                <a:latin typeface="Narkisim" pitchFamily="34" charset="-79"/>
                <a:cs typeface="Narkisim" pitchFamily="34" charset="-79"/>
              </a:rPr>
              <a:t>. A clock pulse starts from an initial value of 0, goes momentarily to 1 and after a short time, returns to its initial 0 value.</a:t>
            </a:r>
          </a:p>
          <a:p>
            <a:pPr marL="457200" indent="-457200" algn="just">
              <a:buClr>
                <a:schemeClr val="accent6"/>
              </a:buClr>
              <a:buFont typeface="Wingdings" pitchFamily="2" charset="2"/>
              <a:buChar char="q"/>
            </a:pPr>
            <a:endParaRPr lang="en-US" sz="1200" dirty="0">
              <a:solidFill>
                <a:srgbClr val="0070C0"/>
              </a:solidFill>
              <a:latin typeface="Narkisim" pitchFamily="34" charset="-79"/>
              <a:cs typeface="Narkisim" pitchFamily="34" charset="-79"/>
            </a:endParaRPr>
          </a:p>
          <a:p>
            <a:pPr marL="457200" indent="-457200" algn="just">
              <a:buClr>
                <a:schemeClr val="accent6"/>
              </a:buClr>
              <a:buFont typeface="Wingdings" pitchFamily="2" charset="2"/>
              <a:buChar char="q"/>
            </a:pPr>
            <a:r>
              <a:rPr lang="en-US" sz="2200" b="1" dirty="0">
                <a:latin typeface="Narkisim" pitchFamily="34" charset="-79"/>
                <a:cs typeface="Narkisim" pitchFamily="34" charset="-79"/>
              </a:rPr>
              <a:t>Level Triggering: </a:t>
            </a:r>
            <a:r>
              <a:rPr lang="en-US" sz="2200" dirty="0">
                <a:solidFill>
                  <a:srgbClr val="0070C0"/>
                </a:solidFill>
                <a:latin typeface="Narkisim" pitchFamily="34" charset="-79"/>
                <a:cs typeface="Narkisim" pitchFamily="34" charset="-79"/>
              </a:rPr>
              <a:t>In the level triggering the output state is allowed to change according to inputs </a:t>
            </a:r>
            <a:r>
              <a:rPr lang="en-US" sz="2200" dirty="0">
                <a:latin typeface="Narkisim" pitchFamily="34" charset="-79"/>
                <a:cs typeface="Narkisim" pitchFamily="34" charset="-79"/>
              </a:rPr>
              <a:t>when active (either positive or negative) is maintained at the enable input. </a:t>
            </a:r>
          </a:p>
          <a:p>
            <a:pPr marL="457200" indent="-457200" algn="just">
              <a:buClr>
                <a:schemeClr val="accent6"/>
              </a:buClr>
              <a:buFont typeface="Wingdings" pitchFamily="2" charset="2"/>
              <a:buChar char="q"/>
            </a:pPr>
            <a:endParaRPr lang="en-US" sz="1200" dirty="0">
              <a:solidFill>
                <a:srgbClr val="0070C0"/>
              </a:solidFill>
              <a:latin typeface="Narkisim" pitchFamily="34" charset="-79"/>
              <a:cs typeface="Narkisim" pitchFamily="34" charset="-79"/>
            </a:endParaRPr>
          </a:p>
          <a:p>
            <a:pPr marL="457200" indent="-457200" algn="just">
              <a:buClr>
                <a:schemeClr val="accent6"/>
              </a:buClr>
              <a:buFont typeface="Wingdings" pitchFamily="2" charset="2"/>
              <a:buChar char="q"/>
            </a:pPr>
            <a:r>
              <a:rPr lang="en-US" sz="2200" dirty="0">
                <a:latin typeface="Narkisim" pitchFamily="34" charset="-79"/>
                <a:cs typeface="Narkisim" pitchFamily="34" charset="-79"/>
              </a:rPr>
              <a:t>Latches are controlled by enable signal</a:t>
            </a:r>
            <a:r>
              <a:rPr lang="en-US" sz="2200" dirty="0">
                <a:solidFill>
                  <a:srgbClr val="0070C0"/>
                </a:solidFill>
                <a:latin typeface="Narkisim" pitchFamily="34" charset="-79"/>
                <a:cs typeface="Narkisim" pitchFamily="34" charset="-79"/>
              </a:rPr>
              <a:t>, and they are level triggered, either positive level triggered or negative level triggered. </a:t>
            </a:r>
          </a:p>
        </p:txBody>
      </p:sp>
      <p:sp>
        <p:nvSpPr>
          <p:cNvPr id="13" name="TextBox 12"/>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 DIGITAL DESIGN</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27</a:t>
            </a:r>
          </a:p>
        </p:txBody>
      </p:sp>
      <p:sp>
        <p:nvSpPr>
          <p:cNvPr id="15" name="TextBox 14"/>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MODULE-3</a:t>
            </a:r>
            <a:endParaRPr lang="en-US" sz="1000" b="1" dirty="0">
              <a:solidFill>
                <a:srgbClr val="C00000"/>
              </a:solidFill>
              <a:latin typeface="Lucida Fax" pitchFamily="18" charset="0"/>
            </a:endParaRPr>
          </a:p>
        </p:txBody>
      </p:sp>
      <p:sp>
        <p:nvSpPr>
          <p:cNvPr id="9" name="Rectangle 3"/>
          <p:cNvSpPr>
            <a:spLocks noChangeArrowheads="1"/>
          </p:cNvSpPr>
          <p:nvPr/>
        </p:nvSpPr>
        <p:spPr bwMode="auto">
          <a:xfrm>
            <a:off x="2057400" y="1066800"/>
            <a:ext cx="4953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Triggering of Flip flops</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FLIP-FLOPS</a:t>
            </a:r>
          </a:p>
        </p:txBody>
      </p:sp>
      <p:sp>
        <p:nvSpPr>
          <p:cNvPr id="11" name="Rectangle 10"/>
          <p:cNvSpPr/>
          <p:nvPr/>
        </p:nvSpPr>
        <p:spPr>
          <a:xfrm>
            <a:off x="304800" y="1447800"/>
            <a:ext cx="8534400" cy="4124206"/>
          </a:xfrm>
          <a:prstGeom prst="rect">
            <a:avLst/>
          </a:prstGeom>
        </p:spPr>
        <p:txBody>
          <a:bodyPr wrap="square">
            <a:spAutoFit/>
          </a:bodyPr>
          <a:lstStyle/>
          <a:p>
            <a:pPr marL="457200" indent="-457200" algn="just">
              <a:buClr>
                <a:schemeClr val="accent6"/>
              </a:buClr>
              <a:buFont typeface="Wingdings" pitchFamily="2" charset="2"/>
              <a:buChar char="q"/>
            </a:pPr>
            <a:r>
              <a:rPr lang="en-US" sz="2400" dirty="0">
                <a:solidFill>
                  <a:srgbClr val="0070C0"/>
                </a:solidFill>
                <a:latin typeface="Narkisim" pitchFamily="34" charset="-79"/>
                <a:cs typeface="Narkisim" pitchFamily="34" charset="-79"/>
              </a:rPr>
              <a:t>There are two types of level triggered latches:</a:t>
            </a:r>
          </a:p>
          <a:p>
            <a:pPr marL="914400" lvl="1" indent="-457200" algn="just">
              <a:buClr>
                <a:schemeClr val="accent6"/>
              </a:buClr>
              <a:buFont typeface="Wingdings" pitchFamily="2" charset="2"/>
              <a:buChar char="Ø"/>
            </a:pPr>
            <a:r>
              <a:rPr lang="en-US" sz="2400" dirty="0">
                <a:latin typeface="Narkisim" pitchFamily="34" charset="-79"/>
                <a:cs typeface="Narkisim" pitchFamily="34" charset="-79"/>
              </a:rPr>
              <a:t>(i). Positive level triggered:  </a:t>
            </a:r>
            <a:r>
              <a:rPr lang="en-US" sz="2400" dirty="0">
                <a:solidFill>
                  <a:srgbClr val="0070C0"/>
                </a:solidFill>
                <a:latin typeface="Narkisim" pitchFamily="34" charset="-79"/>
                <a:cs typeface="Narkisim" pitchFamily="34" charset="-79"/>
              </a:rPr>
              <a:t>The output of the latch responds to the input changes only when the </a:t>
            </a:r>
            <a:r>
              <a:rPr lang="en-US" sz="2400" dirty="0">
                <a:latin typeface="Narkisim" pitchFamily="34" charset="-79"/>
                <a:cs typeface="Narkisim" pitchFamily="34" charset="-79"/>
              </a:rPr>
              <a:t>enable input is 1(HIGH).</a:t>
            </a:r>
          </a:p>
          <a:p>
            <a:pPr marL="914400" lvl="1" indent="-457200" algn="just">
              <a:buClr>
                <a:schemeClr val="accent6"/>
              </a:buClr>
              <a:buFont typeface="Wingdings" pitchFamily="2" charset="2"/>
              <a:buChar char="Ø"/>
            </a:pPr>
            <a:endParaRPr lang="en-US" sz="2400" dirty="0">
              <a:solidFill>
                <a:srgbClr val="0070C0"/>
              </a:solidFill>
              <a:latin typeface="Narkisim" pitchFamily="34" charset="-79"/>
              <a:cs typeface="Narkisim" pitchFamily="34" charset="-79"/>
            </a:endParaRPr>
          </a:p>
          <a:p>
            <a:pPr marL="914400" lvl="1" indent="-457200" algn="just">
              <a:buClr>
                <a:schemeClr val="accent6"/>
              </a:buClr>
              <a:buFont typeface="Wingdings" pitchFamily="2" charset="2"/>
              <a:buChar char="Ø"/>
            </a:pPr>
            <a:endParaRPr lang="en-US" sz="2400" dirty="0">
              <a:solidFill>
                <a:srgbClr val="0070C0"/>
              </a:solidFill>
              <a:latin typeface="Narkisim" pitchFamily="34" charset="-79"/>
              <a:cs typeface="Narkisim" pitchFamily="34" charset="-79"/>
            </a:endParaRPr>
          </a:p>
          <a:p>
            <a:pPr marL="914400" lvl="1" indent="-457200" algn="just">
              <a:buClr>
                <a:schemeClr val="accent6"/>
              </a:buClr>
              <a:buFont typeface="Wingdings" pitchFamily="2" charset="2"/>
              <a:buChar char="Ø"/>
            </a:pPr>
            <a:endParaRPr lang="en-US" sz="2400" dirty="0" smtClean="0">
              <a:latin typeface="Narkisim" pitchFamily="34" charset="-79"/>
              <a:cs typeface="Narkisim" pitchFamily="34" charset="-79"/>
            </a:endParaRPr>
          </a:p>
          <a:p>
            <a:pPr marL="914400" lvl="1" indent="-457200" algn="just">
              <a:buClr>
                <a:schemeClr val="accent6"/>
              </a:buClr>
              <a:buFont typeface="Wingdings" pitchFamily="2" charset="2"/>
              <a:buChar char="Ø"/>
            </a:pPr>
            <a:r>
              <a:rPr lang="en-US" sz="2400" dirty="0" smtClean="0">
                <a:latin typeface="Narkisim" pitchFamily="34" charset="-79"/>
                <a:cs typeface="Narkisim" pitchFamily="34" charset="-79"/>
              </a:rPr>
              <a:t>(</a:t>
            </a:r>
            <a:r>
              <a:rPr lang="en-US" sz="2400" dirty="0">
                <a:latin typeface="Narkisim" pitchFamily="34" charset="-79"/>
                <a:cs typeface="Narkisim" pitchFamily="34" charset="-79"/>
              </a:rPr>
              <a:t>ii). Negative level triggered: </a:t>
            </a:r>
            <a:r>
              <a:rPr lang="en-US" sz="2400" dirty="0">
                <a:solidFill>
                  <a:srgbClr val="0070C0"/>
                </a:solidFill>
                <a:latin typeface="Narkisim" pitchFamily="34" charset="-79"/>
                <a:cs typeface="Narkisim" pitchFamily="34" charset="-79"/>
              </a:rPr>
              <a:t>The output of the latch responds to the input changes only when the </a:t>
            </a:r>
            <a:r>
              <a:rPr lang="en-US" sz="2400" dirty="0">
                <a:latin typeface="Narkisim" pitchFamily="34" charset="-79"/>
                <a:cs typeface="Narkisim" pitchFamily="34" charset="-79"/>
              </a:rPr>
              <a:t>enable input is 0 (LOW).</a:t>
            </a:r>
          </a:p>
          <a:p>
            <a:pPr marL="457200" indent="-457200" algn="just">
              <a:buClr>
                <a:schemeClr val="accent6"/>
              </a:buClr>
              <a:buFont typeface="Wingdings" pitchFamily="2" charset="2"/>
              <a:buChar char="q"/>
            </a:pPr>
            <a:endParaRPr lang="en-US" sz="2200" dirty="0">
              <a:solidFill>
                <a:srgbClr val="0070C0"/>
              </a:solidFill>
              <a:latin typeface="Narkisim" pitchFamily="34" charset="-79"/>
              <a:cs typeface="Narkisim" pitchFamily="34" charset="-79"/>
            </a:endParaRPr>
          </a:p>
        </p:txBody>
      </p:sp>
      <p:sp>
        <p:nvSpPr>
          <p:cNvPr id="13" name="TextBox 12"/>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 DIGITAL DESIGN</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28</a:t>
            </a:r>
          </a:p>
        </p:txBody>
      </p:sp>
      <p:sp>
        <p:nvSpPr>
          <p:cNvPr id="15" name="TextBox 14"/>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MODULE-3</a:t>
            </a:r>
            <a:endParaRPr lang="en-US" sz="1000" b="1" dirty="0">
              <a:solidFill>
                <a:srgbClr val="C00000"/>
              </a:solidFill>
              <a:latin typeface="Lucida Fax" pitchFamily="18" charset="0"/>
            </a:endParaRPr>
          </a:p>
        </p:txBody>
      </p:sp>
      <p:sp>
        <p:nvSpPr>
          <p:cNvPr id="9" name="Rectangle 3"/>
          <p:cNvSpPr>
            <a:spLocks noChangeArrowheads="1"/>
          </p:cNvSpPr>
          <p:nvPr/>
        </p:nvSpPr>
        <p:spPr bwMode="auto">
          <a:xfrm>
            <a:off x="2057400" y="1066800"/>
            <a:ext cx="4953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Triggering of Flip flops</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pic>
        <p:nvPicPr>
          <p:cNvPr id="12" name="Picture 11"/>
          <p:cNvPicPr/>
          <p:nvPr/>
        </p:nvPicPr>
        <p:blipFill>
          <a:blip r:embed="rId4" cstate="print"/>
          <a:srcRect/>
          <a:stretch>
            <a:fillRect/>
          </a:stretch>
        </p:blipFill>
        <p:spPr bwMode="auto">
          <a:xfrm>
            <a:off x="3991696" y="2728823"/>
            <a:ext cx="4695104" cy="1233577"/>
          </a:xfrm>
          <a:prstGeom prst="rect">
            <a:avLst/>
          </a:prstGeom>
          <a:noFill/>
          <a:ln w="9525">
            <a:noFill/>
            <a:miter lim="800000"/>
            <a:headEnd/>
            <a:tailEnd/>
          </a:ln>
        </p:spPr>
      </p:pic>
      <p:pic>
        <p:nvPicPr>
          <p:cNvPr id="16" name="Picture 15"/>
          <p:cNvPicPr/>
          <p:nvPr/>
        </p:nvPicPr>
        <p:blipFill>
          <a:blip r:embed="rId5" cstate="print"/>
          <a:srcRect/>
          <a:stretch>
            <a:fillRect/>
          </a:stretch>
        </p:blipFill>
        <p:spPr bwMode="auto">
          <a:xfrm>
            <a:off x="4050461" y="4919099"/>
            <a:ext cx="4483939" cy="1481701"/>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FLIP-FLOPS</a:t>
            </a:r>
          </a:p>
        </p:txBody>
      </p:sp>
      <p:sp>
        <p:nvSpPr>
          <p:cNvPr id="13" name="TextBox 12"/>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 DIGITAL DESIGN</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29</a:t>
            </a:r>
          </a:p>
        </p:txBody>
      </p:sp>
      <p:sp>
        <p:nvSpPr>
          <p:cNvPr id="15" name="TextBox 14"/>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MODULE-3</a:t>
            </a:r>
            <a:endParaRPr lang="en-US" sz="1000" b="1" dirty="0">
              <a:solidFill>
                <a:srgbClr val="C00000"/>
              </a:solidFill>
              <a:latin typeface="Lucida Fax" pitchFamily="18" charset="0"/>
            </a:endParaRPr>
          </a:p>
        </p:txBody>
      </p:sp>
      <p:sp>
        <p:nvSpPr>
          <p:cNvPr id="9" name="Rectangle 3"/>
          <p:cNvSpPr>
            <a:spLocks noChangeArrowheads="1"/>
          </p:cNvSpPr>
          <p:nvPr/>
        </p:nvSpPr>
        <p:spPr bwMode="auto">
          <a:xfrm>
            <a:off x="2057400" y="1066800"/>
            <a:ext cx="4953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Triggering of Flip flops</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pic>
        <p:nvPicPr>
          <p:cNvPr id="64514" name="Picture 2"/>
          <p:cNvPicPr>
            <a:picLocks noChangeAspect="1" noChangeArrowheads="1"/>
          </p:cNvPicPr>
          <p:nvPr/>
        </p:nvPicPr>
        <p:blipFill>
          <a:blip r:embed="rId4" cstate="print"/>
          <a:srcRect/>
          <a:stretch>
            <a:fillRect/>
          </a:stretch>
        </p:blipFill>
        <p:spPr bwMode="auto">
          <a:xfrm>
            <a:off x="762000" y="2286000"/>
            <a:ext cx="7400925" cy="325192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p:cNvSpPr>
            <a:spLocks noChangeArrowheads="1"/>
          </p:cNvSpPr>
          <p:nvPr/>
        </p:nvSpPr>
        <p:spPr bwMode="auto">
          <a:xfrm>
            <a:off x="220640" y="1429479"/>
            <a:ext cx="8686800" cy="4056921"/>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anchor="ctr"/>
          <a:lstStyle/>
          <a:p>
            <a:pPr algn="ctr">
              <a:defRPr/>
            </a:pPr>
            <a:endParaRPr lang="el-GR" b="1" dirty="0"/>
          </a:p>
        </p:txBody>
      </p:sp>
      <p:sp>
        <p:nvSpPr>
          <p:cNvPr id="7" name="Round Same Side Corner Rectangle 6"/>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1219200" y="2057400"/>
            <a:ext cx="7467600" cy="2895600"/>
          </a:xfrm>
          <a:prstGeom prst="roundRect">
            <a:avLst/>
          </a:prstGeom>
          <a:effectLst>
            <a:glow rad="101600">
              <a:schemeClr val="accent3">
                <a:satMod val="175000"/>
                <a:alpha val="40000"/>
              </a:schemeClr>
            </a:glow>
            <a:outerShdw blurRad="40000" dist="20000" dir="5400000" rotWithShape="0">
              <a:srgbClr val="000000">
                <a:alpha val="38000"/>
              </a:srgbClr>
            </a:outerShdw>
          </a:effectLst>
          <a:scene3d>
            <a:camera prst="isometricOffAxis2Left"/>
            <a:lightRig rig="threePt" dir="t"/>
          </a:scene3d>
          <a:sp3d>
            <a:bevelT w="114300" prst="artDeco"/>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800" dirty="0">
                <a:latin typeface="Eras Bold ITC" pitchFamily="34" charset="0"/>
              </a:rPr>
              <a:t>INTRODUCTION TO SEQUENTIAL</a:t>
            </a:r>
          </a:p>
          <a:p>
            <a:pPr algn="ctr"/>
            <a:r>
              <a:rPr lang="en-US" sz="4800" dirty="0">
                <a:latin typeface="Eras Bold ITC" pitchFamily="34" charset="0"/>
              </a:rPr>
              <a:t> LOGIC CIRCUITS</a:t>
            </a:r>
          </a:p>
        </p:txBody>
      </p:sp>
      <p:sp>
        <p:nvSpPr>
          <p:cNvPr id="10" name="TextBox 9"/>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 DIGITAL DESIGN</a:t>
            </a:r>
          </a:p>
        </p:txBody>
      </p:sp>
      <p:sp>
        <p:nvSpPr>
          <p:cNvPr id="11" name="Pentagon 10"/>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3</a:t>
            </a:r>
          </a:p>
        </p:txBody>
      </p:sp>
      <p:sp>
        <p:nvSpPr>
          <p:cNvPr id="13" name="TextBox 12"/>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MODULE-3</a:t>
            </a:r>
            <a:endParaRPr lang="en-US" sz="1000" b="1" dirty="0">
              <a:solidFill>
                <a:srgbClr val="C00000"/>
              </a:solidFill>
              <a:latin typeface="Lucida Fax"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FLIP-FLOPS</a:t>
            </a:r>
          </a:p>
        </p:txBody>
      </p:sp>
      <p:sp>
        <p:nvSpPr>
          <p:cNvPr id="11" name="Rectangle 10"/>
          <p:cNvSpPr/>
          <p:nvPr/>
        </p:nvSpPr>
        <p:spPr>
          <a:xfrm>
            <a:off x="304800" y="1447800"/>
            <a:ext cx="8534400" cy="4154984"/>
          </a:xfrm>
          <a:prstGeom prst="rect">
            <a:avLst/>
          </a:prstGeom>
        </p:spPr>
        <p:txBody>
          <a:bodyPr wrap="square">
            <a:spAutoFit/>
          </a:bodyPr>
          <a:lstStyle/>
          <a:p>
            <a:pPr marL="457200" indent="-457200" algn="just">
              <a:buClr>
                <a:schemeClr val="accent6"/>
              </a:buClr>
              <a:buFont typeface="Wingdings" pitchFamily="2" charset="2"/>
              <a:buChar char="q"/>
            </a:pPr>
            <a:r>
              <a:rPr lang="en-US" sz="2400" b="1" dirty="0">
                <a:latin typeface="Narkisim" pitchFamily="34" charset="-79"/>
                <a:cs typeface="Narkisim" pitchFamily="34" charset="-79"/>
              </a:rPr>
              <a:t>Edge Triggering: </a:t>
            </a:r>
            <a:r>
              <a:rPr lang="en-US" sz="2400" dirty="0">
                <a:solidFill>
                  <a:srgbClr val="0070C0"/>
                </a:solidFill>
                <a:latin typeface="Narkisim" pitchFamily="34" charset="-79"/>
                <a:cs typeface="Narkisim" pitchFamily="34" charset="-79"/>
              </a:rPr>
              <a:t>In the edge triggering the output responds to the changes in the input only at the </a:t>
            </a:r>
            <a:r>
              <a:rPr lang="en-US" sz="2400" dirty="0">
                <a:latin typeface="Narkisim" pitchFamily="34" charset="-79"/>
                <a:cs typeface="Narkisim" pitchFamily="34" charset="-79"/>
              </a:rPr>
              <a:t>positive or negative edges </a:t>
            </a:r>
            <a:r>
              <a:rPr lang="en-US" sz="2400" dirty="0">
                <a:solidFill>
                  <a:srgbClr val="0070C0"/>
                </a:solidFill>
                <a:latin typeface="Narkisim" pitchFamily="34" charset="-79"/>
                <a:cs typeface="Narkisim" pitchFamily="34" charset="-79"/>
              </a:rPr>
              <a:t>of the clock pulse at the clock input. </a:t>
            </a:r>
          </a:p>
          <a:p>
            <a:pPr marL="457200" indent="-457200" algn="just">
              <a:buClr>
                <a:schemeClr val="accent6"/>
              </a:buClr>
              <a:buFont typeface="Wingdings" pitchFamily="2" charset="2"/>
              <a:buChar char="q"/>
            </a:pPr>
            <a:endParaRPr lang="en-US" sz="2400" dirty="0">
              <a:solidFill>
                <a:srgbClr val="0070C0"/>
              </a:solidFill>
              <a:latin typeface="Narkisim" pitchFamily="34" charset="-79"/>
              <a:cs typeface="Narkisim" pitchFamily="34" charset="-79"/>
            </a:endParaRPr>
          </a:p>
          <a:p>
            <a:pPr marL="457200" indent="-457200" algn="just">
              <a:buClr>
                <a:schemeClr val="accent6"/>
              </a:buClr>
              <a:buFont typeface="Wingdings" pitchFamily="2" charset="2"/>
              <a:buChar char="q"/>
            </a:pPr>
            <a:r>
              <a:rPr lang="en-US" sz="2400" dirty="0">
                <a:solidFill>
                  <a:srgbClr val="0070C0"/>
                </a:solidFill>
                <a:latin typeface="Narkisim" pitchFamily="34" charset="-79"/>
                <a:cs typeface="Narkisim" pitchFamily="34" charset="-79"/>
              </a:rPr>
              <a:t>Flip-Flops are different from latches. Flip-Flops are </a:t>
            </a:r>
            <a:r>
              <a:rPr lang="en-US" sz="2400" dirty="0">
                <a:latin typeface="Narkisim" pitchFamily="34" charset="-79"/>
                <a:cs typeface="Narkisim" pitchFamily="34" charset="-79"/>
              </a:rPr>
              <a:t>pulse or clock edge triggered instead of level triggered. </a:t>
            </a:r>
            <a:endParaRPr lang="en-US" sz="2400" dirty="0">
              <a:solidFill>
                <a:srgbClr val="0070C0"/>
              </a:solidFill>
              <a:latin typeface="Narkisim" pitchFamily="34" charset="-79"/>
              <a:cs typeface="Narkisim" pitchFamily="34" charset="-79"/>
            </a:endParaRPr>
          </a:p>
          <a:p>
            <a:pPr marL="457200" indent="-457200" algn="just">
              <a:buClr>
                <a:schemeClr val="accent6"/>
              </a:buClr>
              <a:buFont typeface="Wingdings" pitchFamily="2" charset="2"/>
              <a:buChar char="q"/>
            </a:pPr>
            <a:r>
              <a:rPr lang="en-US" sz="2400" b="1" u="sng" dirty="0">
                <a:latin typeface="Narkisim" pitchFamily="34" charset="-79"/>
                <a:cs typeface="Narkisim" pitchFamily="34" charset="-79"/>
              </a:rPr>
              <a:t>(i). Positive edge triggering: </a:t>
            </a:r>
            <a:r>
              <a:rPr lang="en-US" sz="2400" dirty="0">
                <a:solidFill>
                  <a:srgbClr val="0070C0"/>
                </a:solidFill>
                <a:latin typeface="Narkisim" pitchFamily="34" charset="-79"/>
                <a:cs typeface="Narkisim" pitchFamily="34" charset="-79"/>
              </a:rPr>
              <a:t>Here the output responds to the changes in the input only at the </a:t>
            </a:r>
            <a:r>
              <a:rPr lang="en-US" sz="2400" dirty="0">
                <a:latin typeface="Narkisim" pitchFamily="34" charset="-79"/>
                <a:cs typeface="Narkisim" pitchFamily="34" charset="-79"/>
              </a:rPr>
              <a:t>positive edge of the clock pulse at the clock input.</a:t>
            </a:r>
          </a:p>
          <a:p>
            <a:pPr marL="457200" indent="-457200" algn="just">
              <a:buClr>
                <a:schemeClr val="accent6"/>
              </a:buClr>
              <a:buFont typeface="Wingdings" pitchFamily="2" charset="2"/>
              <a:buChar char="q"/>
            </a:pPr>
            <a:endParaRPr lang="en-US" sz="2400" dirty="0">
              <a:solidFill>
                <a:srgbClr val="0070C0"/>
              </a:solidFill>
              <a:latin typeface="Narkisim" pitchFamily="34" charset="-79"/>
              <a:cs typeface="Narkisim" pitchFamily="34" charset="-79"/>
            </a:endParaRPr>
          </a:p>
          <a:p>
            <a:pPr marL="457200" indent="-457200" algn="just">
              <a:buClr>
                <a:schemeClr val="accent6"/>
              </a:buClr>
              <a:buFont typeface="Wingdings" pitchFamily="2" charset="2"/>
              <a:buChar char="q"/>
            </a:pPr>
            <a:endParaRPr lang="en-US" sz="2400" dirty="0">
              <a:solidFill>
                <a:srgbClr val="0070C0"/>
              </a:solidFill>
              <a:latin typeface="Narkisim" pitchFamily="34" charset="-79"/>
              <a:cs typeface="Narkisim" pitchFamily="34" charset="-79"/>
            </a:endParaRPr>
          </a:p>
        </p:txBody>
      </p:sp>
      <p:sp>
        <p:nvSpPr>
          <p:cNvPr id="13" name="TextBox 12"/>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 DIGITAL DESIGN</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30</a:t>
            </a:r>
          </a:p>
        </p:txBody>
      </p:sp>
      <p:sp>
        <p:nvSpPr>
          <p:cNvPr id="15" name="TextBox 14"/>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MODULE-3</a:t>
            </a:r>
            <a:endParaRPr lang="en-US" sz="1000" b="1" dirty="0">
              <a:solidFill>
                <a:srgbClr val="C00000"/>
              </a:solidFill>
              <a:latin typeface="Lucida Fax" pitchFamily="18" charset="0"/>
            </a:endParaRPr>
          </a:p>
        </p:txBody>
      </p:sp>
      <p:sp>
        <p:nvSpPr>
          <p:cNvPr id="9" name="Rectangle 3"/>
          <p:cNvSpPr>
            <a:spLocks noChangeArrowheads="1"/>
          </p:cNvSpPr>
          <p:nvPr/>
        </p:nvSpPr>
        <p:spPr bwMode="auto">
          <a:xfrm>
            <a:off x="2057400" y="1066800"/>
            <a:ext cx="4953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Triggering of Flip flops</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pic>
        <p:nvPicPr>
          <p:cNvPr id="12" name="Picture 11"/>
          <p:cNvPicPr/>
          <p:nvPr/>
        </p:nvPicPr>
        <p:blipFill>
          <a:blip r:embed="rId4" cstate="print"/>
          <a:srcRect/>
          <a:stretch>
            <a:fillRect/>
          </a:stretch>
        </p:blipFill>
        <p:spPr bwMode="auto">
          <a:xfrm>
            <a:off x="3733800" y="4876800"/>
            <a:ext cx="4895131" cy="14478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FLIP-FLOPS</a:t>
            </a:r>
          </a:p>
        </p:txBody>
      </p:sp>
      <p:sp>
        <p:nvSpPr>
          <p:cNvPr id="11" name="Rectangle 10"/>
          <p:cNvSpPr/>
          <p:nvPr/>
        </p:nvSpPr>
        <p:spPr>
          <a:xfrm>
            <a:off x="304800" y="1447800"/>
            <a:ext cx="8534400" cy="1569660"/>
          </a:xfrm>
          <a:prstGeom prst="rect">
            <a:avLst/>
          </a:prstGeom>
        </p:spPr>
        <p:txBody>
          <a:bodyPr wrap="square">
            <a:spAutoFit/>
          </a:bodyPr>
          <a:lstStyle/>
          <a:p>
            <a:pPr marL="457200" indent="-457200" algn="just">
              <a:buClr>
                <a:schemeClr val="accent6"/>
              </a:buClr>
              <a:buFont typeface="Wingdings" pitchFamily="2" charset="2"/>
              <a:buChar char="q"/>
            </a:pPr>
            <a:r>
              <a:rPr lang="en-US" sz="2400" b="1" u="sng" dirty="0">
                <a:latin typeface="Narkisim" pitchFamily="34" charset="-79"/>
                <a:cs typeface="Narkisim" pitchFamily="34" charset="-79"/>
              </a:rPr>
              <a:t>(ii). Negative edge triggering:</a:t>
            </a:r>
            <a:r>
              <a:rPr lang="en-US" sz="2400" dirty="0">
                <a:latin typeface="Narkisim" pitchFamily="34" charset="-79"/>
                <a:cs typeface="Narkisim" pitchFamily="34" charset="-79"/>
              </a:rPr>
              <a:t> </a:t>
            </a:r>
            <a:r>
              <a:rPr lang="en-US" sz="2400" dirty="0">
                <a:solidFill>
                  <a:srgbClr val="0070C0"/>
                </a:solidFill>
                <a:latin typeface="Narkisim" pitchFamily="34" charset="-79"/>
                <a:cs typeface="Narkisim" pitchFamily="34" charset="-79"/>
              </a:rPr>
              <a:t>Here the output responds to the changes in the input only at the </a:t>
            </a:r>
            <a:r>
              <a:rPr lang="en-US" sz="2400" dirty="0">
                <a:latin typeface="Narkisim" pitchFamily="34" charset="-79"/>
                <a:cs typeface="Narkisim" pitchFamily="34" charset="-79"/>
              </a:rPr>
              <a:t>negative edge of the clock pulse at the clock input.</a:t>
            </a:r>
          </a:p>
          <a:p>
            <a:pPr marL="457200" indent="-457200" algn="just">
              <a:buClr>
                <a:schemeClr val="accent6"/>
              </a:buClr>
              <a:buFont typeface="Wingdings" pitchFamily="2" charset="2"/>
              <a:buChar char="q"/>
            </a:pPr>
            <a:endParaRPr lang="en-US" sz="2400" b="1" dirty="0">
              <a:latin typeface="Narkisim" pitchFamily="34" charset="-79"/>
              <a:cs typeface="Narkisim" pitchFamily="34" charset="-79"/>
            </a:endParaRPr>
          </a:p>
        </p:txBody>
      </p:sp>
      <p:sp>
        <p:nvSpPr>
          <p:cNvPr id="13" name="TextBox 12"/>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 DIGITAL DESIGN</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31</a:t>
            </a:r>
          </a:p>
        </p:txBody>
      </p:sp>
      <p:sp>
        <p:nvSpPr>
          <p:cNvPr id="15" name="TextBox 14"/>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MODULE-3</a:t>
            </a:r>
            <a:endParaRPr lang="en-US" sz="1000" b="1" dirty="0">
              <a:solidFill>
                <a:srgbClr val="C00000"/>
              </a:solidFill>
              <a:latin typeface="Lucida Fax" pitchFamily="18" charset="0"/>
            </a:endParaRPr>
          </a:p>
        </p:txBody>
      </p:sp>
      <p:sp>
        <p:nvSpPr>
          <p:cNvPr id="9" name="Rectangle 3"/>
          <p:cNvSpPr>
            <a:spLocks noChangeArrowheads="1"/>
          </p:cNvSpPr>
          <p:nvPr/>
        </p:nvSpPr>
        <p:spPr bwMode="auto">
          <a:xfrm>
            <a:off x="2057400" y="1066800"/>
            <a:ext cx="4953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Triggering of Flip flops</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pic>
        <p:nvPicPr>
          <p:cNvPr id="16" name="Picture 15"/>
          <p:cNvPicPr/>
          <p:nvPr/>
        </p:nvPicPr>
        <p:blipFill>
          <a:blip r:embed="rId4" cstate="print"/>
          <a:srcRect/>
          <a:stretch>
            <a:fillRect/>
          </a:stretch>
        </p:blipFill>
        <p:spPr bwMode="auto">
          <a:xfrm>
            <a:off x="2286000" y="2667000"/>
            <a:ext cx="4824143" cy="1199402"/>
          </a:xfrm>
          <a:prstGeom prst="rect">
            <a:avLst/>
          </a:prstGeom>
          <a:noFill/>
          <a:ln w="9525">
            <a:noFill/>
            <a:miter lim="800000"/>
            <a:headEnd/>
            <a:tailEnd/>
          </a:ln>
        </p:spPr>
      </p:pic>
      <p:pic>
        <p:nvPicPr>
          <p:cNvPr id="65538" name="Picture 2"/>
          <p:cNvPicPr>
            <a:picLocks noChangeAspect="1" noChangeArrowheads="1"/>
          </p:cNvPicPr>
          <p:nvPr/>
        </p:nvPicPr>
        <p:blipFill>
          <a:blip r:embed="rId5" cstate="print"/>
          <a:srcRect/>
          <a:stretch>
            <a:fillRect/>
          </a:stretch>
        </p:blipFill>
        <p:spPr bwMode="auto">
          <a:xfrm>
            <a:off x="1752600" y="4191000"/>
            <a:ext cx="5305425" cy="2143125"/>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FLIP-FLOPS</a:t>
            </a:r>
          </a:p>
        </p:txBody>
      </p:sp>
      <p:sp>
        <p:nvSpPr>
          <p:cNvPr id="11" name="Rectangle 10"/>
          <p:cNvSpPr/>
          <p:nvPr/>
        </p:nvSpPr>
        <p:spPr>
          <a:xfrm>
            <a:off x="304800" y="1447800"/>
            <a:ext cx="8534400" cy="3046988"/>
          </a:xfrm>
          <a:prstGeom prst="rect">
            <a:avLst/>
          </a:prstGeom>
        </p:spPr>
        <p:txBody>
          <a:bodyPr wrap="square">
            <a:spAutoFit/>
          </a:bodyPr>
          <a:lstStyle/>
          <a:p>
            <a:pPr marL="457200" indent="-457200" algn="just">
              <a:buClr>
                <a:schemeClr val="accent6"/>
              </a:buClr>
              <a:buFont typeface="Wingdings" pitchFamily="2" charset="2"/>
              <a:buChar char="q"/>
            </a:pPr>
            <a:r>
              <a:rPr lang="en-US" sz="2400" dirty="0">
                <a:solidFill>
                  <a:srgbClr val="0070C0"/>
                </a:solidFill>
                <a:latin typeface="Narkisim" pitchFamily="34" charset="-79"/>
                <a:cs typeface="Narkisim" pitchFamily="34" charset="-79"/>
              </a:rPr>
              <a:t>The </a:t>
            </a:r>
            <a:r>
              <a:rPr lang="en-US" sz="2400" dirty="0">
                <a:latin typeface="Narkisim" pitchFamily="34" charset="-79"/>
                <a:cs typeface="Narkisim" pitchFamily="34" charset="-79"/>
              </a:rPr>
              <a:t>basic 1-bit digital memory circuit is known as a flip-flop</a:t>
            </a:r>
            <a:r>
              <a:rPr lang="en-US" sz="2400" dirty="0">
                <a:solidFill>
                  <a:srgbClr val="0070C0"/>
                </a:solidFill>
                <a:latin typeface="Narkisim" pitchFamily="34" charset="-79"/>
                <a:cs typeface="Narkisim" pitchFamily="34" charset="-79"/>
              </a:rPr>
              <a:t>. Flip-Flops are synchronous </a:t>
            </a:r>
            <a:r>
              <a:rPr lang="en-US" sz="2400" dirty="0" err="1">
                <a:solidFill>
                  <a:srgbClr val="0070C0"/>
                </a:solidFill>
                <a:latin typeface="Narkisim" pitchFamily="34" charset="-79"/>
                <a:cs typeface="Narkisim" pitchFamily="34" charset="-79"/>
              </a:rPr>
              <a:t>bistable</a:t>
            </a:r>
            <a:r>
              <a:rPr lang="en-US" sz="2400" dirty="0">
                <a:solidFill>
                  <a:srgbClr val="0070C0"/>
                </a:solidFill>
                <a:latin typeface="Narkisim" pitchFamily="34" charset="-79"/>
                <a:cs typeface="Narkisim" pitchFamily="34" charset="-79"/>
              </a:rPr>
              <a:t> devices (has two outputs Q and Q’). </a:t>
            </a:r>
          </a:p>
          <a:p>
            <a:pPr marL="457200" indent="-457200" algn="just">
              <a:buClr>
                <a:schemeClr val="accent6"/>
              </a:buClr>
              <a:buFont typeface="Wingdings" pitchFamily="2" charset="2"/>
              <a:buChar char="q"/>
            </a:pPr>
            <a:endParaRPr lang="en-US" sz="2400" dirty="0">
              <a:solidFill>
                <a:srgbClr val="0070C0"/>
              </a:solidFill>
              <a:latin typeface="Narkisim" pitchFamily="34" charset="-79"/>
              <a:cs typeface="Narkisim" pitchFamily="34" charset="-79"/>
            </a:endParaRPr>
          </a:p>
          <a:p>
            <a:pPr marL="457200" indent="-457200" algn="just">
              <a:buClr>
                <a:schemeClr val="accent6"/>
              </a:buClr>
              <a:buFont typeface="Wingdings" pitchFamily="2" charset="2"/>
              <a:buChar char="q"/>
            </a:pPr>
            <a:r>
              <a:rPr lang="en-US" sz="2400" dirty="0">
                <a:solidFill>
                  <a:srgbClr val="0070C0"/>
                </a:solidFill>
                <a:latin typeface="Narkisim" pitchFamily="34" charset="-79"/>
                <a:cs typeface="Narkisim" pitchFamily="34" charset="-79"/>
              </a:rPr>
              <a:t>In this case, the term synchronous means that the output changes state only at a specified point on the </a:t>
            </a:r>
            <a:r>
              <a:rPr lang="en-US" sz="2400" dirty="0">
                <a:latin typeface="Narkisim" pitchFamily="34" charset="-79"/>
                <a:cs typeface="Narkisim" pitchFamily="34" charset="-79"/>
              </a:rPr>
              <a:t>triggering input called the clock (CLK), </a:t>
            </a:r>
            <a:r>
              <a:rPr lang="en-US" sz="2400" dirty="0">
                <a:solidFill>
                  <a:srgbClr val="0070C0"/>
                </a:solidFill>
                <a:latin typeface="Narkisim" pitchFamily="34" charset="-79"/>
                <a:cs typeface="Narkisim" pitchFamily="34" charset="-79"/>
              </a:rPr>
              <a:t>i.e., changes in the output occur in synchronization with the clock. It can have only two states, either the 1 state or the 0 state. </a:t>
            </a:r>
            <a:endParaRPr lang="en-US" sz="2400" b="1" dirty="0">
              <a:solidFill>
                <a:srgbClr val="0070C0"/>
              </a:solidFill>
              <a:latin typeface="Narkisim" pitchFamily="34" charset="-79"/>
              <a:cs typeface="Narkisim" pitchFamily="34" charset="-79"/>
            </a:endParaRPr>
          </a:p>
        </p:txBody>
      </p:sp>
      <p:sp>
        <p:nvSpPr>
          <p:cNvPr id="13" name="TextBox 12"/>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 DIGITAL DESIGN</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32</a:t>
            </a:r>
          </a:p>
        </p:txBody>
      </p:sp>
      <p:sp>
        <p:nvSpPr>
          <p:cNvPr id="15" name="TextBox 14"/>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MODULE-3</a:t>
            </a:r>
            <a:endParaRPr lang="en-US" sz="1000" b="1" dirty="0">
              <a:solidFill>
                <a:srgbClr val="C00000"/>
              </a:solidFill>
              <a:latin typeface="Lucida Fax" pitchFamily="18" charset="0"/>
            </a:endParaRPr>
          </a:p>
        </p:txBody>
      </p:sp>
      <p:sp>
        <p:nvSpPr>
          <p:cNvPr id="9" name="Rectangle 3"/>
          <p:cNvSpPr>
            <a:spLocks noChangeArrowheads="1"/>
          </p:cNvSpPr>
          <p:nvPr/>
        </p:nvSpPr>
        <p:spPr bwMode="auto">
          <a:xfrm>
            <a:off x="2057400" y="1066800"/>
            <a:ext cx="4953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Flip flops</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pic>
        <p:nvPicPr>
          <p:cNvPr id="46082" name="Picture 2"/>
          <p:cNvPicPr>
            <a:picLocks noChangeAspect="1" noChangeArrowheads="1"/>
          </p:cNvPicPr>
          <p:nvPr/>
        </p:nvPicPr>
        <p:blipFill>
          <a:blip r:embed="rId4" cstate="print"/>
          <a:srcRect/>
          <a:stretch>
            <a:fillRect/>
          </a:stretch>
        </p:blipFill>
        <p:spPr bwMode="auto">
          <a:xfrm>
            <a:off x="2590800" y="4724400"/>
            <a:ext cx="3819525" cy="1533525"/>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FLIP-FLOPS</a:t>
            </a:r>
          </a:p>
        </p:txBody>
      </p:sp>
      <p:sp>
        <p:nvSpPr>
          <p:cNvPr id="11" name="Rectangle 10"/>
          <p:cNvSpPr/>
          <p:nvPr/>
        </p:nvSpPr>
        <p:spPr>
          <a:xfrm>
            <a:off x="304800" y="1571685"/>
            <a:ext cx="8534400" cy="4524315"/>
          </a:xfrm>
          <a:prstGeom prst="rect">
            <a:avLst/>
          </a:prstGeom>
        </p:spPr>
        <p:txBody>
          <a:bodyPr wrap="square">
            <a:spAutoFit/>
          </a:bodyPr>
          <a:lstStyle/>
          <a:p>
            <a:pPr marL="457200" indent="-457200" algn="just">
              <a:buClr>
                <a:schemeClr val="accent6"/>
              </a:buClr>
              <a:buFont typeface="Wingdings" pitchFamily="2" charset="2"/>
              <a:buChar char="q"/>
            </a:pPr>
            <a:r>
              <a:rPr lang="en-US" sz="2400" dirty="0">
                <a:solidFill>
                  <a:srgbClr val="0070C0"/>
                </a:solidFill>
                <a:latin typeface="Narkisim" pitchFamily="34" charset="-79"/>
                <a:cs typeface="Narkisim" pitchFamily="34" charset="-79"/>
              </a:rPr>
              <a:t>Flip-flops can be obtained by using </a:t>
            </a:r>
            <a:r>
              <a:rPr lang="en-US" sz="2400" dirty="0">
                <a:latin typeface="Narkisim" pitchFamily="34" charset="-79"/>
                <a:cs typeface="Narkisim" pitchFamily="34" charset="-79"/>
              </a:rPr>
              <a:t>NAND or NOR gates. </a:t>
            </a:r>
          </a:p>
          <a:p>
            <a:pPr marL="457200" indent="-457200" algn="just">
              <a:buClr>
                <a:schemeClr val="accent6"/>
              </a:buClr>
              <a:buFont typeface="Wingdings" pitchFamily="2" charset="2"/>
              <a:buChar char="q"/>
            </a:pPr>
            <a:endParaRPr lang="en-US" sz="2400" dirty="0">
              <a:latin typeface="Narkisim" pitchFamily="34" charset="-79"/>
              <a:cs typeface="Narkisim" pitchFamily="34" charset="-79"/>
            </a:endParaRPr>
          </a:p>
          <a:p>
            <a:pPr marL="457200" indent="-457200" algn="just">
              <a:buClr>
                <a:schemeClr val="accent6"/>
              </a:buClr>
              <a:buFont typeface="Wingdings" pitchFamily="2" charset="2"/>
              <a:buChar char="q"/>
            </a:pPr>
            <a:r>
              <a:rPr lang="en-US" sz="2400" dirty="0">
                <a:latin typeface="Narkisim" pitchFamily="34" charset="-79"/>
                <a:cs typeface="Narkisim" pitchFamily="34" charset="-79"/>
              </a:rPr>
              <a:t>If Q is 1 </a:t>
            </a:r>
            <a:r>
              <a:rPr lang="en-US" sz="2400" i="1" dirty="0">
                <a:latin typeface="Narkisim" pitchFamily="34" charset="-79"/>
                <a:cs typeface="Narkisim" pitchFamily="34" charset="-79"/>
              </a:rPr>
              <a:t>i.e.</a:t>
            </a:r>
            <a:r>
              <a:rPr lang="en-US" sz="2400" dirty="0">
                <a:latin typeface="Narkisim" pitchFamily="34" charset="-79"/>
                <a:cs typeface="Narkisim" pitchFamily="34" charset="-79"/>
              </a:rPr>
              <a:t>, Set, then Q' is 0; if Q is 0 </a:t>
            </a:r>
            <a:r>
              <a:rPr lang="en-US" sz="2400" i="1" dirty="0">
                <a:latin typeface="Narkisim" pitchFamily="34" charset="-79"/>
                <a:cs typeface="Narkisim" pitchFamily="34" charset="-79"/>
              </a:rPr>
              <a:t>i.e.</a:t>
            </a:r>
            <a:r>
              <a:rPr lang="en-US" sz="2400" dirty="0">
                <a:latin typeface="Narkisim" pitchFamily="34" charset="-79"/>
                <a:cs typeface="Narkisim" pitchFamily="34" charset="-79"/>
              </a:rPr>
              <a:t>, Reset, then Q' is 1</a:t>
            </a:r>
            <a:r>
              <a:rPr lang="en-US" sz="2400" dirty="0">
                <a:solidFill>
                  <a:srgbClr val="0070C0"/>
                </a:solidFill>
                <a:latin typeface="Narkisim" pitchFamily="34" charset="-79"/>
                <a:cs typeface="Narkisim" pitchFamily="34" charset="-79"/>
              </a:rPr>
              <a:t>. That means Q and Q' cannot be at the same state simultaneously. </a:t>
            </a:r>
          </a:p>
          <a:p>
            <a:pPr marL="457200" indent="-457200" algn="just">
              <a:buClr>
                <a:schemeClr val="accent6"/>
              </a:buClr>
              <a:buFont typeface="Wingdings" pitchFamily="2" charset="2"/>
              <a:buChar char="q"/>
            </a:pPr>
            <a:r>
              <a:rPr lang="en-US" sz="2400" dirty="0">
                <a:solidFill>
                  <a:srgbClr val="0070C0"/>
                </a:solidFill>
                <a:latin typeface="Narkisim" pitchFamily="34" charset="-79"/>
                <a:cs typeface="Narkisim" pitchFamily="34" charset="-79"/>
              </a:rPr>
              <a:t>There are different types of flip-flops depending on </a:t>
            </a:r>
            <a:r>
              <a:rPr lang="en-US" sz="2400" dirty="0">
                <a:latin typeface="Narkisim" pitchFamily="34" charset="-79"/>
                <a:cs typeface="Narkisim" pitchFamily="34" charset="-79"/>
              </a:rPr>
              <a:t>how their inputs and clock pulses cause transition between two states</a:t>
            </a:r>
            <a:r>
              <a:rPr lang="en-US" sz="2400" dirty="0" smtClean="0">
                <a:latin typeface="Narkisim" pitchFamily="34" charset="-79"/>
                <a:cs typeface="Narkisim" pitchFamily="34" charset="-79"/>
              </a:rPr>
              <a:t>.</a:t>
            </a:r>
            <a:endParaRPr lang="en-US" sz="2400" dirty="0">
              <a:solidFill>
                <a:srgbClr val="0070C0"/>
              </a:solidFill>
              <a:latin typeface="Narkisim" pitchFamily="34" charset="-79"/>
              <a:cs typeface="Narkisim" pitchFamily="34" charset="-79"/>
            </a:endParaRPr>
          </a:p>
          <a:p>
            <a:pPr marL="457200" indent="-457200" algn="just">
              <a:buClr>
                <a:schemeClr val="accent6"/>
              </a:buClr>
              <a:buFont typeface="Wingdings" pitchFamily="2" charset="2"/>
              <a:buChar char="q"/>
            </a:pPr>
            <a:r>
              <a:rPr lang="en-US" sz="2400" dirty="0">
                <a:solidFill>
                  <a:srgbClr val="0070C0"/>
                </a:solidFill>
                <a:latin typeface="Narkisim" pitchFamily="34" charset="-79"/>
                <a:cs typeface="Narkisim" pitchFamily="34" charset="-79"/>
              </a:rPr>
              <a:t>We will discuss four different types of flip-flops </a:t>
            </a:r>
            <a:r>
              <a:rPr lang="en-US" sz="2400" dirty="0">
                <a:latin typeface="Narkisim" pitchFamily="34" charset="-79"/>
                <a:cs typeface="Narkisim" pitchFamily="34" charset="-79"/>
              </a:rPr>
              <a:t>SR, D, JK, and T</a:t>
            </a:r>
            <a:r>
              <a:rPr lang="en-US" sz="2400" dirty="0" smtClean="0">
                <a:solidFill>
                  <a:srgbClr val="0070C0"/>
                </a:solidFill>
                <a:latin typeface="Narkisim" pitchFamily="34" charset="-79"/>
                <a:cs typeface="Narkisim" pitchFamily="34" charset="-79"/>
              </a:rPr>
              <a:t>.</a:t>
            </a:r>
            <a:endParaRPr lang="en-US" sz="2400" dirty="0">
              <a:solidFill>
                <a:srgbClr val="0070C0"/>
              </a:solidFill>
              <a:latin typeface="Narkisim" pitchFamily="34" charset="-79"/>
              <a:cs typeface="Narkisim" pitchFamily="34" charset="-79"/>
            </a:endParaRPr>
          </a:p>
          <a:p>
            <a:pPr marL="457200" indent="-457200" algn="just">
              <a:buClr>
                <a:schemeClr val="accent6"/>
              </a:buClr>
              <a:buFont typeface="Wingdings" pitchFamily="2" charset="2"/>
              <a:buChar char="q"/>
            </a:pPr>
            <a:r>
              <a:rPr lang="en-US" sz="2400" dirty="0">
                <a:solidFill>
                  <a:srgbClr val="0070C0"/>
                </a:solidFill>
                <a:latin typeface="Narkisim" pitchFamily="34" charset="-79"/>
                <a:cs typeface="Narkisim" pitchFamily="34" charset="-79"/>
              </a:rPr>
              <a:t>Basically </a:t>
            </a:r>
            <a:r>
              <a:rPr lang="en-US" sz="2400" dirty="0">
                <a:latin typeface="Narkisim" pitchFamily="34" charset="-79"/>
                <a:cs typeface="Narkisim" pitchFamily="34" charset="-79"/>
              </a:rPr>
              <a:t>D, J-K, and T are three different modifications of the S-R flip-flop. </a:t>
            </a:r>
          </a:p>
        </p:txBody>
      </p:sp>
      <p:sp>
        <p:nvSpPr>
          <p:cNvPr id="13" name="TextBox 12"/>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 DIGITAL DESIGN</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33</a:t>
            </a:r>
          </a:p>
        </p:txBody>
      </p:sp>
      <p:sp>
        <p:nvSpPr>
          <p:cNvPr id="15" name="TextBox 14"/>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MODULE-3</a:t>
            </a:r>
            <a:endParaRPr lang="en-US" sz="1000" b="1" dirty="0">
              <a:solidFill>
                <a:srgbClr val="C00000"/>
              </a:solidFill>
              <a:latin typeface="Lucida Fax" pitchFamily="18" charset="0"/>
            </a:endParaRPr>
          </a:p>
        </p:txBody>
      </p:sp>
      <p:sp>
        <p:nvSpPr>
          <p:cNvPr id="9" name="Rectangle 3"/>
          <p:cNvSpPr>
            <a:spLocks noChangeArrowheads="1"/>
          </p:cNvSpPr>
          <p:nvPr/>
        </p:nvSpPr>
        <p:spPr bwMode="auto">
          <a:xfrm>
            <a:off x="2057400" y="1066800"/>
            <a:ext cx="4953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Flip flops</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FLIP-FLOPS</a:t>
            </a:r>
          </a:p>
        </p:txBody>
      </p:sp>
      <p:sp>
        <p:nvSpPr>
          <p:cNvPr id="11" name="Rectangle 10"/>
          <p:cNvSpPr/>
          <p:nvPr/>
        </p:nvSpPr>
        <p:spPr>
          <a:xfrm>
            <a:off x="304800" y="1694795"/>
            <a:ext cx="8534400" cy="4401205"/>
          </a:xfrm>
          <a:prstGeom prst="rect">
            <a:avLst/>
          </a:prstGeom>
        </p:spPr>
        <p:txBody>
          <a:bodyPr wrap="square">
            <a:spAutoFit/>
          </a:bodyPr>
          <a:lstStyle/>
          <a:p>
            <a:pPr marL="457200" indent="-457200" algn="just">
              <a:buClr>
                <a:schemeClr val="accent6"/>
              </a:buClr>
              <a:buFont typeface="Wingdings" pitchFamily="2" charset="2"/>
              <a:buChar char="q"/>
            </a:pPr>
            <a:r>
              <a:rPr lang="en-US" sz="2800" dirty="0">
                <a:solidFill>
                  <a:srgbClr val="0070C0"/>
                </a:solidFill>
                <a:latin typeface="Narkisim" pitchFamily="34" charset="-79"/>
                <a:cs typeface="Narkisim" pitchFamily="34" charset="-79"/>
              </a:rPr>
              <a:t>The </a:t>
            </a:r>
            <a:r>
              <a:rPr lang="en-US" sz="2800" dirty="0">
                <a:latin typeface="Narkisim" pitchFamily="34" charset="-79"/>
                <a:cs typeface="Narkisim" pitchFamily="34" charset="-79"/>
              </a:rPr>
              <a:t>S and R inputs of the S-R Flip-Flop are called </a:t>
            </a:r>
            <a:r>
              <a:rPr lang="en-US" sz="2800" b="1" i="1" dirty="0">
                <a:latin typeface="Narkisim" pitchFamily="34" charset="-79"/>
                <a:cs typeface="Narkisim" pitchFamily="34" charset="-79"/>
              </a:rPr>
              <a:t>synchronous</a:t>
            </a:r>
            <a:r>
              <a:rPr lang="en-US" sz="2800" dirty="0">
                <a:latin typeface="Narkisim" pitchFamily="34" charset="-79"/>
                <a:cs typeface="Narkisim" pitchFamily="34" charset="-79"/>
              </a:rPr>
              <a:t> </a:t>
            </a:r>
            <a:r>
              <a:rPr lang="en-US" sz="2800" dirty="0">
                <a:solidFill>
                  <a:srgbClr val="0070C0"/>
                </a:solidFill>
                <a:latin typeface="Narkisim" pitchFamily="34" charset="-79"/>
                <a:cs typeface="Narkisim" pitchFamily="34" charset="-79"/>
              </a:rPr>
              <a:t>inputs because data on these inputs are transferred to the Flip-Flop's output only on the triggering edge of the clock pulse. </a:t>
            </a:r>
          </a:p>
          <a:p>
            <a:pPr marL="457200" indent="-457200" algn="just">
              <a:buClr>
                <a:schemeClr val="accent6"/>
              </a:buClr>
              <a:buFont typeface="Wingdings" pitchFamily="2" charset="2"/>
              <a:buChar char="q"/>
            </a:pPr>
            <a:endParaRPr lang="en-US" sz="2800" dirty="0">
              <a:solidFill>
                <a:srgbClr val="0070C0"/>
              </a:solidFill>
              <a:latin typeface="Narkisim" pitchFamily="34" charset="-79"/>
              <a:cs typeface="Narkisim" pitchFamily="34" charset="-79"/>
            </a:endParaRPr>
          </a:p>
          <a:p>
            <a:pPr marL="457200" indent="-457200" algn="just">
              <a:buClr>
                <a:schemeClr val="accent6"/>
              </a:buClr>
              <a:buFont typeface="Wingdings" pitchFamily="2" charset="2"/>
              <a:buChar char="q"/>
            </a:pPr>
            <a:r>
              <a:rPr lang="en-US" sz="2800" dirty="0">
                <a:solidFill>
                  <a:srgbClr val="0070C0"/>
                </a:solidFill>
                <a:latin typeface="Narkisim" pitchFamily="34" charset="-79"/>
                <a:cs typeface="Narkisim" pitchFamily="34" charset="-79"/>
              </a:rPr>
              <a:t>The circuit is similar to SR latch except </a:t>
            </a:r>
            <a:r>
              <a:rPr lang="en-US" sz="2800" dirty="0">
                <a:latin typeface="Narkisim" pitchFamily="34" charset="-79"/>
                <a:cs typeface="Narkisim" pitchFamily="34" charset="-79"/>
              </a:rPr>
              <a:t>enable signal is replaced by clock pulse (CLK). </a:t>
            </a:r>
          </a:p>
          <a:p>
            <a:pPr marL="457200" indent="-457200" algn="just">
              <a:buClr>
                <a:schemeClr val="accent6"/>
              </a:buClr>
              <a:buFont typeface="Wingdings" pitchFamily="2" charset="2"/>
              <a:buChar char="q"/>
            </a:pPr>
            <a:endParaRPr lang="en-US" sz="2800" dirty="0">
              <a:solidFill>
                <a:srgbClr val="0070C0"/>
              </a:solidFill>
              <a:latin typeface="Narkisim" pitchFamily="34" charset="-79"/>
              <a:cs typeface="Narkisim" pitchFamily="34" charset="-79"/>
            </a:endParaRPr>
          </a:p>
          <a:p>
            <a:pPr marL="457200" indent="-457200" algn="just">
              <a:buClr>
                <a:schemeClr val="accent6"/>
              </a:buClr>
              <a:buFont typeface="Wingdings" pitchFamily="2" charset="2"/>
              <a:buChar char="q"/>
            </a:pPr>
            <a:r>
              <a:rPr lang="en-US" sz="2800" dirty="0">
                <a:solidFill>
                  <a:srgbClr val="0070C0"/>
                </a:solidFill>
                <a:latin typeface="Narkisim" pitchFamily="34" charset="-79"/>
                <a:cs typeface="Narkisim" pitchFamily="34" charset="-79"/>
              </a:rPr>
              <a:t>On the </a:t>
            </a:r>
            <a:r>
              <a:rPr lang="en-US" sz="2800" dirty="0">
                <a:latin typeface="Narkisim" pitchFamily="34" charset="-79"/>
                <a:cs typeface="Narkisim" pitchFamily="34" charset="-79"/>
              </a:rPr>
              <a:t>positive edge of the clock pulse</a:t>
            </a:r>
            <a:r>
              <a:rPr lang="en-US" sz="2800" dirty="0">
                <a:solidFill>
                  <a:srgbClr val="0070C0"/>
                </a:solidFill>
                <a:latin typeface="Narkisim" pitchFamily="34" charset="-79"/>
                <a:cs typeface="Narkisim" pitchFamily="34" charset="-79"/>
              </a:rPr>
              <a:t>, the circuit responds to the S and R inputs.</a:t>
            </a:r>
          </a:p>
        </p:txBody>
      </p:sp>
      <p:sp>
        <p:nvSpPr>
          <p:cNvPr id="13" name="TextBox 12"/>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 DIGITAL DESIGN</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34</a:t>
            </a:r>
          </a:p>
        </p:txBody>
      </p:sp>
      <p:sp>
        <p:nvSpPr>
          <p:cNvPr id="15" name="TextBox 14"/>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MODULE-3</a:t>
            </a:r>
            <a:endParaRPr lang="en-US" sz="1000" b="1" dirty="0">
              <a:solidFill>
                <a:srgbClr val="C00000"/>
              </a:solidFill>
              <a:latin typeface="Lucida Fax" pitchFamily="18" charset="0"/>
            </a:endParaRPr>
          </a:p>
        </p:txBody>
      </p:sp>
      <p:sp>
        <p:nvSpPr>
          <p:cNvPr id="9" name="Rectangle 3"/>
          <p:cNvSpPr>
            <a:spLocks noChangeArrowheads="1"/>
          </p:cNvSpPr>
          <p:nvPr/>
        </p:nvSpPr>
        <p:spPr bwMode="auto">
          <a:xfrm>
            <a:off x="2057400" y="1066800"/>
            <a:ext cx="4953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SR Flip flops</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FLIP-FLOPS</a:t>
            </a:r>
          </a:p>
        </p:txBody>
      </p:sp>
      <p:sp>
        <p:nvSpPr>
          <p:cNvPr id="11" name="Rectangle 10"/>
          <p:cNvSpPr/>
          <p:nvPr/>
        </p:nvSpPr>
        <p:spPr>
          <a:xfrm>
            <a:off x="304800" y="1507153"/>
            <a:ext cx="8534400" cy="4893647"/>
          </a:xfrm>
          <a:prstGeom prst="rect">
            <a:avLst/>
          </a:prstGeom>
        </p:spPr>
        <p:txBody>
          <a:bodyPr wrap="square">
            <a:spAutoFit/>
          </a:bodyPr>
          <a:lstStyle/>
          <a:p>
            <a:pPr marL="457200" indent="-457200" algn="just">
              <a:buClr>
                <a:schemeClr val="accent6"/>
              </a:buClr>
              <a:buFont typeface="Wingdings" pitchFamily="2" charset="2"/>
              <a:buChar char="q"/>
            </a:pPr>
            <a:r>
              <a:rPr lang="en-US" sz="2600" dirty="0">
                <a:solidFill>
                  <a:srgbClr val="0070C0"/>
                </a:solidFill>
                <a:latin typeface="Narkisim" pitchFamily="34" charset="-79"/>
                <a:cs typeface="Narkisim" pitchFamily="34" charset="-79"/>
              </a:rPr>
              <a:t>When </a:t>
            </a:r>
            <a:r>
              <a:rPr lang="en-US" sz="2600" dirty="0">
                <a:latin typeface="Narkisim" pitchFamily="34" charset="-79"/>
                <a:cs typeface="Narkisim" pitchFamily="34" charset="-79"/>
              </a:rPr>
              <a:t>S is HIGH and R is LOW</a:t>
            </a:r>
            <a:r>
              <a:rPr lang="en-US" sz="2600" dirty="0">
                <a:solidFill>
                  <a:srgbClr val="0070C0"/>
                </a:solidFill>
                <a:latin typeface="Narkisim" pitchFamily="34" charset="-79"/>
                <a:cs typeface="Narkisim" pitchFamily="34" charset="-79"/>
              </a:rPr>
              <a:t>, the Q output goes HIGH on the triggering edge of the clock pulse, and the Flip-Flop is SET. </a:t>
            </a:r>
          </a:p>
          <a:p>
            <a:pPr marL="457200" indent="-457200" algn="just">
              <a:buClr>
                <a:schemeClr val="accent6"/>
              </a:buClr>
              <a:buFont typeface="Wingdings" pitchFamily="2" charset="2"/>
              <a:buChar char="q"/>
            </a:pPr>
            <a:endParaRPr lang="en-US" sz="2600" dirty="0">
              <a:solidFill>
                <a:srgbClr val="0070C0"/>
              </a:solidFill>
              <a:latin typeface="Narkisim" pitchFamily="34" charset="-79"/>
              <a:cs typeface="Narkisim" pitchFamily="34" charset="-79"/>
            </a:endParaRPr>
          </a:p>
          <a:p>
            <a:pPr marL="457200" indent="-457200" algn="just">
              <a:buClr>
                <a:schemeClr val="accent6"/>
              </a:buClr>
              <a:buFont typeface="Wingdings" pitchFamily="2" charset="2"/>
              <a:buChar char="q"/>
            </a:pPr>
            <a:r>
              <a:rPr lang="en-US" sz="2600" dirty="0">
                <a:solidFill>
                  <a:srgbClr val="0070C0"/>
                </a:solidFill>
                <a:latin typeface="Narkisim" pitchFamily="34" charset="-79"/>
                <a:cs typeface="Narkisim" pitchFamily="34" charset="-79"/>
              </a:rPr>
              <a:t>When </a:t>
            </a:r>
            <a:r>
              <a:rPr lang="en-US" sz="2600" dirty="0">
                <a:latin typeface="Narkisim" pitchFamily="34" charset="-79"/>
                <a:cs typeface="Narkisim" pitchFamily="34" charset="-79"/>
              </a:rPr>
              <a:t>S is LOW and R is HIGH</a:t>
            </a:r>
            <a:r>
              <a:rPr lang="en-US" sz="2600" dirty="0">
                <a:solidFill>
                  <a:srgbClr val="0070C0"/>
                </a:solidFill>
                <a:latin typeface="Narkisim" pitchFamily="34" charset="-79"/>
                <a:cs typeface="Narkisim" pitchFamily="34" charset="-79"/>
              </a:rPr>
              <a:t>, the Q output goes LOW on the triggering edge of the clock pulse, and the Flip-Flop is RESET. </a:t>
            </a:r>
          </a:p>
          <a:p>
            <a:pPr marL="457200" indent="-457200" algn="just">
              <a:buClr>
                <a:schemeClr val="accent6"/>
              </a:buClr>
              <a:buFont typeface="Wingdings" pitchFamily="2" charset="2"/>
              <a:buChar char="q"/>
            </a:pPr>
            <a:endParaRPr lang="en-US" sz="2600" dirty="0">
              <a:solidFill>
                <a:srgbClr val="0070C0"/>
              </a:solidFill>
              <a:latin typeface="Narkisim" pitchFamily="34" charset="-79"/>
              <a:cs typeface="Narkisim" pitchFamily="34" charset="-79"/>
            </a:endParaRPr>
          </a:p>
          <a:p>
            <a:pPr marL="457200" indent="-457200" algn="just">
              <a:buClr>
                <a:schemeClr val="accent6"/>
              </a:buClr>
              <a:buFont typeface="Wingdings" pitchFamily="2" charset="2"/>
              <a:buChar char="q"/>
            </a:pPr>
            <a:r>
              <a:rPr lang="en-US" sz="2600" dirty="0">
                <a:solidFill>
                  <a:srgbClr val="0070C0"/>
                </a:solidFill>
                <a:latin typeface="Narkisim" pitchFamily="34" charset="-79"/>
                <a:cs typeface="Narkisim" pitchFamily="34" charset="-79"/>
              </a:rPr>
              <a:t>When both </a:t>
            </a:r>
            <a:r>
              <a:rPr lang="en-US" sz="2600" dirty="0">
                <a:latin typeface="Narkisim" pitchFamily="34" charset="-79"/>
                <a:cs typeface="Narkisim" pitchFamily="34" charset="-79"/>
              </a:rPr>
              <a:t>S and R are LOW</a:t>
            </a:r>
            <a:r>
              <a:rPr lang="en-US" sz="2600" dirty="0">
                <a:solidFill>
                  <a:srgbClr val="0070C0"/>
                </a:solidFill>
                <a:latin typeface="Narkisim" pitchFamily="34" charset="-79"/>
                <a:cs typeface="Narkisim" pitchFamily="34" charset="-79"/>
              </a:rPr>
              <a:t>, the output does not change from its prior state. </a:t>
            </a:r>
          </a:p>
          <a:p>
            <a:pPr marL="457200" indent="-457200" algn="just">
              <a:buClr>
                <a:schemeClr val="accent6"/>
              </a:buClr>
              <a:buFont typeface="Wingdings" pitchFamily="2" charset="2"/>
              <a:buChar char="q"/>
            </a:pPr>
            <a:r>
              <a:rPr lang="en-US" sz="2600" dirty="0">
                <a:latin typeface="Narkisim" pitchFamily="34" charset="-79"/>
                <a:cs typeface="Narkisim" pitchFamily="34" charset="-79"/>
              </a:rPr>
              <a:t>An invalid condition exists when both S and R are HIGH</a:t>
            </a:r>
            <a:r>
              <a:rPr lang="en-US" sz="2600" dirty="0">
                <a:solidFill>
                  <a:srgbClr val="0070C0"/>
                </a:solidFill>
                <a:latin typeface="Narkisim" pitchFamily="34" charset="-79"/>
                <a:cs typeface="Narkisim" pitchFamily="34" charset="-79"/>
              </a:rPr>
              <a:t>.</a:t>
            </a:r>
          </a:p>
        </p:txBody>
      </p:sp>
      <p:sp>
        <p:nvSpPr>
          <p:cNvPr id="13" name="TextBox 12"/>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 DIGITAL DESIGN</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35</a:t>
            </a:r>
          </a:p>
        </p:txBody>
      </p:sp>
      <p:sp>
        <p:nvSpPr>
          <p:cNvPr id="15" name="TextBox 14"/>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MODULE-3</a:t>
            </a:r>
            <a:endParaRPr lang="en-US" sz="1000" b="1" dirty="0">
              <a:solidFill>
                <a:srgbClr val="C00000"/>
              </a:solidFill>
              <a:latin typeface="Lucida Fax" pitchFamily="18" charset="0"/>
            </a:endParaRPr>
          </a:p>
        </p:txBody>
      </p:sp>
      <p:sp>
        <p:nvSpPr>
          <p:cNvPr id="9" name="Rectangle 3"/>
          <p:cNvSpPr>
            <a:spLocks noChangeArrowheads="1"/>
          </p:cNvSpPr>
          <p:nvPr/>
        </p:nvSpPr>
        <p:spPr bwMode="auto">
          <a:xfrm>
            <a:off x="2057400" y="1066800"/>
            <a:ext cx="4953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SR Flip flops</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FLIP-FLOPS</a:t>
            </a:r>
          </a:p>
        </p:txBody>
      </p:sp>
      <p:sp>
        <p:nvSpPr>
          <p:cNvPr id="13" name="TextBox 12"/>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 DIGITAL DESIGN</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36</a:t>
            </a:r>
          </a:p>
        </p:txBody>
      </p:sp>
      <p:sp>
        <p:nvSpPr>
          <p:cNvPr id="15" name="TextBox 14"/>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MODULE-3</a:t>
            </a:r>
            <a:endParaRPr lang="en-US" sz="1000" b="1" dirty="0">
              <a:solidFill>
                <a:srgbClr val="C00000"/>
              </a:solidFill>
              <a:latin typeface="Lucida Fax" pitchFamily="18" charset="0"/>
            </a:endParaRPr>
          </a:p>
        </p:txBody>
      </p:sp>
      <p:sp>
        <p:nvSpPr>
          <p:cNvPr id="9" name="Rectangle 3"/>
          <p:cNvSpPr>
            <a:spLocks noChangeArrowheads="1"/>
          </p:cNvSpPr>
          <p:nvPr/>
        </p:nvSpPr>
        <p:spPr bwMode="auto">
          <a:xfrm>
            <a:off x="2057400" y="1066800"/>
            <a:ext cx="4953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SR Flip flops</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pic>
        <p:nvPicPr>
          <p:cNvPr id="47106" name="Picture 2"/>
          <p:cNvPicPr>
            <a:picLocks noChangeAspect="1" noChangeArrowheads="1"/>
          </p:cNvPicPr>
          <p:nvPr/>
        </p:nvPicPr>
        <p:blipFill>
          <a:blip r:embed="rId4" cstate="print"/>
          <a:srcRect/>
          <a:stretch>
            <a:fillRect/>
          </a:stretch>
        </p:blipFill>
        <p:spPr bwMode="auto">
          <a:xfrm>
            <a:off x="838200" y="2362200"/>
            <a:ext cx="7526791" cy="28194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FLIP-FLOPS</a:t>
            </a:r>
          </a:p>
        </p:txBody>
      </p:sp>
      <p:sp>
        <p:nvSpPr>
          <p:cNvPr id="13" name="TextBox 12"/>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 DIGITAL DESIGN</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37</a:t>
            </a:r>
          </a:p>
        </p:txBody>
      </p:sp>
      <p:sp>
        <p:nvSpPr>
          <p:cNvPr id="15" name="TextBox 14"/>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MODULE-3</a:t>
            </a:r>
            <a:endParaRPr lang="en-US" sz="1000" b="1" dirty="0">
              <a:solidFill>
                <a:srgbClr val="C00000"/>
              </a:solidFill>
              <a:latin typeface="Lucida Fax" pitchFamily="18" charset="0"/>
            </a:endParaRPr>
          </a:p>
        </p:txBody>
      </p:sp>
      <p:sp>
        <p:nvSpPr>
          <p:cNvPr id="9" name="Rectangle 3"/>
          <p:cNvSpPr>
            <a:spLocks noChangeArrowheads="1"/>
          </p:cNvSpPr>
          <p:nvPr/>
        </p:nvSpPr>
        <p:spPr bwMode="auto">
          <a:xfrm>
            <a:off x="2057400" y="1066800"/>
            <a:ext cx="4953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SR Flip flops</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pic>
        <p:nvPicPr>
          <p:cNvPr id="48130" name="Picture 2"/>
          <p:cNvPicPr>
            <a:picLocks noChangeAspect="1" noChangeArrowheads="1"/>
          </p:cNvPicPr>
          <p:nvPr/>
        </p:nvPicPr>
        <p:blipFill>
          <a:blip r:embed="rId4" cstate="print"/>
          <a:srcRect/>
          <a:stretch>
            <a:fillRect/>
          </a:stretch>
        </p:blipFill>
        <p:spPr bwMode="auto">
          <a:xfrm>
            <a:off x="1295400" y="1981200"/>
            <a:ext cx="6755307" cy="3767137"/>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FLIP-FLOPS</a:t>
            </a:r>
          </a:p>
        </p:txBody>
      </p:sp>
      <p:sp>
        <p:nvSpPr>
          <p:cNvPr id="13" name="TextBox 12"/>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 DIGITAL DESIGN</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38</a:t>
            </a:r>
          </a:p>
        </p:txBody>
      </p:sp>
      <p:sp>
        <p:nvSpPr>
          <p:cNvPr id="15" name="TextBox 14"/>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MODULE-3</a:t>
            </a:r>
            <a:endParaRPr lang="en-US" sz="1000" b="1" dirty="0">
              <a:solidFill>
                <a:srgbClr val="C00000"/>
              </a:solidFill>
              <a:latin typeface="Lucida Fax" pitchFamily="18" charset="0"/>
            </a:endParaRPr>
          </a:p>
        </p:txBody>
      </p:sp>
      <p:sp>
        <p:nvSpPr>
          <p:cNvPr id="9" name="Rectangle 3"/>
          <p:cNvSpPr>
            <a:spLocks noChangeArrowheads="1"/>
          </p:cNvSpPr>
          <p:nvPr/>
        </p:nvSpPr>
        <p:spPr bwMode="auto">
          <a:xfrm>
            <a:off x="2057400" y="1066800"/>
            <a:ext cx="4953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SR Flip flops</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pic>
        <p:nvPicPr>
          <p:cNvPr id="49154" name="Picture 2"/>
          <p:cNvPicPr>
            <a:picLocks noChangeAspect="1" noChangeArrowheads="1"/>
          </p:cNvPicPr>
          <p:nvPr/>
        </p:nvPicPr>
        <p:blipFill>
          <a:blip r:embed="rId4" cstate="print"/>
          <a:srcRect/>
          <a:stretch>
            <a:fillRect/>
          </a:stretch>
        </p:blipFill>
        <p:spPr bwMode="auto">
          <a:xfrm>
            <a:off x="609600" y="2514600"/>
            <a:ext cx="8108886" cy="2347912"/>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FLIP-FLOPS</a:t>
            </a:r>
          </a:p>
        </p:txBody>
      </p:sp>
      <p:sp>
        <p:nvSpPr>
          <p:cNvPr id="13" name="TextBox 12"/>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 DIGITAL DESIGN</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39</a:t>
            </a:r>
          </a:p>
        </p:txBody>
      </p:sp>
      <p:sp>
        <p:nvSpPr>
          <p:cNvPr id="15" name="TextBox 14"/>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MODULE-3</a:t>
            </a:r>
            <a:endParaRPr lang="en-US" sz="1000" b="1" dirty="0">
              <a:solidFill>
                <a:srgbClr val="C00000"/>
              </a:solidFill>
              <a:latin typeface="Lucida Fax" pitchFamily="18" charset="0"/>
            </a:endParaRPr>
          </a:p>
        </p:txBody>
      </p:sp>
      <p:sp>
        <p:nvSpPr>
          <p:cNvPr id="9" name="Rectangle 3"/>
          <p:cNvSpPr>
            <a:spLocks noChangeArrowheads="1"/>
          </p:cNvSpPr>
          <p:nvPr/>
        </p:nvSpPr>
        <p:spPr bwMode="auto">
          <a:xfrm>
            <a:off x="2057400" y="1066800"/>
            <a:ext cx="4953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SR Flip flops</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pic>
        <p:nvPicPr>
          <p:cNvPr id="50179" name="Picture 3"/>
          <p:cNvPicPr>
            <a:picLocks noChangeAspect="1" noChangeArrowheads="1"/>
          </p:cNvPicPr>
          <p:nvPr/>
        </p:nvPicPr>
        <p:blipFill>
          <a:blip r:embed="rId4" cstate="print"/>
          <a:srcRect/>
          <a:stretch>
            <a:fillRect/>
          </a:stretch>
        </p:blipFill>
        <p:spPr bwMode="auto">
          <a:xfrm>
            <a:off x="2019300" y="1562100"/>
            <a:ext cx="5105400" cy="47625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a:solidFill>
                  <a:schemeClr val="tx1"/>
                </a:solidFill>
                <a:latin typeface="Britannic Bold" pitchFamily="34" charset="0"/>
              </a:rPr>
              <a:t>INTRODUCTION TO SEQUENTIAL LOGIC</a:t>
            </a:r>
          </a:p>
        </p:txBody>
      </p:sp>
      <p:sp>
        <p:nvSpPr>
          <p:cNvPr id="13" name="TextBox 12"/>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 DIGITAL DESIGN</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4</a:t>
            </a:r>
          </a:p>
        </p:txBody>
      </p:sp>
      <p:sp>
        <p:nvSpPr>
          <p:cNvPr id="15" name="TextBox 14"/>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MODULE-3</a:t>
            </a:r>
            <a:endParaRPr lang="en-US" sz="1000" b="1" dirty="0">
              <a:solidFill>
                <a:srgbClr val="C00000"/>
              </a:solidFill>
              <a:latin typeface="Lucida Fax" pitchFamily="18" charset="0"/>
            </a:endParaRPr>
          </a:p>
        </p:txBody>
      </p:sp>
      <p:sp>
        <p:nvSpPr>
          <p:cNvPr id="81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5" name="Rectangle 3"/>
          <p:cNvSpPr>
            <a:spLocks noChangeArrowheads="1"/>
          </p:cNvSpPr>
          <p:nvPr/>
        </p:nvSpPr>
        <p:spPr bwMode="auto">
          <a:xfrm>
            <a:off x="2133600" y="1188422"/>
            <a:ext cx="48768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strike="noStrike" cap="none" normalizeH="0" baseline="0" dirty="0">
                <a:ln>
                  <a:noFill/>
                </a:ln>
                <a:solidFill>
                  <a:srgbClr val="C00000"/>
                </a:solidFill>
                <a:effectLst/>
                <a:latin typeface="Book Antiqua" pitchFamily="18" charset="0"/>
                <a:ea typeface="Calibri" pitchFamily="34" charset="0"/>
                <a:cs typeface="NewCenturySchlbk-Roman"/>
              </a:rPr>
              <a:t>Classification</a:t>
            </a:r>
            <a:r>
              <a:rPr kumimoji="0" lang="en-US" sz="2000" b="1" i="0" strike="noStrike" cap="none" normalizeH="0" dirty="0">
                <a:ln>
                  <a:noFill/>
                </a:ln>
                <a:solidFill>
                  <a:srgbClr val="C00000"/>
                </a:solidFill>
                <a:effectLst/>
                <a:latin typeface="Book Antiqua" pitchFamily="18" charset="0"/>
                <a:ea typeface="Calibri" pitchFamily="34" charset="0"/>
                <a:cs typeface="NewCenturySchlbk-Roman"/>
              </a:rPr>
              <a:t> of Digital Logic Circuits</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pic>
        <p:nvPicPr>
          <p:cNvPr id="12" name="Picture 11"/>
          <p:cNvPicPr/>
          <p:nvPr/>
        </p:nvPicPr>
        <p:blipFill>
          <a:blip r:embed="rId4" cstate="print"/>
          <a:srcRect/>
          <a:stretch>
            <a:fillRect/>
          </a:stretch>
        </p:blipFill>
        <p:spPr bwMode="auto">
          <a:xfrm>
            <a:off x="838200" y="2209800"/>
            <a:ext cx="7752811" cy="281940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FLIP-FLOPS</a:t>
            </a:r>
          </a:p>
        </p:txBody>
      </p:sp>
      <p:sp>
        <p:nvSpPr>
          <p:cNvPr id="11" name="Rectangle 10"/>
          <p:cNvSpPr/>
          <p:nvPr/>
        </p:nvSpPr>
        <p:spPr>
          <a:xfrm>
            <a:off x="304800" y="1600200"/>
            <a:ext cx="8534400" cy="4524315"/>
          </a:xfrm>
          <a:prstGeom prst="rect">
            <a:avLst/>
          </a:prstGeom>
        </p:spPr>
        <p:txBody>
          <a:bodyPr wrap="square">
            <a:spAutoFit/>
          </a:bodyPr>
          <a:lstStyle/>
          <a:p>
            <a:pPr marL="457200" indent="-457200" algn="just">
              <a:buClr>
                <a:schemeClr val="accent6"/>
              </a:buClr>
              <a:buFont typeface="Wingdings" pitchFamily="2" charset="2"/>
              <a:buChar char="q"/>
            </a:pPr>
            <a:r>
              <a:rPr lang="en-US" sz="2400" dirty="0">
                <a:solidFill>
                  <a:srgbClr val="0070C0"/>
                </a:solidFill>
                <a:latin typeface="Narkisim" pitchFamily="34" charset="-79"/>
                <a:cs typeface="Narkisim" pitchFamily="34" charset="-79"/>
              </a:rPr>
              <a:t>Like in D latch, in </a:t>
            </a:r>
            <a:r>
              <a:rPr lang="en-US" sz="2400" dirty="0">
                <a:latin typeface="Narkisim" pitchFamily="34" charset="-79"/>
                <a:cs typeface="Narkisim" pitchFamily="34" charset="-79"/>
              </a:rPr>
              <a:t>D Flip-Flop the basic SR Flip-Flop is used with complemented inputs. </a:t>
            </a:r>
          </a:p>
          <a:p>
            <a:pPr marL="457200" indent="-457200" algn="just">
              <a:buClr>
                <a:schemeClr val="accent6"/>
              </a:buClr>
              <a:buFont typeface="Wingdings" pitchFamily="2" charset="2"/>
              <a:buChar char="q"/>
            </a:pPr>
            <a:endParaRPr lang="en-US" sz="2400" dirty="0">
              <a:solidFill>
                <a:srgbClr val="0070C0"/>
              </a:solidFill>
              <a:latin typeface="Narkisim" pitchFamily="34" charset="-79"/>
              <a:cs typeface="Narkisim" pitchFamily="34" charset="-79"/>
            </a:endParaRPr>
          </a:p>
          <a:p>
            <a:pPr marL="457200" indent="-457200" algn="just">
              <a:buClr>
                <a:schemeClr val="accent6"/>
              </a:buClr>
              <a:buFont typeface="Wingdings" pitchFamily="2" charset="2"/>
              <a:buChar char="q"/>
            </a:pPr>
            <a:r>
              <a:rPr lang="en-US" sz="2400" dirty="0">
                <a:solidFill>
                  <a:srgbClr val="0070C0"/>
                </a:solidFill>
                <a:latin typeface="Narkisim" pitchFamily="34" charset="-79"/>
                <a:cs typeface="Narkisim" pitchFamily="34" charset="-79"/>
              </a:rPr>
              <a:t>The D Flip-Flop is similar to D-latch except </a:t>
            </a:r>
            <a:r>
              <a:rPr lang="en-US" sz="2400" dirty="0">
                <a:latin typeface="Narkisim" pitchFamily="34" charset="-79"/>
                <a:cs typeface="Narkisim" pitchFamily="34" charset="-79"/>
              </a:rPr>
              <a:t>clock pulse is used instead of enable input. </a:t>
            </a:r>
          </a:p>
          <a:p>
            <a:pPr marL="457200" indent="-457200" algn="just">
              <a:buClr>
                <a:schemeClr val="accent6"/>
              </a:buClr>
              <a:buFont typeface="Wingdings" pitchFamily="2" charset="2"/>
              <a:buChar char="q"/>
            </a:pPr>
            <a:endParaRPr lang="en-US" sz="2400" dirty="0">
              <a:solidFill>
                <a:srgbClr val="0070C0"/>
              </a:solidFill>
              <a:latin typeface="Narkisim" pitchFamily="34" charset="-79"/>
              <a:cs typeface="Narkisim" pitchFamily="34" charset="-79"/>
            </a:endParaRPr>
          </a:p>
          <a:p>
            <a:pPr marL="457200" indent="-457200" algn="just">
              <a:buClr>
                <a:schemeClr val="accent6"/>
              </a:buClr>
              <a:buFont typeface="Wingdings" pitchFamily="2" charset="2"/>
              <a:buChar char="q"/>
            </a:pPr>
            <a:r>
              <a:rPr lang="en-US" sz="2400" dirty="0">
                <a:solidFill>
                  <a:srgbClr val="0070C0"/>
                </a:solidFill>
                <a:latin typeface="Narkisim" pitchFamily="34" charset="-79"/>
                <a:cs typeface="Narkisim" pitchFamily="34" charset="-79"/>
              </a:rPr>
              <a:t>To eliminate the undesirable condition of the indeterminate state in the </a:t>
            </a:r>
            <a:r>
              <a:rPr lang="en-US" sz="2400" dirty="0">
                <a:latin typeface="Narkisim" pitchFamily="34" charset="-79"/>
                <a:cs typeface="Narkisim" pitchFamily="34" charset="-79"/>
              </a:rPr>
              <a:t>RS Flip-Flop is to ensure that inputs S and R are never equal to 1 at the same time</a:t>
            </a:r>
            <a:r>
              <a:rPr lang="en-US" sz="2400" dirty="0">
                <a:solidFill>
                  <a:srgbClr val="0070C0"/>
                </a:solidFill>
                <a:latin typeface="Narkisim" pitchFamily="34" charset="-79"/>
                <a:cs typeface="Narkisim" pitchFamily="34" charset="-79"/>
              </a:rPr>
              <a:t>. This is done by D Flip-Flop. </a:t>
            </a:r>
          </a:p>
          <a:p>
            <a:pPr marL="457200" indent="-457200" algn="just">
              <a:buClr>
                <a:schemeClr val="accent6"/>
              </a:buClr>
              <a:buFont typeface="Wingdings" pitchFamily="2" charset="2"/>
              <a:buChar char="q"/>
            </a:pPr>
            <a:endParaRPr lang="en-US" sz="2400" dirty="0">
              <a:solidFill>
                <a:srgbClr val="0070C0"/>
              </a:solidFill>
              <a:latin typeface="Narkisim" pitchFamily="34" charset="-79"/>
              <a:cs typeface="Narkisim" pitchFamily="34" charset="-79"/>
            </a:endParaRPr>
          </a:p>
          <a:p>
            <a:pPr marL="457200" indent="-457200" algn="just">
              <a:buClr>
                <a:schemeClr val="accent6"/>
              </a:buClr>
              <a:buFont typeface="Wingdings" pitchFamily="2" charset="2"/>
              <a:buChar char="q"/>
            </a:pPr>
            <a:r>
              <a:rPr lang="en-US" sz="2400" dirty="0">
                <a:solidFill>
                  <a:srgbClr val="0070C0"/>
                </a:solidFill>
                <a:latin typeface="Narkisim" pitchFamily="34" charset="-79"/>
                <a:cs typeface="Narkisim" pitchFamily="34" charset="-79"/>
              </a:rPr>
              <a:t>The </a:t>
            </a:r>
            <a:r>
              <a:rPr lang="en-US" sz="2400" dirty="0">
                <a:latin typeface="Narkisim" pitchFamily="34" charset="-79"/>
                <a:cs typeface="Narkisim" pitchFamily="34" charset="-79"/>
              </a:rPr>
              <a:t>D (</a:t>
            </a:r>
            <a:r>
              <a:rPr lang="en-US" sz="2400" b="1" i="1" dirty="0">
                <a:latin typeface="Narkisim" pitchFamily="34" charset="-79"/>
                <a:cs typeface="Narkisim" pitchFamily="34" charset="-79"/>
              </a:rPr>
              <a:t>delay or data</a:t>
            </a:r>
            <a:r>
              <a:rPr lang="en-US" sz="2400" dirty="0">
                <a:latin typeface="Narkisim" pitchFamily="34" charset="-79"/>
                <a:cs typeface="Narkisim" pitchFamily="34" charset="-79"/>
              </a:rPr>
              <a:t>) Flip-Flop </a:t>
            </a:r>
            <a:r>
              <a:rPr lang="en-US" sz="2400" dirty="0">
                <a:solidFill>
                  <a:srgbClr val="0070C0"/>
                </a:solidFill>
                <a:latin typeface="Narkisim" pitchFamily="34" charset="-79"/>
                <a:cs typeface="Narkisim" pitchFamily="34" charset="-79"/>
              </a:rPr>
              <a:t>has one input called delay input and clock pulse input.</a:t>
            </a:r>
          </a:p>
        </p:txBody>
      </p:sp>
      <p:sp>
        <p:nvSpPr>
          <p:cNvPr id="13" name="TextBox 12"/>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 DIGITAL DESIGN</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40</a:t>
            </a:r>
          </a:p>
        </p:txBody>
      </p:sp>
      <p:sp>
        <p:nvSpPr>
          <p:cNvPr id="15" name="TextBox 14"/>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MODULE-3</a:t>
            </a:r>
            <a:endParaRPr lang="en-US" sz="1000" b="1" dirty="0">
              <a:solidFill>
                <a:srgbClr val="C00000"/>
              </a:solidFill>
              <a:latin typeface="Lucida Fax" pitchFamily="18" charset="0"/>
            </a:endParaRPr>
          </a:p>
        </p:txBody>
      </p:sp>
      <p:sp>
        <p:nvSpPr>
          <p:cNvPr id="9" name="Rectangle 3"/>
          <p:cNvSpPr>
            <a:spLocks noChangeArrowheads="1"/>
          </p:cNvSpPr>
          <p:nvPr/>
        </p:nvSpPr>
        <p:spPr bwMode="auto">
          <a:xfrm>
            <a:off x="2057400" y="1066800"/>
            <a:ext cx="4953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D Flip flops</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FLIP-FLOPS</a:t>
            </a:r>
          </a:p>
        </p:txBody>
      </p:sp>
      <p:sp>
        <p:nvSpPr>
          <p:cNvPr id="13" name="TextBox 12"/>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 DIGITAL DESIGN</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41</a:t>
            </a:r>
          </a:p>
        </p:txBody>
      </p:sp>
      <p:sp>
        <p:nvSpPr>
          <p:cNvPr id="15" name="TextBox 14"/>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MODULE-3</a:t>
            </a:r>
            <a:endParaRPr lang="en-US" sz="1000" b="1" dirty="0">
              <a:solidFill>
                <a:srgbClr val="C00000"/>
              </a:solidFill>
              <a:latin typeface="Lucida Fax" pitchFamily="18" charset="0"/>
            </a:endParaRPr>
          </a:p>
        </p:txBody>
      </p:sp>
      <p:sp>
        <p:nvSpPr>
          <p:cNvPr id="9" name="Rectangle 3"/>
          <p:cNvSpPr>
            <a:spLocks noChangeArrowheads="1"/>
          </p:cNvSpPr>
          <p:nvPr/>
        </p:nvSpPr>
        <p:spPr bwMode="auto">
          <a:xfrm>
            <a:off x="2057400" y="1066800"/>
            <a:ext cx="4953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D Flip flops</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pic>
        <p:nvPicPr>
          <p:cNvPr id="12" name="Picture 11"/>
          <p:cNvPicPr/>
          <p:nvPr/>
        </p:nvPicPr>
        <p:blipFill>
          <a:blip r:embed="rId4" cstate="print"/>
          <a:srcRect/>
          <a:stretch>
            <a:fillRect/>
          </a:stretch>
        </p:blipFill>
        <p:spPr bwMode="auto">
          <a:xfrm>
            <a:off x="1371600" y="1828800"/>
            <a:ext cx="5891848" cy="1666240"/>
          </a:xfrm>
          <a:prstGeom prst="rect">
            <a:avLst/>
          </a:prstGeom>
          <a:noFill/>
          <a:ln w="9525">
            <a:noFill/>
            <a:miter lim="800000"/>
            <a:headEnd/>
            <a:tailEnd/>
          </a:ln>
        </p:spPr>
      </p:pic>
      <p:pic>
        <p:nvPicPr>
          <p:cNvPr id="51202" name="Picture 2"/>
          <p:cNvPicPr>
            <a:picLocks noChangeAspect="1" noChangeArrowheads="1"/>
          </p:cNvPicPr>
          <p:nvPr/>
        </p:nvPicPr>
        <p:blipFill>
          <a:blip r:embed="rId5" cstate="print"/>
          <a:srcRect/>
          <a:stretch>
            <a:fillRect/>
          </a:stretch>
        </p:blipFill>
        <p:spPr bwMode="auto">
          <a:xfrm>
            <a:off x="2057400" y="3733800"/>
            <a:ext cx="4319587" cy="2748828"/>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FLIP-FLOPS</a:t>
            </a:r>
          </a:p>
        </p:txBody>
      </p:sp>
      <p:sp>
        <p:nvSpPr>
          <p:cNvPr id="13" name="TextBox 12"/>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 DIGITAL DESIGN</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42</a:t>
            </a:r>
          </a:p>
        </p:txBody>
      </p:sp>
      <p:sp>
        <p:nvSpPr>
          <p:cNvPr id="15" name="TextBox 14"/>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MODULE-3</a:t>
            </a:r>
            <a:endParaRPr lang="en-US" sz="1000" b="1" dirty="0">
              <a:solidFill>
                <a:srgbClr val="C00000"/>
              </a:solidFill>
              <a:latin typeface="Lucida Fax" pitchFamily="18" charset="0"/>
            </a:endParaRPr>
          </a:p>
        </p:txBody>
      </p:sp>
      <p:sp>
        <p:nvSpPr>
          <p:cNvPr id="9" name="Rectangle 3"/>
          <p:cNvSpPr>
            <a:spLocks noChangeArrowheads="1"/>
          </p:cNvSpPr>
          <p:nvPr/>
        </p:nvSpPr>
        <p:spPr bwMode="auto">
          <a:xfrm>
            <a:off x="2057400" y="1066800"/>
            <a:ext cx="4953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D Flip flops</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pic>
        <p:nvPicPr>
          <p:cNvPr id="52226" name="Picture 2"/>
          <p:cNvPicPr>
            <a:picLocks noChangeAspect="1" noChangeArrowheads="1"/>
          </p:cNvPicPr>
          <p:nvPr/>
        </p:nvPicPr>
        <p:blipFill>
          <a:blip r:embed="rId4" cstate="print"/>
          <a:srcRect/>
          <a:stretch>
            <a:fillRect/>
          </a:stretch>
        </p:blipFill>
        <p:spPr bwMode="auto">
          <a:xfrm>
            <a:off x="1600200" y="1371600"/>
            <a:ext cx="5967412" cy="4714992"/>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FLIP-FLOPS</a:t>
            </a:r>
          </a:p>
        </p:txBody>
      </p:sp>
      <p:sp>
        <p:nvSpPr>
          <p:cNvPr id="13" name="TextBox 12"/>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 DIGITAL DESIGN</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43</a:t>
            </a:r>
          </a:p>
        </p:txBody>
      </p:sp>
      <p:sp>
        <p:nvSpPr>
          <p:cNvPr id="9" name="Rectangle 3"/>
          <p:cNvSpPr>
            <a:spLocks noChangeArrowheads="1"/>
          </p:cNvSpPr>
          <p:nvPr/>
        </p:nvSpPr>
        <p:spPr bwMode="auto">
          <a:xfrm>
            <a:off x="2057400" y="1066800"/>
            <a:ext cx="4953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D Flip flops</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pic>
        <p:nvPicPr>
          <p:cNvPr id="53250" name="Picture 2"/>
          <p:cNvPicPr>
            <a:picLocks noChangeAspect="1" noChangeArrowheads="1"/>
          </p:cNvPicPr>
          <p:nvPr/>
        </p:nvPicPr>
        <p:blipFill>
          <a:blip r:embed="rId4" cstate="print"/>
          <a:srcRect/>
          <a:stretch>
            <a:fillRect/>
          </a:stretch>
        </p:blipFill>
        <p:spPr bwMode="auto">
          <a:xfrm>
            <a:off x="609600" y="1752600"/>
            <a:ext cx="2772809" cy="2438400"/>
          </a:xfrm>
          <a:prstGeom prst="rect">
            <a:avLst/>
          </a:prstGeom>
          <a:noFill/>
          <a:ln w="9525">
            <a:noFill/>
            <a:miter lim="800000"/>
            <a:headEnd/>
            <a:tailEnd/>
          </a:ln>
        </p:spPr>
      </p:pic>
      <p:pic>
        <p:nvPicPr>
          <p:cNvPr id="53251" name="Picture 3"/>
          <p:cNvPicPr>
            <a:picLocks noChangeAspect="1" noChangeArrowheads="1"/>
          </p:cNvPicPr>
          <p:nvPr/>
        </p:nvPicPr>
        <p:blipFill>
          <a:blip r:embed="rId5" cstate="print"/>
          <a:srcRect/>
          <a:stretch>
            <a:fillRect/>
          </a:stretch>
        </p:blipFill>
        <p:spPr bwMode="auto">
          <a:xfrm>
            <a:off x="4724400" y="1600200"/>
            <a:ext cx="3561036" cy="2245001"/>
          </a:xfrm>
          <a:prstGeom prst="rect">
            <a:avLst/>
          </a:prstGeom>
          <a:noFill/>
          <a:ln w="9525">
            <a:noFill/>
            <a:miter lim="800000"/>
            <a:headEnd/>
            <a:tailEnd/>
          </a:ln>
        </p:spPr>
      </p:pic>
      <p:pic>
        <p:nvPicPr>
          <p:cNvPr id="53252" name="Picture 4"/>
          <p:cNvPicPr>
            <a:picLocks noChangeAspect="1" noChangeArrowheads="1"/>
          </p:cNvPicPr>
          <p:nvPr/>
        </p:nvPicPr>
        <p:blipFill>
          <a:blip r:embed="rId6" cstate="print"/>
          <a:srcRect/>
          <a:stretch>
            <a:fillRect/>
          </a:stretch>
        </p:blipFill>
        <p:spPr bwMode="auto">
          <a:xfrm>
            <a:off x="2590800" y="4267200"/>
            <a:ext cx="3543912" cy="2033587"/>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FLIP-FLOPS</a:t>
            </a:r>
          </a:p>
        </p:txBody>
      </p:sp>
      <p:sp>
        <p:nvSpPr>
          <p:cNvPr id="11" name="Rectangle 10"/>
          <p:cNvSpPr/>
          <p:nvPr/>
        </p:nvSpPr>
        <p:spPr>
          <a:xfrm>
            <a:off x="304800" y="1371600"/>
            <a:ext cx="8534400" cy="4893647"/>
          </a:xfrm>
          <a:prstGeom prst="rect">
            <a:avLst/>
          </a:prstGeom>
        </p:spPr>
        <p:txBody>
          <a:bodyPr wrap="square">
            <a:spAutoFit/>
          </a:bodyPr>
          <a:lstStyle/>
          <a:p>
            <a:pPr marL="457200" indent="-457200" algn="just">
              <a:buClr>
                <a:schemeClr val="accent6"/>
              </a:buClr>
              <a:buFont typeface="Wingdings" pitchFamily="2" charset="2"/>
              <a:buChar char="q"/>
            </a:pPr>
            <a:r>
              <a:rPr lang="en-US" sz="2400" dirty="0">
                <a:latin typeface="Narkisim" pitchFamily="34" charset="-79"/>
                <a:cs typeface="Narkisim" pitchFamily="34" charset="-79"/>
              </a:rPr>
              <a:t>JK means Jack Kilby</a:t>
            </a:r>
            <a:r>
              <a:rPr lang="en-US" sz="2400" dirty="0">
                <a:solidFill>
                  <a:srgbClr val="0070C0"/>
                </a:solidFill>
                <a:latin typeface="Narkisim" pitchFamily="34" charset="-79"/>
                <a:cs typeface="Narkisim" pitchFamily="34" charset="-79"/>
              </a:rPr>
              <a:t>, Texas Instrument (TI) Engineer, who invented IC in 1958.</a:t>
            </a:r>
          </a:p>
          <a:p>
            <a:pPr marL="457200" indent="-457200" algn="just">
              <a:buClr>
                <a:schemeClr val="accent6"/>
              </a:buClr>
              <a:buFont typeface="Wingdings" pitchFamily="2" charset="2"/>
              <a:buChar char="q"/>
            </a:pPr>
            <a:endParaRPr lang="en-US" sz="2400" dirty="0">
              <a:solidFill>
                <a:srgbClr val="0070C0"/>
              </a:solidFill>
              <a:latin typeface="Narkisim" pitchFamily="34" charset="-79"/>
              <a:cs typeface="Narkisim" pitchFamily="34" charset="-79"/>
            </a:endParaRPr>
          </a:p>
          <a:p>
            <a:pPr marL="457200" indent="-457200" algn="just">
              <a:buClr>
                <a:schemeClr val="accent6"/>
              </a:buClr>
              <a:buFont typeface="Wingdings" pitchFamily="2" charset="2"/>
              <a:buChar char="q"/>
            </a:pPr>
            <a:r>
              <a:rPr lang="en-US" sz="2400" dirty="0">
                <a:latin typeface="Narkisim" pitchFamily="34" charset="-79"/>
                <a:cs typeface="Narkisim" pitchFamily="34" charset="-79"/>
              </a:rPr>
              <a:t>JK Flip-Flop has two inputs J(set) and K(reset). </a:t>
            </a:r>
            <a:r>
              <a:rPr lang="en-US" sz="2400" dirty="0">
                <a:solidFill>
                  <a:srgbClr val="0070C0"/>
                </a:solidFill>
                <a:latin typeface="Narkisim" pitchFamily="34" charset="-79"/>
                <a:cs typeface="Narkisim" pitchFamily="34" charset="-79"/>
              </a:rPr>
              <a:t>A JK Flip-Flop can be obtained from the clocked SR Flip-Flop by augmenting two AND gates.</a:t>
            </a:r>
          </a:p>
          <a:p>
            <a:pPr marL="457200" indent="-457200" algn="just">
              <a:buClr>
                <a:schemeClr val="accent6"/>
              </a:buClr>
              <a:buFont typeface="Wingdings" pitchFamily="2" charset="2"/>
              <a:buChar char="q"/>
            </a:pPr>
            <a:endParaRPr lang="en-US" sz="2400" dirty="0">
              <a:solidFill>
                <a:srgbClr val="0070C0"/>
              </a:solidFill>
              <a:latin typeface="Narkisim" pitchFamily="34" charset="-79"/>
              <a:cs typeface="Narkisim" pitchFamily="34" charset="-79"/>
            </a:endParaRPr>
          </a:p>
          <a:p>
            <a:pPr marL="457200" indent="-457200" algn="just">
              <a:buClr>
                <a:schemeClr val="accent6"/>
              </a:buClr>
              <a:buFont typeface="Wingdings" pitchFamily="2" charset="2"/>
              <a:buChar char="q"/>
            </a:pPr>
            <a:r>
              <a:rPr lang="en-US" sz="2400" dirty="0">
                <a:solidFill>
                  <a:srgbClr val="0070C0"/>
                </a:solidFill>
                <a:latin typeface="Narkisim" pitchFamily="34" charset="-79"/>
                <a:cs typeface="Narkisim" pitchFamily="34" charset="-79"/>
              </a:rPr>
              <a:t>The </a:t>
            </a:r>
            <a:r>
              <a:rPr lang="en-US" sz="2400" dirty="0">
                <a:latin typeface="Narkisim" pitchFamily="34" charset="-79"/>
                <a:cs typeface="Narkisim" pitchFamily="34" charset="-79"/>
              </a:rPr>
              <a:t>data input J and the output Q’ are applied to the first AND gate and its output (JQ’) </a:t>
            </a:r>
            <a:r>
              <a:rPr lang="en-US" sz="2400" dirty="0">
                <a:solidFill>
                  <a:srgbClr val="0070C0"/>
                </a:solidFill>
                <a:latin typeface="Narkisim" pitchFamily="34" charset="-79"/>
                <a:cs typeface="Narkisim" pitchFamily="34" charset="-79"/>
              </a:rPr>
              <a:t>is applied to the S input of SR Flip-Flop.</a:t>
            </a:r>
          </a:p>
          <a:p>
            <a:pPr marL="457200" indent="-457200" algn="just">
              <a:buClr>
                <a:schemeClr val="accent6"/>
              </a:buClr>
              <a:buFont typeface="Wingdings" pitchFamily="2" charset="2"/>
              <a:buChar char="q"/>
            </a:pPr>
            <a:endParaRPr lang="en-US" sz="2400" dirty="0">
              <a:solidFill>
                <a:srgbClr val="0070C0"/>
              </a:solidFill>
              <a:latin typeface="Narkisim" pitchFamily="34" charset="-79"/>
              <a:cs typeface="Narkisim" pitchFamily="34" charset="-79"/>
            </a:endParaRPr>
          </a:p>
          <a:p>
            <a:pPr marL="457200" indent="-457200" algn="just">
              <a:buClr>
                <a:schemeClr val="accent6"/>
              </a:buClr>
              <a:buFont typeface="Wingdings" pitchFamily="2" charset="2"/>
              <a:buChar char="q"/>
            </a:pPr>
            <a:r>
              <a:rPr lang="en-US" sz="2400" dirty="0">
                <a:solidFill>
                  <a:srgbClr val="0070C0"/>
                </a:solidFill>
                <a:latin typeface="Narkisim" pitchFamily="34" charset="-79"/>
                <a:cs typeface="Narkisim" pitchFamily="34" charset="-79"/>
              </a:rPr>
              <a:t>Similarly, </a:t>
            </a:r>
            <a:r>
              <a:rPr lang="en-US" sz="2400" dirty="0">
                <a:latin typeface="Narkisim" pitchFamily="34" charset="-79"/>
                <a:cs typeface="Narkisim" pitchFamily="34" charset="-79"/>
              </a:rPr>
              <a:t>the data input K and the output Q is applied to the second AND gate and its output (KQ)</a:t>
            </a:r>
            <a:r>
              <a:rPr lang="en-US" sz="2400" dirty="0">
                <a:solidFill>
                  <a:srgbClr val="0070C0"/>
                </a:solidFill>
                <a:latin typeface="Narkisim" pitchFamily="34" charset="-79"/>
                <a:cs typeface="Narkisim" pitchFamily="34" charset="-79"/>
              </a:rPr>
              <a:t> is applied to the R input of SR Flip-Flop.</a:t>
            </a:r>
          </a:p>
        </p:txBody>
      </p:sp>
      <p:sp>
        <p:nvSpPr>
          <p:cNvPr id="13" name="TextBox 12"/>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 DIGITAL DESIGN</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44</a:t>
            </a:r>
          </a:p>
        </p:txBody>
      </p:sp>
      <p:sp>
        <p:nvSpPr>
          <p:cNvPr id="9" name="Rectangle 3"/>
          <p:cNvSpPr>
            <a:spLocks noChangeArrowheads="1"/>
          </p:cNvSpPr>
          <p:nvPr/>
        </p:nvSpPr>
        <p:spPr bwMode="auto">
          <a:xfrm>
            <a:off x="2057400" y="1066800"/>
            <a:ext cx="4953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JK Flip flops</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FLIP-FLOPS</a:t>
            </a:r>
          </a:p>
        </p:txBody>
      </p:sp>
      <p:sp>
        <p:nvSpPr>
          <p:cNvPr id="13" name="TextBox 12"/>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 DIGITAL DESIGN</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45</a:t>
            </a:r>
          </a:p>
        </p:txBody>
      </p:sp>
      <p:sp>
        <p:nvSpPr>
          <p:cNvPr id="9" name="Rectangle 3"/>
          <p:cNvSpPr>
            <a:spLocks noChangeArrowheads="1"/>
          </p:cNvSpPr>
          <p:nvPr/>
        </p:nvSpPr>
        <p:spPr bwMode="auto">
          <a:xfrm>
            <a:off x="2057400" y="1066800"/>
            <a:ext cx="4953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JK Flip flops</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pic>
        <p:nvPicPr>
          <p:cNvPr id="54274" name="Picture 2"/>
          <p:cNvPicPr>
            <a:picLocks noChangeAspect="1" noChangeArrowheads="1"/>
          </p:cNvPicPr>
          <p:nvPr/>
        </p:nvPicPr>
        <p:blipFill>
          <a:blip r:embed="rId4" cstate="print"/>
          <a:srcRect/>
          <a:stretch>
            <a:fillRect/>
          </a:stretch>
        </p:blipFill>
        <p:spPr bwMode="auto">
          <a:xfrm>
            <a:off x="1752600" y="1905000"/>
            <a:ext cx="5672137" cy="3749379"/>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FLIP-FLOPS</a:t>
            </a:r>
          </a:p>
        </p:txBody>
      </p:sp>
      <p:sp>
        <p:nvSpPr>
          <p:cNvPr id="11" name="Rectangle 10"/>
          <p:cNvSpPr/>
          <p:nvPr/>
        </p:nvSpPr>
        <p:spPr>
          <a:xfrm>
            <a:off x="304800" y="1295400"/>
            <a:ext cx="8534400" cy="5016758"/>
          </a:xfrm>
          <a:prstGeom prst="rect">
            <a:avLst/>
          </a:prstGeom>
        </p:spPr>
        <p:txBody>
          <a:bodyPr wrap="square">
            <a:spAutoFit/>
          </a:bodyPr>
          <a:lstStyle/>
          <a:p>
            <a:r>
              <a:rPr lang="en-US" sz="2000" b="1" dirty="0">
                <a:latin typeface="Narkisim" pitchFamily="34" charset="-79"/>
                <a:cs typeface="Narkisim" pitchFamily="34" charset="-79"/>
              </a:rPr>
              <a:t>Case1: J= K= 0</a:t>
            </a:r>
            <a:endParaRPr lang="en-US" sz="2000" dirty="0">
              <a:latin typeface="Narkisim" pitchFamily="34" charset="-79"/>
              <a:cs typeface="Narkisim" pitchFamily="34" charset="-79"/>
            </a:endParaRPr>
          </a:p>
          <a:p>
            <a:r>
              <a:rPr lang="en-US" sz="2000" dirty="0">
                <a:solidFill>
                  <a:srgbClr val="0070C0"/>
                </a:solidFill>
                <a:latin typeface="Narkisim" pitchFamily="34" charset="-79"/>
                <a:cs typeface="Narkisim" pitchFamily="34" charset="-79"/>
              </a:rPr>
              <a:t>	When J=K= 0, both AND gates are disabled. Therefore clock pulse have no effect, hence the Flip-Flop output is same as the previous output.</a:t>
            </a:r>
          </a:p>
          <a:p>
            <a:r>
              <a:rPr lang="en-US" sz="2000" dirty="0">
                <a:solidFill>
                  <a:srgbClr val="0070C0"/>
                </a:solidFill>
                <a:latin typeface="Narkisim" pitchFamily="34" charset="-79"/>
                <a:cs typeface="Narkisim" pitchFamily="34" charset="-79"/>
              </a:rPr>
              <a:t> </a:t>
            </a:r>
            <a:r>
              <a:rPr lang="en-US" sz="2000" b="1" dirty="0" smtClean="0">
                <a:latin typeface="Narkisim" pitchFamily="34" charset="-79"/>
                <a:cs typeface="Narkisim" pitchFamily="34" charset="-79"/>
              </a:rPr>
              <a:t>Case2</a:t>
            </a:r>
            <a:r>
              <a:rPr lang="en-US" sz="2000" b="1" dirty="0">
                <a:latin typeface="Narkisim" pitchFamily="34" charset="-79"/>
                <a:cs typeface="Narkisim" pitchFamily="34" charset="-79"/>
              </a:rPr>
              <a:t>: J= 0, K= 1</a:t>
            </a:r>
            <a:endParaRPr lang="en-US" sz="2000" dirty="0">
              <a:latin typeface="Narkisim" pitchFamily="34" charset="-79"/>
              <a:cs typeface="Narkisim" pitchFamily="34" charset="-79"/>
            </a:endParaRPr>
          </a:p>
          <a:p>
            <a:r>
              <a:rPr lang="en-US" sz="2000" dirty="0">
                <a:solidFill>
                  <a:srgbClr val="0070C0"/>
                </a:solidFill>
                <a:latin typeface="Narkisim" pitchFamily="34" charset="-79"/>
                <a:cs typeface="Narkisim" pitchFamily="34" charset="-79"/>
              </a:rPr>
              <a:t>	When J= 0 and K= 1, AND gate 1 is disabled i.e., S= 0 and R= 1. This condition will reset the Flip-Flop to 0.</a:t>
            </a:r>
          </a:p>
          <a:p>
            <a:r>
              <a:rPr lang="en-US" sz="2000" dirty="0">
                <a:solidFill>
                  <a:srgbClr val="0070C0"/>
                </a:solidFill>
                <a:latin typeface="Narkisim" pitchFamily="34" charset="-79"/>
                <a:cs typeface="Narkisim" pitchFamily="34" charset="-79"/>
              </a:rPr>
              <a:t> </a:t>
            </a:r>
            <a:r>
              <a:rPr lang="en-US" sz="2000" b="1" dirty="0" smtClean="0">
                <a:latin typeface="Narkisim" pitchFamily="34" charset="-79"/>
                <a:cs typeface="Narkisim" pitchFamily="34" charset="-79"/>
              </a:rPr>
              <a:t>Case3</a:t>
            </a:r>
            <a:r>
              <a:rPr lang="en-US" sz="2000" b="1" dirty="0">
                <a:latin typeface="Narkisim" pitchFamily="34" charset="-79"/>
                <a:cs typeface="Narkisim" pitchFamily="34" charset="-79"/>
              </a:rPr>
              <a:t>: J= 1, K= 0</a:t>
            </a:r>
            <a:endParaRPr lang="en-US" sz="2000" dirty="0">
              <a:latin typeface="Narkisim" pitchFamily="34" charset="-79"/>
              <a:cs typeface="Narkisim" pitchFamily="34" charset="-79"/>
            </a:endParaRPr>
          </a:p>
          <a:p>
            <a:r>
              <a:rPr lang="en-US" sz="2000" dirty="0">
                <a:solidFill>
                  <a:srgbClr val="0070C0"/>
                </a:solidFill>
                <a:latin typeface="Narkisim" pitchFamily="34" charset="-79"/>
                <a:cs typeface="Narkisim" pitchFamily="34" charset="-79"/>
              </a:rPr>
              <a:t>	When J= 1 and K= 0, AND gate 2 is disabled i.e., S= 1 and R= 0. Therefore the Flip-Flop will set on the application of a clock pulse.</a:t>
            </a:r>
          </a:p>
          <a:p>
            <a:r>
              <a:rPr lang="en-US" sz="2000" dirty="0">
                <a:solidFill>
                  <a:srgbClr val="0070C0"/>
                </a:solidFill>
                <a:latin typeface="Narkisim" pitchFamily="34" charset="-79"/>
                <a:cs typeface="Narkisim" pitchFamily="34" charset="-79"/>
              </a:rPr>
              <a:t> </a:t>
            </a:r>
            <a:r>
              <a:rPr lang="en-US" sz="2000" b="1" dirty="0" smtClean="0">
                <a:latin typeface="Narkisim" pitchFamily="34" charset="-79"/>
                <a:cs typeface="Narkisim" pitchFamily="34" charset="-79"/>
              </a:rPr>
              <a:t>Case4</a:t>
            </a:r>
            <a:r>
              <a:rPr lang="en-US" sz="2000" b="1" dirty="0">
                <a:latin typeface="Narkisim" pitchFamily="34" charset="-79"/>
                <a:cs typeface="Narkisim" pitchFamily="34" charset="-79"/>
              </a:rPr>
              <a:t>: J= K= 1</a:t>
            </a:r>
            <a:endParaRPr lang="en-US" sz="2000" dirty="0">
              <a:latin typeface="Narkisim" pitchFamily="34" charset="-79"/>
              <a:cs typeface="Narkisim" pitchFamily="34" charset="-79"/>
            </a:endParaRPr>
          </a:p>
          <a:p>
            <a:r>
              <a:rPr lang="en-US" sz="2000" dirty="0">
                <a:solidFill>
                  <a:srgbClr val="0070C0"/>
                </a:solidFill>
                <a:latin typeface="Narkisim" pitchFamily="34" charset="-79"/>
                <a:cs typeface="Narkisim" pitchFamily="34" charset="-79"/>
              </a:rPr>
              <a:t>	When J=K= 1, it is possible to set or reset the Flip-Flop. If Q is High, AND gate 2 passes on a reset pulse to the next clock. When Q is low, AND gate 1 passes on a set pulse to the next clock. Either way, Q changes to the complement of the last state i.e., toggle. </a:t>
            </a:r>
            <a:r>
              <a:rPr lang="en-US" sz="2000" dirty="0">
                <a:latin typeface="Narkisim" pitchFamily="34" charset="-79"/>
                <a:cs typeface="Narkisim" pitchFamily="34" charset="-79"/>
              </a:rPr>
              <a:t>Toggle means to switch to the opposite state.</a:t>
            </a:r>
          </a:p>
        </p:txBody>
      </p:sp>
      <p:sp>
        <p:nvSpPr>
          <p:cNvPr id="13" name="TextBox 12"/>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 DIGITAL DESIGN</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46</a:t>
            </a:r>
          </a:p>
        </p:txBody>
      </p:sp>
      <p:sp>
        <p:nvSpPr>
          <p:cNvPr id="9" name="Rectangle 3"/>
          <p:cNvSpPr>
            <a:spLocks noChangeArrowheads="1"/>
          </p:cNvSpPr>
          <p:nvPr/>
        </p:nvSpPr>
        <p:spPr bwMode="auto">
          <a:xfrm>
            <a:off x="2057400" y="1066800"/>
            <a:ext cx="4953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JK Flip flops</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FLIP-FLOPS</a:t>
            </a:r>
          </a:p>
        </p:txBody>
      </p:sp>
      <p:sp>
        <p:nvSpPr>
          <p:cNvPr id="11" name="Rectangle 10"/>
          <p:cNvSpPr/>
          <p:nvPr/>
        </p:nvSpPr>
        <p:spPr>
          <a:xfrm>
            <a:off x="304800" y="1507153"/>
            <a:ext cx="8534400" cy="1569660"/>
          </a:xfrm>
          <a:prstGeom prst="rect">
            <a:avLst/>
          </a:prstGeom>
        </p:spPr>
        <p:txBody>
          <a:bodyPr wrap="square">
            <a:spAutoFit/>
          </a:bodyPr>
          <a:lstStyle/>
          <a:p>
            <a:pPr marL="457200" indent="-457200" algn="just">
              <a:buClr>
                <a:schemeClr val="accent6"/>
              </a:buClr>
              <a:buFont typeface="Wingdings" pitchFamily="2" charset="2"/>
              <a:buChar char="q"/>
            </a:pPr>
            <a:r>
              <a:rPr lang="en-US" sz="2400" dirty="0">
                <a:solidFill>
                  <a:srgbClr val="0070C0"/>
                </a:solidFill>
                <a:latin typeface="Narkisim" pitchFamily="34" charset="-79"/>
                <a:cs typeface="Narkisim" pitchFamily="34" charset="-79"/>
              </a:rPr>
              <a:t>The function of JK flip flop using SR flip flop and </a:t>
            </a:r>
            <a:r>
              <a:rPr lang="en-US" sz="2400" dirty="0" err="1">
                <a:solidFill>
                  <a:srgbClr val="0070C0"/>
                </a:solidFill>
                <a:latin typeface="Narkisim" pitchFamily="34" charset="-79"/>
                <a:cs typeface="Narkisim" pitchFamily="34" charset="-79"/>
              </a:rPr>
              <a:t>AND</a:t>
            </a:r>
            <a:r>
              <a:rPr lang="en-US" sz="2400" dirty="0">
                <a:solidFill>
                  <a:srgbClr val="0070C0"/>
                </a:solidFill>
                <a:latin typeface="Narkisim" pitchFamily="34" charset="-79"/>
                <a:cs typeface="Narkisim" pitchFamily="34" charset="-79"/>
              </a:rPr>
              <a:t> gate can also be performed </a:t>
            </a:r>
            <a:r>
              <a:rPr lang="en-US" sz="2400" dirty="0">
                <a:latin typeface="Narkisim" pitchFamily="34" charset="-79"/>
                <a:cs typeface="Narkisim" pitchFamily="34" charset="-79"/>
              </a:rPr>
              <a:t>by adding extra input terminal to input terminals of NAND gates</a:t>
            </a:r>
            <a:r>
              <a:rPr lang="en-US" sz="2400" dirty="0">
                <a:solidFill>
                  <a:srgbClr val="0070C0"/>
                </a:solidFill>
                <a:latin typeface="Narkisim" pitchFamily="34" charset="-79"/>
                <a:cs typeface="Narkisim" pitchFamily="34" charset="-79"/>
              </a:rPr>
              <a:t>. Figure (b) shows the modified circuit of JK flip flop which has only NAND gates.</a:t>
            </a:r>
          </a:p>
        </p:txBody>
      </p:sp>
      <p:sp>
        <p:nvSpPr>
          <p:cNvPr id="13" name="TextBox 12"/>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 DIGITAL DESIGN</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47</a:t>
            </a:r>
          </a:p>
        </p:txBody>
      </p:sp>
      <p:sp>
        <p:nvSpPr>
          <p:cNvPr id="9" name="Rectangle 3"/>
          <p:cNvSpPr>
            <a:spLocks noChangeArrowheads="1"/>
          </p:cNvSpPr>
          <p:nvPr/>
        </p:nvSpPr>
        <p:spPr bwMode="auto">
          <a:xfrm>
            <a:off x="2057400" y="1066800"/>
            <a:ext cx="4953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JK Flip flops</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pic>
        <p:nvPicPr>
          <p:cNvPr id="55298" name="Picture 2"/>
          <p:cNvPicPr>
            <a:picLocks noChangeAspect="1" noChangeArrowheads="1"/>
          </p:cNvPicPr>
          <p:nvPr/>
        </p:nvPicPr>
        <p:blipFill>
          <a:blip r:embed="rId4" cstate="print"/>
          <a:srcRect/>
          <a:stretch>
            <a:fillRect/>
          </a:stretch>
        </p:blipFill>
        <p:spPr bwMode="auto">
          <a:xfrm>
            <a:off x="1371600" y="3657600"/>
            <a:ext cx="6410325" cy="232410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FLIP-FLOPS</a:t>
            </a:r>
          </a:p>
        </p:txBody>
      </p:sp>
      <p:sp>
        <p:nvSpPr>
          <p:cNvPr id="13" name="TextBox 12"/>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 DIGITAL DESIGN</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48</a:t>
            </a:r>
          </a:p>
        </p:txBody>
      </p:sp>
      <p:sp>
        <p:nvSpPr>
          <p:cNvPr id="9" name="Rectangle 3"/>
          <p:cNvSpPr>
            <a:spLocks noChangeArrowheads="1"/>
          </p:cNvSpPr>
          <p:nvPr/>
        </p:nvSpPr>
        <p:spPr bwMode="auto">
          <a:xfrm>
            <a:off x="2057400" y="1066800"/>
            <a:ext cx="4953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JK Flip flops</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pic>
        <p:nvPicPr>
          <p:cNvPr id="56322" name="Picture 2"/>
          <p:cNvPicPr>
            <a:picLocks noChangeAspect="1" noChangeArrowheads="1"/>
          </p:cNvPicPr>
          <p:nvPr/>
        </p:nvPicPr>
        <p:blipFill>
          <a:blip r:embed="rId4" cstate="print"/>
          <a:srcRect/>
          <a:stretch>
            <a:fillRect/>
          </a:stretch>
        </p:blipFill>
        <p:spPr bwMode="auto">
          <a:xfrm>
            <a:off x="1066800" y="1905000"/>
            <a:ext cx="6819900" cy="4131286"/>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FLIP-FLOPS</a:t>
            </a:r>
          </a:p>
        </p:txBody>
      </p:sp>
      <p:sp>
        <p:nvSpPr>
          <p:cNvPr id="13" name="TextBox 12"/>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 DIGITAL DESIGN</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49</a:t>
            </a:r>
          </a:p>
        </p:txBody>
      </p:sp>
      <p:sp>
        <p:nvSpPr>
          <p:cNvPr id="9" name="Rectangle 3"/>
          <p:cNvSpPr>
            <a:spLocks noChangeArrowheads="1"/>
          </p:cNvSpPr>
          <p:nvPr/>
        </p:nvSpPr>
        <p:spPr bwMode="auto">
          <a:xfrm>
            <a:off x="2057400" y="1066800"/>
            <a:ext cx="4953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JK Flip flops</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pic>
        <p:nvPicPr>
          <p:cNvPr id="57346" name="Picture 2"/>
          <p:cNvPicPr>
            <a:picLocks noChangeAspect="1" noChangeArrowheads="1"/>
          </p:cNvPicPr>
          <p:nvPr/>
        </p:nvPicPr>
        <p:blipFill>
          <a:blip r:embed="rId4" cstate="print"/>
          <a:srcRect/>
          <a:stretch>
            <a:fillRect/>
          </a:stretch>
        </p:blipFill>
        <p:spPr bwMode="auto">
          <a:xfrm>
            <a:off x="762000" y="2338388"/>
            <a:ext cx="7876965" cy="2386012"/>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a:solidFill>
                  <a:schemeClr val="tx1"/>
                </a:solidFill>
                <a:latin typeface="Britannic Bold" pitchFamily="34" charset="0"/>
              </a:rPr>
              <a:t>INTRODUCTION TO SEQUENTIAL LOGIC</a:t>
            </a:r>
          </a:p>
        </p:txBody>
      </p:sp>
      <p:sp>
        <p:nvSpPr>
          <p:cNvPr id="11" name="Rectangle 10"/>
          <p:cNvSpPr/>
          <p:nvPr/>
        </p:nvSpPr>
        <p:spPr>
          <a:xfrm>
            <a:off x="304800" y="1219200"/>
            <a:ext cx="8534400" cy="2677656"/>
          </a:xfrm>
          <a:prstGeom prst="rect">
            <a:avLst/>
          </a:prstGeom>
        </p:spPr>
        <p:txBody>
          <a:bodyPr wrap="square">
            <a:spAutoFit/>
          </a:bodyPr>
          <a:lstStyle/>
          <a:p>
            <a:pPr marL="457200" indent="-457200" algn="just">
              <a:buClr>
                <a:schemeClr val="accent6">
                  <a:lumMod val="75000"/>
                </a:schemeClr>
              </a:buClr>
              <a:buFont typeface="Wingdings" pitchFamily="2" charset="2"/>
              <a:buChar char="q"/>
            </a:pPr>
            <a:r>
              <a:rPr lang="en-US" sz="2400" dirty="0">
                <a:solidFill>
                  <a:srgbClr val="0070C0"/>
                </a:solidFill>
                <a:latin typeface="Narkisim" pitchFamily="34" charset="-79"/>
                <a:cs typeface="Narkisim" pitchFamily="34" charset="-79"/>
              </a:rPr>
              <a:t>Digital electronics is classified into </a:t>
            </a:r>
            <a:r>
              <a:rPr lang="en-US" sz="2400" dirty="0">
                <a:latin typeface="Narkisim" pitchFamily="34" charset="-79"/>
                <a:cs typeface="Narkisim" pitchFamily="34" charset="-79"/>
              </a:rPr>
              <a:t>combinational logic </a:t>
            </a:r>
            <a:r>
              <a:rPr lang="en-US" sz="2400" dirty="0">
                <a:solidFill>
                  <a:srgbClr val="0070C0"/>
                </a:solidFill>
                <a:latin typeface="Narkisim" pitchFamily="34" charset="-79"/>
                <a:cs typeface="Narkisim" pitchFamily="34" charset="-79"/>
              </a:rPr>
              <a:t>and </a:t>
            </a:r>
            <a:r>
              <a:rPr lang="en-US" sz="2400" dirty="0">
                <a:latin typeface="Narkisim" pitchFamily="34" charset="-79"/>
                <a:cs typeface="Narkisim" pitchFamily="34" charset="-79"/>
              </a:rPr>
              <a:t>sequential logic. </a:t>
            </a:r>
          </a:p>
          <a:p>
            <a:pPr marL="457200" indent="-457200" algn="just">
              <a:buClr>
                <a:schemeClr val="accent6">
                  <a:lumMod val="75000"/>
                </a:schemeClr>
              </a:buClr>
              <a:buFont typeface="Wingdings" pitchFamily="2" charset="2"/>
              <a:buChar char="q"/>
            </a:pPr>
            <a:endParaRPr lang="en-US" sz="2400" dirty="0">
              <a:solidFill>
                <a:srgbClr val="0070C0"/>
              </a:solidFill>
              <a:latin typeface="Narkisim" pitchFamily="34" charset="-79"/>
              <a:cs typeface="Narkisim" pitchFamily="34" charset="-79"/>
            </a:endParaRPr>
          </a:p>
          <a:p>
            <a:pPr marL="457200" indent="-457200" algn="just">
              <a:buClr>
                <a:schemeClr val="accent6">
                  <a:lumMod val="75000"/>
                </a:schemeClr>
              </a:buClr>
              <a:buFont typeface="Wingdings" pitchFamily="2" charset="2"/>
              <a:buChar char="q"/>
            </a:pPr>
            <a:r>
              <a:rPr lang="en-US" sz="2400" dirty="0">
                <a:solidFill>
                  <a:srgbClr val="0070C0"/>
                </a:solidFill>
                <a:latin typeface="Narkisim" pitchFamily="34" charset="-79"/>
                <a:cs typeface="Narkisim" pitchFamily="34" charset="-79"/>
              </a:rPr>
              <a:t>In </a:t>
            </a:r>
            <a:r>
              <a:rPr lang="en-US" sz="2400" b="1" dirty="0">
                <a:solidFill>
                  <a:srgbClr val="0070C0"/>
                </a:solidFill>
                <a:latin typeface="Narkisim" pitchFamily="34" charset="-79"/>
                <a:cs typeface="Narkisim" pitchFamily="34" charset="-79"/>
              </a:rPr>
              <a:t>combinational logic circuits</a:t>
            </a:r>
            <a:r>
              <a:rPr lang="en-US" sz="2400" dirty="0">
                <a:solidFill>
                  <a:srgbClr val="0070C0"/>
                </a:solidFill>
                <a:latin typeface="Narkisim" pitchFamily="34" charset="-79"/>
                <a:cs typeface="Narkisim" pitchFamily="34" charset="-79"/>
              </a:rPr>
              <a:t>, the outputs at any instant of time </a:t>
            </a:r>
            <a:r>
              <a:rPr lang="en-US" sz="2400" dirty="0">
                <a:latin typeface="Narkisim" pitchFamily="34" charset="-79"/>
                <a:cs typeface="Narkisim" pitchFamily="34" charset="-79"/>
              </a:rPr>
              <a:t>depend only on the input signals </a:t>
            </a:r>
            <a:r>
              <a:rPr lang="en-US" sz="2400" dirty="0">
                <a:solidFill>
                  <a:srgbClr val="0070C0"/>
                </a:solidFill>
                <a:latin typeface="Narkisim" pitchFamily="34" charset="-79"/>
                <a:cs typeface="Narkisim" pitchFamily="34" charset="-79"/>
              </a:rPr>
              <a:t>present at that time. </a:t>
            </a:r>
          </a:p>
          <a:p>
            <a:pPr marL="457200" indent="-457200" algn="just">
              <a:buClr>
                <a:schemeClr val="accent6">
                  <a:lumMod val="75000"/>
                </a:schemeClr>
              </a:buClr>
              <a:buFont typeface="Wingdings" pitchFamily="2" charset="2"/>
              <a:buChar char="q"/>
            </a:pPr>
            <a:endParaRPr lang="en-US" sz="2400" dirty="0">
              <a:solidFill>
                <a:srgbClr val="0070C0"/>
              </a:solidFill>
              <a:latin typeface="Narkisim" pitchFamily="34" charset="-79"/>
              <a:cs typeface="Narkisim" pitchFamily="34" charset="-79"/>
            </a:endParaRPr>
          </a:p>
          <a:p>
            <a:pPr marL="457200" indent="-457200" algn="just">
              <a:buClr>
                <a:schemeClr val="accent6">
                  <a:lumMod val="75000"/>
                </a:schemeClr>
              </a:buClr>
              <a:buFont typeface="Wingdings" pitchFamily="2" charset="2"/>
              <a:buChar char="q"/>
            </a:pPr>
            <a:r>
              <a:rPr lang="en-US" sz="2400" dirty="0">
                <a:solidFill>
                  <a:srgbClr val="0070C0"/>
                </a:solidFill>
                <a:latin typeface="Narkisim" pitchFamily="34" charset="-79"/>
                <a:cs typeface="Narkisim" pitchFamily="34" charset="-79"/>
              </a:rPr>
              <a:t>For a change in input, the </a:t>
            </a:r>
            <a:r>
              <a:rPr lang="en-US" sz="2400" dirty="0">
                <a:latin typeface="Narkisim" pitchFamily="34" charset="-79"/>
                <a:cs typeface="Narkisim" pitchFamily="34" charset="-79"/>
              </a:rPr>
              <a:t>output occurs immediately</a:t>
            </a:r>
            <a:r>
              <a:rPr lang="en-US" sz="2400" dirty="0">
                <a:solidFill>
                  <a:srgbClr val="0070C0"/>
                </a:solidFill>
                <a:latin typeface="Narkisim" pitchFamily="34" charset="-79"/>
                <a:cs typeface="Narkisim" pitchFamily="34" charset="-79"/>
              </a:rPr>
              <a:t>.</a:t>
            </a:r>
          </a:p>
        </p:txBody>
      </p:sp>
      <p:sp>
        <p:nvSpPr>
          <p:cNvPr id="13" name="TextBox 12"/>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 DIGITAL DESIGN</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5</a:t>
            </a:r>
          </a:p>
        </p:txBody>
      </p:sp>
      <p:sp>
        <p:nvSpPr>
          <p:cNvPr id="15" name="TextBox 14"/>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MODULE-3</a:t>
            </a:r>
            <a:endParaRPr lang="en-US" sz="1000" b="1" dirty="0">
              <a:solidFill>
                <a:srgbClr val="C00000"/>
              </a:solidFill>
              <a:latin typeface="Lucida Fax" pitchFamily="18" charset="0"/>
            </a:endParaRPr>
          </a:p>
        </p:txBody>
      </p:sp>
      <p:sp>
        <p:nvSpPr>
          <p:cNvPr id="81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193" name="Picture 391"/>
          <p:cNvPicPr>
            <a:picLocks noChangeAspect="1" noChangeArrowheads="1"/>
          </p:cNvPicPr>
          <p:nvPr/>
        </p:nvPicPr>
        <p:blipFill>
          <a:blip r:embed="rId4" cstate="print"/>
          <a:srcRect/>
          <a:stretch>
            <a:fillRect/>
          </a:stretch>
        </p:blipFill>
        <p:spPr bwMode="auto">
          <a:xfrm>
            <a:off x="1219200" y="4267200"/>
            <a:ext cx="6858000" cy="1905000"/>
          </a:xfrm>
          <a:prstGeom prst="rect">
            <a:avLst/>
          </a:prstGeom>
          <a:noFill/>
        </p:spPr>
      </p:pic>
      <p:sp>
        <p:nvSpPr>
          <p:cNvPr id="8195" name="Rectangle 3"/>
          <p:cNvSpPr>
            <a:spLocks noChangeArrowheads="1"/>
          </p:cNvSpPr>
          <p:nvPr/>
        </p:nvSpPr>
        <p:spPr bwMode="auto">
          <a:xfrm>
            <a:off x="2514600" y="6062246"/>
            <a:ext cx="42672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strike="noStrike" cap="none" normalizeH="0" baseline="0" dirty="0">
                <a:ln>
                  <a:noFill/>
                </a:ln>
                <a:solidFill>
                  <a:srgbClr val="C00000"/>
                </a:solidFill>
                <a:effectLst/>
                <a:latin typeface="Book Antiqua" pitchFamily="18" charset="0"/>
                <a:ea typeface="Calibri" pitchFamily="34" charset="0"/>
                <a:cs typeface="NewCenturySchlbk-Roman"/>
              </a:rPr>
              <a:t>Combinational Circuit- Block Diagram</a:t>
            </a:r>
            <a:endParaRPr kumimoji="0" lang="en-US" sz="1600" b="0" i="0" strike="noStrike" cap="none" normalizeH="0" baseline="0" dirty="0">
              <a:ln>
                <a:noFill/>
              </a:ln>
              <a:solidFill>
                <a:srgbClr val="C00000"/>
              </a:solidFill>
              <a:effectLst/>
              <a:latin typeface="Arial" pitchFamily="34" charset="0"/>
              <a:cs typeface="Arial"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FLIP-FLOPS</a:t>
            </a:r>
          </a:p>
        </p:txBody>
      </p:sp>
      <p:sp>
        <p:nvSpPr>
          <p:cNvPr id="13" name="TextBox 12"/>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 DIGITAL DESIGN</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50</a:t>
            </a:r>
          </a:p>
        </p:txBody>
      </p:sp>
      <p:sp>
        <p:nvSpPr>
          <p:cNvPr id="9" name="Rectangle 3"/>
          <p:cNvSpPr>
            <a:spLocks noChangeArrowheads="1"/>
          </p:cNvSpPr>
          <p:nvPr/>
        </p:nvSpPr>
        <p:spPr bwMode="auto">
          <a:xfrm>
            <a:off x="2057400" y="1066800"/>
            <a:ext cx="4953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JK Flip flops</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pic>
        <p:nvPicPr>
          <p:cNvPr id="58370" name="Picture 2"/>
          <p:cNvPicPr>
            <a:picLocks noChangeAspect="1" noChangeArrowheads="1"/>
          </p:cNvPicPr>
          <p:nvPr/>
        </p:nvPicPr>
        <p:blipFill>
          <a:blip r:embed="rId4" cstate="print"/>
          <a:srcRect/>
          <a:stretch>
            <a:fillRect/>
          </a:stretch>
        </p:blipFill>
        <p:spPr bwMode="auto">
          <a:xfrm>
            <a:off x="1647825" y="1562100"/>
            <a:ext cx="5848350" cy="468630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FLIP-FLOPS</a:t>
            </a:r>
          </a:p>
        </p:txBody>
      </p:sp>
      <p:sp>
        <p:nvSpPr>
          <p:cNvPr id="11" name="Rectangle 10"/>
          <p:cNvSpPr/>
          <p:nvPr/>
        </p:nvSpPr>
        <p:spPr>
          <a:xfrm>
            <a:off x="304800" y="1507153"/>
            <a:ext cx="8534400" cy="3046988"/>
          </a:xfrm>
          <a:prstGeom prst="rect">
            <a:avLst/>
          </a:prstGeom>
        </p:spPr>
        <p:txBody>
          <a:bodyPr wrap="square">
            <a:spAutoFit/>
          </a:bodyPr>
          <a:lstStyle/>
          <a:p>
            <a:pPr marL="457200" indent="-457200" algn="just">
              <a:buClr>
                <a:schemeClr val="accent6"/>
              </a:buClr>
              <a:buFont typeface="Wingdings" pitchFamily="2" charset="2"/>
              <a:buChar char="q"/>
            </a:pPr>
            <a:r>
              <a:rPr lang="en-US" sz="2400" dirty="0">
                <a:solidFill>
                  <a:srgbClr val="0070C0"/>
                </a:solidFill>
                <a:latin typeface="Narkisim" pitchFamily="34" charset="-79"/>
                <a:cs typeface="Narkisim" pitchFamily="34" charset="-79"/>
              </a:rPr>
              <a:t>The </a:t>
            </a:r>
            <a:r>
              <a:rPr lang="en-US" sz="2400" dirty="0">
                <a:latin typeface="Narkisim" pitchFamily="34" charset="-79"/>
                <a:cs typeface="Narkisim" pitchFamily="34" charset="-79"/>
              </a:rPr>
              <a:t>T (</a:t>
            </a:r>
            <a:r>
              <a:rPr lang="en-US" sz="2400" b="1" i="1" dirty="0">
                <a:latin typeface="Narkisim" pitchFamily="34" charset="-79"/>
                <a:cs typeface="Narkisim" pitchFamily="34" charset="-79"/>
              </a:rPr>
              <a:t>Toggle</a:t>
            </a:r>
            <a:r>
              <a:rPr lang="en-US" sz="2400" dirty="0">
                <a:latin typeface="Narkisim" pitchFamily="34" charset="-79"/>
                <a:cs typeface="Narkisim" pitchFamily="34" charset="-79"/>
              </a:rPr>
              <a:t>) Flip-Flop</a:t>
            </a:r>
            <a:r>
              <a:rPr lang="en-US" sz="2400" dirty="0">
                <a:solidFill>
                  <a:srgbClr val="0070C0"/>
                </a:solidFill>
                <a:latin typeface="Narkisim" pitchFamily="34" charset="-79"/>
                <a:cs typeface="Narkisim" pitchFamily="34" charset="-79"/>
              </a:rPr>
              <a:t> is a modification of the JK Flip-Flop. It is obtained from JK Flip-Flop by connecting both inputs J and K together, i.e., single input. </a:t>
            </a:r>
          </a:p>
          <a:p>
            <a:pPr marL="457200" indent="-457200" algn="just">
              <a:buClr>
                <a:schemeClr val="accent6"/>
              </a:buClr>
              <a:buFont typeface="Wingdings" pitchFamily="2" charset="2"/>
              <a:buChar char="q"/>
            </a:pPr>
            <a:endParaRPr lang="en-US" sz="2400" dirty="0">
              <a:solidFill>
                <a:srgbClr val="0070C0"/>
              </a:solidFill>
              <a:latin typeface="Narkisim" pitchFamily="34" charset="-79"/>
              <a:cs typeface="Narkisim" pitchFamily="34" charset="-79"/>
            </a:endParaRPr>
          </a:p>
          <a:p>
            <a:pPr marL="457200" indent="-457200" algn="just">
              <a:buClr>
                <a:schemeClr val="accent6"/>
              </a:buClr>
              <a:buFont typeface="Wingdings" pitchFamily="2" charset="2"/>
              <a:buChar char="q"/>
            </a:pPr>
            <a:r>
              <a:rPr lang="en-US" sz="2400" dirty="0">
                <a:solidFill>
                  <a:srgbClr val="0070C0"/>
                </a:solidFill>
                <a:latin typeface="Narkisim" pitchFamily="34" charset="-79"/>
                <a:cs typeface="Narkisim" pitchFamily="34" charset="-79"/>
              </a:rPr>
              <a:t>Regardless of the </a:t>
            </a:r>
            <a:r>
              <a:rPr lang="en-US" sz="2400" dirty="0">
                <a:latin typeface="Narkisim" pitchFamily="34" charset="-79"/>
                <a:cs typeface="Narkisim" pitchFamily="34" charset="-79"/>
              </a:rPr>
              <a:t>present state, the Flip-Flop complements its output when the clock pulse occurs while input T= 1.</a:t>
            </a:r>
          </a:p>
          <a:p>
            <a:pPr marL="457200" indent="-457200" algn="just">
              <a:buClr>
                <a:schemeClr val="accent6"/>
              </a:buClr>
              <a:buFont typeface="Wingdings" pitchFamily="2" charset="2"/>
              <a:buChar char="q"/>
            </a:pPr>
            <a:endParaRPr lang="en-US" sz="2400" dirty="0">
              <a:solidFill>
                <a:srgbClr val="0070C0"/>
              </a:solidFill>
              <a:latin typeface="Narkisim" pitchFamily="34" charset="-79"/>
              <a:cs typeface="Narkisim" pitchFamily="34" charset="-79"/>
            </a:endParaRPr>
          </a:p>
          <a:p>
            <a:pPr marL="457200" indent="-457200" algn="just">
              <a:buClr>
                <a:schemeClr val="accent6"/>
              </a:buClr>
              <a:buFont typeface="Wingdings" pitchFamily="2" charset="2"/>
              <a:buChar char="q"/>
            </a:pPr>
            <a:endParaRPr lang="en-US" sz="2400" dirty="0">
              <a:solidFill>
                <a:srgbClr val="0070C0"/>
              </a:solidFill>
              <a:latin typeface="Narkisim" pitchFamily="34" charset="-79"/>
              <a:cs typeface="Narkisim" pitchFamily="34" charset="-79"/>
            </a:endParaRPr>
          </a:p>
        </p:txBody>
      </p:sp>
      <p:sp>
        <p:nvSpPr>
          <p:cNvPr id="13" name="TextBox 12"/>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 DIGITAL DESIGN</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51</a:t>
            </a:r>
          </a:p>
        </p:txBody>
      </p:sp>
      <p:sp>
        <p:nvSpPr>
          <p:cNvPr id="9" name="Rectangle 3"/>
          <p:cNvSpPr>
            <a:spLocks noChangeArrowheads="1"/>
          </p:cNvSpPr>
          <p:nvPr/>
        </p:nvSpPr>
        <p:spPr bwMode="auto">
          <a:xfrm>
            <a:off x="2057400" y="1066800"/>
            <a:ext cx="4953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T Flip flops</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pic>
        <p:nvPicPr>
          <p:cNvPr id="12" name="Picture 11"/>
          <p:cNvPicPr/>
          <p:nvPr/>
        </p:nvPicPr>
        <p:blipFill>
          <a:blip r:embed="rId4" cstate="print"/>
          <a:srcRect/>
          <a:stretch>
            <a:fillRect/>
          </a:stretch>
        </p:blipFill>
        <p:spPr bwMode="auto">
          <a:xfrm>
            <a:off x="1447800" y="4191000"/>
            <a:ext cx="5598478" cy="168783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FLIP-FLOPS</a:t>
            </a:r>
          </a:p>
        </p:txBody>
      </p:sp>
      <p:sp>
        <p:nvSpPr>
          <p:cNvPr id="13" name="TextBox 12"/>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 DIGITAL DESIGN</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52</a:t>
            </a:r>
          </a:p>
        </p:txBody>
      </p:sp>
      <p:sp>
        <p:nvSpPr>
          <p:cNvPr id="9" name="Rectangle 3"/>
          <p:cNvSpPr>
            <a:spLocks noChangeArrowheads="1"/>
          </p:cNvSpPr>
          <p:nvPr/>
        </p:nvSpPr>
        <p:spPr bwMode="auto">
          <a:xfrm>
            <a:off x="2057400" y="1066800"/>
            <a:ext cx="4953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T Flip flops</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pic>
        <p:nvPicPr>
          <p:cNvPr id="46082" name="Picture 2"/>
          <p:cNvPicPr>
            <a:picLocks noChangeAspect="1" noChangeArrowheads="1"/>
          </p:cNvPicPr>
          <p:nvPr/>
        </p:nvPicPr>
        <p:blipFill>
          <a:blip r:embed="rId4" cstate="print"/>
          <a:srcRect/>
          <a:stretch>
            <a:fillRect/>
          </a:stretch>
        </p:blipFill>
        <p:spPr bwMode="auto">
          <a:xfrm>
            <a:off x="914400" y="2286000"/>
            <a:ext cx="6923272" cy="3071812"/>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FLIP-FLOPS</a:t>
            </a:r>
          </a:p>
        </p:txBody>
      </p:sp>
      <p:sp>
        <p:nvSpPr>
          <p:cNvPr id="13" name="TextBox 12"/>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 DIGITAL DESIGN</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53</a:t>
            </a:r>
          </a:p>
        </p:txBody>
      </p:sp>
      <p:sp>
        <p:nvSpPr>
          <p:cNvPr id="9" name="Rectangle 3"/>
          <p:cNvSpPr>
            <a:spLocks noChangeArrowheads="1"/>
          </p:cNvSpPr>
          <p:nvPr/>
        </p:nvSpPr>
        <p:spPr bwMode="auto">
          <a:xfrm>
            <a:off x="2057400" y="1066800"/>
            <a:ext cx="4953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T Flip flops</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pic>
        <p:nvPicPr>
          <p:cNvPr id="60418" name="Picture 2"/>
          <p:cNvPicPr>
            <a:picLocks noChangeAspect="1" noChangeArrowheads="1"/>
          </p:cNvPicPr>
          <p:nvPr/>
        </p:nvPicPr>
        <p:blipFill>
          <a:blip r:embed="rId4" cstate="print"/>
          <a:srcRect/>
          <a:stretch>
            <a:fillRect/>
          </a:stretch>
        </p:blipFill>
        <p:spPr bwMode="auto">
          <a:xfrm>
            <a:off x="533400" y="1524000"/>
            <a:ext cx="8116140" cy="4757737"/>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FLIP-FLOPS</a:t>
            </a:r>
          </a:p>
        </p:txBody>
      </p:sp>
      <p:sp>
        <p:nvSpPr>
          <p:cNvPr id="13" name="TextBox 12"/>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 DIGITAL DESIGN</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54</a:t>
            </a:r>
          </a:p>
        </p:txBody>
      </p:sp>
      <p:sp>
        <p:nvSpPr>
          <p:cNvPr id="9" name="Rectangle 3"/>
          <p:cNvSpPr>
            <a:spLocks noChangeArrowheads="1"/>
          </p:cNvSpPr>
          <p:nvPr/>
        </p:nvSpPr>
        <p:spPr bwMode="auto">
          <a:xfrm>
            <a:off x="2057400" y="1066800"/>
            <a:ext cx="4953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T Flip flops</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pic>
        <p:nvPicPr>
          <p:cNvPr id="61442" name="Picture 2"/>
          <p:cNvPicPr>
            <a:picLocks noChangeAspect="1" noChangeArrowheads="1"/>
          </p:cNvPicPr>
          <p:nvPr/>
        </p:nvPicPr>
        <p:blipFill>
          <a:blip r:embed="rId4" cstate="print"/>
          <a:srcRect/>
          <a:stretch>
            <a:fillRect/>
          </a:stretch>
        </p:blipFill>
        <p:spPr bwMode="auto">
          <a:xfrm>
            <a:off x="3962400" y="2057400"/>
            <a:ext cx="4781286" cy="2819400"/>
          </a:xfrm>
          <a:prstGeom prst="rect">
            <a:avLst/>
          </a:prstGeom>
          <a:noFill/>
          <a:ln w="9525">
            <a:noFill/>
            <a:miter lim="800000"/>
            <a:headEnd/>
            <a:tailEnd/>
          </a:ln>
        </p:spPr>
      </p:pic>
      <p:pic>
        <p:nvPicPr>
          <p:cNvPr id="61443" name="Picture 3"/>
          <p:cNvPicPr>
            <a:picLocks noChangeAspect="1" noChangeArrowheads="1"/>
          </p:cNvPicPr>
          <p:nvPr/>
        </p:nvPicPr>
        <p:blipFill>
          <a:blip r:embed="rId5" cstate="print"/>
          <a:srcRect/>
          <a:stretch>
            <a:fillRect/>
          </a:stretch>
        </p:blipFill>
        <p:spPr bwMode="auto">
          <a:xfrm>
            <a:off x="685800" y="2133600"/>
            <a:ext cx="2743200" cy="270961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FLIP-FLOPS</a:t>
            </a:r>
          </a:p>
        </p:txBody>
      </p:sp>
      <p:sp>
        <p:nvSpPr>
          <p:cNvPr id="13" name="TextBox 12"/>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 DIGITAL DESIGN</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55</a:t>
            </a:r>
          </a:p>
        </p:txBody>
      </p:sp>
      <p:sp>
        <p:nvSpPr>
          <p:cNvPr id="9" name="Rectangle 3"/>
          <p:cNvSpPr>
            <a:spLocks noChangeArrowheads="1"/>
          </p:cNvSpPr>
          <p:nvPr/>
        </p:nvSpPr>
        <p:spPr bwMode="auto">
          <a:xfrm>
            <a:off x="2057400" y="1066800"/>
            <a:ext cx="4953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Flip flops Summary</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pic>
        <p:nvPicPr>
          <p:cNvPr id="63490" name="Picture 2" descr="http://1.bp.blogspot.com/-46k6mpgdYLM/U-CdkksZYRI/AAAAAAAAAak/JEcK-h3Krq0/s1600/ff-summary.gif"/>
          <p:cNvPicPr>
            <a:picLocks noChangeAspect="1" noChangeArrowheads="1"/>
          </p:cNvPicPr>
          <p:nvPr/>
        </p:nvPicPr>
        <p:blipFill>
          <a:blip r:embed="rId4" cstate="print"/>
          <a:srcRect/>
          <a:stretch>
            <a:fillRect/>
          </a:stretch>
        </p:blipFill>
        <p:spPr bwMode="auto">
          <a:xfrm>
            <a:off x="1752600" y="1524000"/>
            <a:ext cx="5105400" cy="4813411"/>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p:cNvSpPr>
            <a:spLocks noChangeArrowheads="1"/>
          </p:cNvSpPr>
          <p:nvPr/>
        </p:nvSpPr>
        <p:spPr bwMode="auto">
          <a:xfrm>
            <a:off x="220640" y="1429479"/>
            <a:ext cx="8686800" cy="4056921"/>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anchor="ctr"/>
          <a:lstStyle/>
          <a:p>
            <a:pPr algn="ctr">
              <a:defRPr/>
            </a:pPr>
            <a:endParaRPr lang="el-GR" b="1" dirty="0"/>
          </a:p>
        </p:txBody>
      </p:sp>
      <p:sp>
        <p:nvSpPr>
          <p:cNvPr id="7" name="Round Same Side Corner Rectangle 6"/>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1219200" y="2057400"/>
            <a:ext cx="7467600" cy="2895600"/>
          </a:xfrm>
          <a:prstGeom prst="roundRect">
            <a:avLst/>
          </a:prstGeom>
          <a:effectLst>
            <a:glow rad="101600">
              <a:schemeClr val="accent3">
                <a:satMod val="175000"/>
                <a:alpha val="40000"/>
              </a:schemeClr>
            </a:glow>
            <a:outerShdw blurRad="40000" dist="20000" dir="5400000" rotWithShape="0">
              <a:srgbClr val="000000">
                <a:alpha val="38000"/>
              </a:srgbClr>
            </a:outerShdw>
          </a:effectLst>
          <a:scene3d>
            <a:camera prst="isometricOffAxis2Left"/>
            <a:lightRig rig="threePt" dir="t"/>
          </a:scene3d>
          <a:sp3d>
            <a:bevelT w="114300" prst="artDeco"/>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6000" dirty="0">
                <a:latin typeface="Eras Bold ITC" pitchFamily="34" charset="0"/>
              </a:rPr>
              <a:t>SHIFT REGISTERS</a:t>
            </a:r>
          </a:p>
        </p:txBody>
      </p:sp>
      <p:sp>
        <p:nvSpPr>
          <p:cNvPr id="10" name="TextBox 9"/>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 DIGITAL DESIGN</a:t>
            </a:r>
          </a:p>
        </p:txBody>
      </p:sp>
      <p:sp>
        <p:nvSpPr>
          <p:cNvPr id="11" name="Pentagon 10"/>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56</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SHIFT REGISTERS</a:t>
            </a:r>
          </a:p>
        </p:txBody>
      </p:sp>
      <p:sp>
        <p:nvSpPr>
          <p:cNvPr id="11" name="Rectangle 10"/>
          <p:cNvSpPr/>
          <p:nvPr/>
        </p:nvSpPr>
        <p:spPr>
          <a:xfrm>
            <a:off x="304800" y="1447800"/>
            <a:ext cx="8534400" cy="4832092"/>
          </a:xfrm>
          <a:prstGeom prst="rect">
            <a:avLst/>
          </a:prstGeom>
        </p:spPr>
        <p:txBody>
          <a:bodyPr wrap="square">
            <a:spAutoFit/>
          </a:bodyPr>
          <a:lstStyle/>
          <a:p>
            <a:pPr marL="457200" indent="-457200" algn="just">
              <a:buClr>
                <a:schemeClr val="accent6"/>
              </a:buClr>
              <a:buFont typeface="Wingdings" pitchFamily="2" charset="2"/>
              <a:buChar char="q"/>
            </a:pPr>
            <a:r>
              <a:rPr lang="en-US" sz="2800" dirty="0">
                <a:solidFill>
                  <a:srgbClr val="0070C0"/>
                </a:solidFill>
                <a:latin typeface="Narkisim" pitchFamily="34" charset="-79"/>
                <a:cs typeface="Narkisim" pitchFamily="34" charset="-79"/>
              </a:rPr>
              <a:t>A </a:t>
            </a:r>
            <a:r>
              <a:rPr lang="en-US" sz="2800" dirty="0">
                <a:latin typeface="Narkisim" pitchFamily="34" charset="-79"/>
                <a:cs typeface="Narkisim" pitchFamily="34" charset="-79"/>
              </a:rPr>
              <a:t>register is simply a group of Flip-Flops </a:t>
            </a:r>
            <a:r>
              <a:rPr lang="en-US" sz="2800" dirty="0">
                <a:solidFill>
                  <a:srgbClr val="0070C0"/>
                </a:solidFill>
                <a:latin typeface="Narkisim" pitchFamily="34" charset="-79"/>
                <a:cs typeface="Narkisim" pitchFamily="34" charset="-79"/>
              </a:rPr>
              <a:t>that can be used to store a binary number. There must be </a:t>
            </a:r>
            <a:r>
              <a:rPr lang="en-US" sz="2800" dirty="0">
                <a:latin typeface="Narkisim" pitchFamily="34" charset="-79"/>
                <a:cs typeface="Narkisim" pitchFamily="34" charset="-79"/>
              </a:rPr>
              <a:t>one Flip-Flop for each bit in the binary number</a:t>
            </a:r>
            <a:r>
              <a:rPr lang="en-US" sz="2800" dirty="0">
                <a:solidFill>
                  <a:srgbClr val="0070C0"/>
                </a:solidFill>
                <a:latin typeface="Narkisim" pitchFamily="34" charset="-79"/>
                <a:cs typeface="Narkisim" pitchFamily="34" charset="-79"/>
              </a:rPr>
              <a:t>. For instance, a register used to store an 8-bit binary number must have 8 Flip-Flops. </a:t>
            </a:r>
          </a:p>
          <a:p>
            <a:pPr marL="457200" indent="-457200" algn="just">
              <a:buClr>
                <a:schemeClr val="accent6"/>
              </a:buClr>
              <a:buFont typeface="Wingdings" pitchFamily="2" charset="2"/>
              <a:buChar char="q"/>
            </a:pPr>
            <a:endParaRPr lang="en-US" sz="2800" dirty="0">
              <a:solidFill>
                <a:srgbClr val="0070C0"/>
              </a:solidFill>
              <a:latin typeface="Narkisim" pitchFamily="34" charset="-79"/>
              <a:cs typeface="Narkisim" pitchFamily="34" charset="-79"/>
            </a:endParaRPr>
          </a:p>
          <a:p>
            <a:pPr marL="457200" indent="-457200" algn="just">
              <a:buClr>
                <a:schemeClr val="accent6"/>
              </a:buClr>
              <a:buFont typeface="Wingdings" pitchFamily="2" charset="2"/>
              <a:buChar char="q"/>
            </a:pPr>
            <a:r>
              <a:rPr lang="en-US" sz="2800" dirty="0">
                <a:solidFill>
                  <a:srgbClr val="0070C0"/>
                </a:solidFill>
                <a:latin typeface="Narkisim" pitchFamily="34" charset="-79"/>
                <a:cs typeface="Narkisim" pitchFamily="34" charset="-79"/>
              </a:rPr>
              <a:t>The Flip-Flops must be connected such that the </a:t>
            </a:r>
            <a:r>
              <a:rPr lang="en-US" sz="2800" dirty="0">
                <a:latin typeface="Narkisim" pitchFamily="34" charset="-79"/>
                <a:cs typeface="Narkisim" pitchFamily="34" charset="-79"/>
              </a:rPr>
              <a:t>binary number can be entered (shifted) into the register and possibly shifted out. </a:t>
            </a:r>
            <a:r>
              <a:rPr lang="en-US" sz="2800" dirty="0">
                <a:solidFill>
                  <a:srgbClr val="0070C0"/>
                </a:solidFill>
                <a:latin typeface="Narkisim" pitchFamily="34" charset="-79"/>
                <a:cs typeface="Narkisim" pitchFamily="34" charset="-79"/>
              </a:rPr>
              <a:t>A group of Flip-Flops connected to provide either or both of these functions is called a </a:t>
            </a:r>
            <a:r>
              <a:rPr lang="en-US" sz="2800" b="1" i="1" dirty="0">
                <a:latin typeface="Narkisim" pitchFamily="34" charset="-79"/>
                <a:cs typeface="Narkisim" pitchFamily="34" charset="-79"/>
              </a:rPr>
              <a:t>shift register</a:t>
            </a:r>
            <a:r>
              <a:rPr lang="en-US" sz="2800" dirty="0">
                <a:latin typeface="Narkisim" pitchFamily="34" charset="-79"/>
                <a:cs typeface="Narkisim" pitchFamily="34" charset="-79"/>
              </a:rPr>
              <a:t>. </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57</a:t>
            </a:r>
          </a:p>
        </p:txBody>
      </p:sp>
      <p:sp>
        <p:nvSpPr>
          <p:cNvPr id="9" name="Rectangle 3"/>
          <p:cNvSpPr>
            <a:spLocks noChangeArrowheads="1"/>
          </p:cNvSpPr>
          <p:nvPr/>
        </p:nvSpPr>
        <p:spPr bwMode="auto">
          <a:xfrm>
            <a:off x="2057400" y="1066800"/>
            <a:ext cx="4953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SHIFT REGISTERS</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sp>
        <p:nvSpPr>
          <p:cNvPr id="12" name="TextBox 11"/>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 DIGITAL DESIGN</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SHIFT REGISTERS</a:t>
            </a:r>
          </a:p>
        </p:txBody>
      </p:sp>
      <p:sp>
        <p:nvSpPr>
          <p:cNvPr id="11" name="Rectangle 10"/>
          <p:cNvSpPr/>
          <p:nvPr/>
        </p:nvSpPr>
        <p:spPr>
          <a:xfrm>
            <a:off x="304800" y="1676400"/>
            <a:ext cx="8534400" cy="4093428"/>
          </a:xfrm>
          <a:prstGeom prst="rect">
            <a:avLst/>
          </a:prstGeom>
        </p:spPr>
        <p:txBody>
          <a:bodyPr wrap="square">
            <a:spAutoFit/>
          </a:bodyPr>
          <a:lstStyle/>
          <a:p>
            <a:pPr marL="457200" indent="-457200" algn="just">
              <a:buClr>
                <a:schemeClr val="accent6"/>
              </a:buClr>
              <a:buFont typeface="Wingdings" pitchFamily="2" charset="2"/>
              <a:buChar char="q"/>
            </a:pPr>
            <a:r>
              <a:rPr lang="en-US" sz="2600" dirty="0">
                <a:solidFill>
                  <a:srgbClr val="0070C0"/>
                </a:solidFill>
                <a:latin typeface="Narkisim" pitchFamily="34" charset="-79"/>
                <a:cs typeface="Narkisim" pitchFamily="34" charset="-79"/>
              </a:rPr>
              <a:t>The bits in a binary number (data) can be removed from one place to another in either of </a:t>
            </a:r>
            <a:r>
              <a:rPr lang="en-US" sz="2600" dirty="0">
                <a:latin typeface="Narkisim" pitchFamily="34" charset="-79"/>
                <a:cs typeface="Narkisim" pitchFamily="34" charset="-79"/>
              </a:rPr>
              <a:t>two ways</a:t>
            </a:r>
            <a:r>
              <a:rPr lang="en-US" sz="2600" dirty="0">
                <a:solidFill>
                  <a:srgbClr val="0070C0"/>
                </a:solidFill>
                <a:latin typeface="Narkisim" pitchFamily="34" charset="-79"/>
                <a:cs typeface="Narkisim" pitchFamily="34" charset="-79"/>
              </a:rPr>
              <a:t>. </a:t>
            </a:r>
          </a:p>
          <a:p>
            <a:pPr marL="457200" indent="-457200" algn="just">
              <a:buClr>
                <a:schemeClr val="accent6"/>
              </a:buClr>
              <a:buFont typeface="Wingdings" pitchFamily="2" charset="2"/>
              <a:buChar char="q"/>
            </a:pPr>
            <a:endParaRPr lang="en-US" sz="2600" dirty="0">
              <a:solidFill>
                <a:srgbClr val="0070C0"/>
              </a:solidFill>
              <a:latin typeface="Narkisim" pitchFamily="34" charset="-79"/>
              <a:cs typeface="Narkisim" pitchFamily="34" charset="-79"/>
            </a:endParaRPr>
          </a:p>
          <a:p>
            <a:pPr marL="457200" indent="-457200" algn="just">
              <a:buClr>
                <a:schemeClr val="accent6"/>
              </a:buClr>
              <a:buFont typeface="Wingdings" pitchFamily="2" charset="2"/>
              <a:buChar char="q"/>
            </a:pPr>
            <a:r>
              <a:rPr lang="en-US" sz="2600" dirty="0">
                <a:solidFill>
                  <a:srgbClr val="0070C0"/>
                </a:solidFill>
                <a:latin typeface="Narkisim" pitchFamily="34" charset="-79"/>
                <a:cs typeface="Narkisim" pitchFamily="34" charset="-79"/>
              </a:rPr>
              <a:t>The first method involves </a:t>
            </a:r>
            <a:r>
              <a:rPr lang="en-US" sz="2600" dirty="0">
                <a:latin typeface="Narkisim" pitchFamily="34" charset="-79"/>
                <a:cs typeface="Narkisim" pitchFamily="34" charset="-79"/>
              </a:rPr>
              <a:t>shifting the data one bit at a time in a serial fashion,</a:t>
            </a:r>
            <a:r>
              <a:rPr lang="en-US" sz="2600" dirty="0">
                <a:solidFill>
                  <a:srgbClr val="0070C0"/>
                </a:solidFill>
                <a:latin typeface="Narkisim" pitchFamily="34" charset="-79"/>
                <a:cs typeface="Narkisim" pitchFamily="34" charset="-79"/>
              </a:rPr>
              <a:t> beginning with either the most significant bit (MSB) or the least significant bit (LSB). This technique is referred to as </a:t>
            </a:r>
            <a:r>
              <a:rPr lang="en-US" sz="2600" i="1" dirty="0">
                <a:latin typeface="Narkisim" pitchFamily="34" charset="-79"/>
                <a:cs typeface="Narkisim" pitchFamily="34" charset="-79"/>
              </a:rPr>
              <a:t>serial shifting</a:t>
            </a:r>
            <a:r>
              <a:rPr lang="en-US" sz="2600" dirty="0">
                <a:latin typeface="Narkisim" pitchFamily="34" charset="-79"/>
                <a:cs typeface="Narkisim" pitchFamily="34" charset="-79"/>
              </a:rPr>
              <a:t>. </a:t>
            </a:r>
          </a:p>
          <a:p>
            <a:pPr marL="457200" indent="-457200" algn="just">
              <a:buClr>
                <a:schemeClr val="accent6"/>
              </a:buClr>
              <a:buFont typeface="Wingdings" pitchFamily="2" charset="2"/>
              <a:buChar char="q"/>
            </a:pPr>
            <a:endParaRPr lang="en-US" sz="2600" dirty="0">
              <a:solidFill>
                <a:srgbClr val="0070C0"/>
              </a:solidFill>
              <a:latin typeface="Narkisim" pitchFamily="34" charset="-79"/>
              <a:cs typeface="Narkisim" pitchFamily="34" charset="-79"/>
            </a:endParaRPr>
          </a:p>
          <a:p>
            <a:pPr marL="457200" indent="-457200" algn="just">
              <a:buClr>
                <a:schemeClr val="accent6"/>
              </a:buClr>
              <a:buFont typeface="Wingdings" pitchFamily="2" charset="2"/>
              <a:buChar char="q"/>
            </a:pPr>
            <a:r>
              <a:rPr lang="en-US" sz="2600" dirty="0">
                <a:solidFill>
                  <a:srgbClr val="0070C0"/>
                </a:solidFill>
                <a:latin typeface="Narkisim" pitchFamily="34" charset="-79"/>
                <a:cs typeface="Narkisim" pitchFamily="34" charset="-79"/>
              </a:rPr>
              <a:t>The second method involves shifting </a:t>
            </a:r>
            <a:r>
              <a:rPr lang="en-US" sz="2600" dirty="0">
                <a:latin typeface="Narkisim" pitchFamily="34" charset="-79"/>
                <a:cs typeface="Narkisim" pitchFamily="34" charset="-79"/>
              </a:rPr>
              <a:t>all the data bits simultaneously </a:t>
            </a:r>
            <a:r>
              <a:rPr lang="en-US" sz="2600" dirty="0">
                <a:solidFill>
                  <a:srgbClr val="0070C0"/>
                </a:solidFill>
                <a:latin typeface="Narkisim" pitchFamily="34" charset="-79"/>
                <a:cs typeface="Narkisim" pitchFamily="34" charset="-79"/>
              </a:rPr>
              <a:t>and is referred to as </a:t>
            </a:r>
            <a:r>
              <a:rPr lang="en-US" sz="2600" i="1" dirty="0">
                <a:latin typeface="Narkisim" pitchFamily="34" charset="-79"/>
                <a:cs typeface="Narkisim" pitchFamily="34" charset="-79"/>
              </a:rPr>
              <a:t>parallel shifting</a:t>
            </a:r>
            <a:r>
              <a:rPr lang="en-US" sz="2600" dirty="0">
                <a:latin typeface="Narkisim" pitchFamily="34" charset="-79"/>
                <a:cs typeface="Narkisim" pitchFamily="34" charset="-79"/>
              </a:rPr>
              <a:t>.</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58</a:t>
            </a:r>
          </a:p>
        </p:txBody>
      </p:sp>
      <p:sp>
        <p:nvSpPr>
          <p:cNvPr id="9" name="Rectangle 3"/>
          <p:cNvSpPr>
            <a:spLocks noChangeArrowheads="1"/>
          </p:cNvSpPr>
          <p:nvPr/>
        </p:nvSpPr>
        <p:spPr bwMode="auto">
          <a:xfrm>
            <a:off x="2057400" y="1066800"/>
            <a:ext cx="4953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SHIFT REGISTER</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sp>
        <p:nvSpPr>
          <p:cNvPr id="12" name="TextBox 11"/>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 DIGITAL DESIGN</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SHIFT REGISTERS</a:t>
            </a:r>
          </a:p>
        </p:txBody>
      </p:sp>
      <p:sp>
        <p:nvSpPr>
          <p:cNvPr id="11" name="Rectangle 10"/>
          <p:cNvSpPr/>
          <p:nvPr/>
        </p:nvSpPr>
        <p:spPr>
          <a:xfrm>
            <a:off x="304800" y="1447800"/>
            <a:ext cx="8534400" cy="4832092"/>
          </a:xfrm>
          <a:prstGeom prst="rect">
            <a:avLst/>
          </a:prstGeom>
        </p:spPr>
        <p:txBody>
          <a:bodyPr wrap="square">
            <a:spAutoFit/>
          </a:bodyPr>
          <a:lstStyle/>
          <a:p>
            <a:pPr marL="457200" indent="-457200" algn="just">
              <a:buClr>
                <a:schemeClr val="accent6"/>
              </a:buClr>
              <a:buFont typeface="Wingdings" pitchFamily="2" charset="2"/>
              <a:buChar char="q"/>
            </a:pPr>
            <a:r>
              <a:rPr lang="en-US" sz="2800" dirty="0">
                <a:solidFill>
                  <a:srgbClr val="0070C0"/>
                </a:solidFill>
                <a:latin typeface="Narkisim" pitchFamily="34" charset="-79"/>
                <a:cs typeface="Narkisim" pitchFamily="34" charset="-79"/>
              </a:rPr>
              <a:t>There are two ways to shift into a register (serial or parallel) and similarly two ways to shift the data out of the register. </a:t>
            </a:r>
          </a:p>
          <a:p>
            <a:pPr marL="457200" indent="-457200" algn="just">
              <a:buClr>
                <a:schemeClr val="accent6"/>
              </a:buClr>
              <a:buFont typeface="Wingdings" pitchFamily="2" charset="2"/>
              <a:buChar char="q"/>
            </a:pPr>
            <a:r>
              <a:rPr lang="en-US" sz="2800" dirty="0">
                <a:solidFill>
                  <a:srgbClr val="0070C0"/>
                </a:solidFill>
                <a:latin typeface="Narkisim" pitchFamily="34" charset="-79"/>
                <a:cs typeface="Narkisim" pitchFamily="34" charset="-79"/>
              </a:rPr>
              <a:t>This leads to the construction of four basic register types:</a:t>
            </a:r>
          </a:p>
          <a:p>
            <a:pPr marL="1484313" lvl="0" indent="-569913">
              <a:lnSpc>
                <a:spcPct val="150000"/>
              </a:lnSpc>
              <a:buFont typeface="Wingdings" pitchFamily="2" charset="2"/>
              <a:buChar char="Ø"/>
            </a:pPr>
            <a:r>
              <a:rPr lang="en-US" sz="2800" dirty="0">
                <a:latin typeface="Narkisim" pitchFamily="34" charset="-79"/>
                <a:cs typeface="Narkisim" pitchFamily="34" charset="-79"/>
              </a:rPr>
              <a:t>Serial in- serial out,</a:t>
            </a:r>
          </a:p>
          <a:p>
            <a:pPr marL="1484313" lvl="0" indent="-569913">
              <a:lnSpc>
                <a:spcPct val="150000"/>
              </a:lnSpc>
              <a:buFont typeface="Wingdings" pitchFamily="2" charset="2"/>
              <a:buChar char="Ø"/>
            </a:pPr>
            <a:r>
              <a:rPr lang="en-US" sz="2800" dirty="0">
                <a:latin typeface="Narkisim" pitchFamily="34" charset="-79"/>
                <a:cs typeface="Narkisim" pitchFamily="34" charset="-79"/>
              </a:rPr>
              <a:t>Serial in- parallel out,</a:t>
            </a:r>
          </a:p>
          <a:p>
            <a:pPr marL="1484313" lvl="0" indent="-569913">
              <a:lnSpc>
                <a:spcPct val="150000"/>
              </a:lnSpc>
              <a:buFont typeface="Wingdings" pitchFamily="2" charset="2"/>
              <a:buChar char="Ø"/>
            </a:pPr>
            <a:r>
              <a:rPr lang="en-US" sz="2800" dirty="0">
                <a:latin typeface="Narkisim" pitchFamily="34" charset="-79"/>
                <a:cs typeface="Narkisim" pitchFamily="34" charset="-79"/>
              </a:rPr>
              <a:t>Parallel in- serial out,</a:t>
            </a:r>
          </a:p>
          <a:p>
            <a:pPr marL="1484313" lvl="0" indent="-569913">
              <a:lnSpc>
                <a:spcPct val="150000"/>
              </a:lnSpc>
              <a:buFont typeface="Wingdings" pitchFamily="2" charset="2"/>
              <a:buChar char="Ø"/>
            </a:pPr>
            <a:r>
              <a:rPr lang="en-US" sz="2800" dirty="0">
                <a:latin typeface="Narkisim" pitchFamily="34" charset="-79"/>
                <a:cs typeface="Narkisim" pitchFamily="34" charset="-79"/>
              </a:rPr>
              <a:t>Parallel in- parallel out.</a:t>
            </a:r>
            <a:endParaRPr lang="en-US" sz="2800" dirty="0">
              <a:solidFill>
                <a:srgbClr val="0070C0"/>
              </a:solidFill>
              <a:latin typeface="Narkisim" pitchFamily="34" charset="-79"/>
              <a:cs typeface="Narkisim" pitchFamily="34" charset="-79"/>
            </a:endParaRP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59</a:t>
            </a:r>
          </a:p>
        </p:txBody>
      </p:sp>
      <p:sp>
        <p:nvSpPr>
          <p:cNvPr id="9" name="Rectangle 3"/>
          <p:cNvSpPr>
            <a:spLocks noChangeArrowheads="1"/>
          </p:cNvSpPr>
          <p:nvPr/>
        </p:nvSpPr>
        <p:spPr bwMode="auto">
          <a:xfrm>
            <a:off x="2057400" y="1066800"/>
            <a:ext cx="4953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SHIFT REGISTER TYPES</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sp>
        <p:nvSpPr>
          <p:cNvPr id="12" name="TextBox 11"/>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 DIGITAL DESIGN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a:solidFill>
                  <a:schemeClr val="tx1"/>
                </a:solidFill>
                <a:latin typeface="Britannic Bold" pitchFamily="34" charset="0"/>
              </a:rPr>
              <a:t>INTRODUCTION TO SEQUENTIAL LOGIC</a:t>
            </a:r>
          </a:p>
        </p:txBody>
      </p:sp>
      <p:sp>
        <p:nvSpPr>
          <p:cNvPr id="11" name="Rectangle 10"/>
          <p:cNvSpPr/>
          <p:nvPr/>
        </p:nvSpPr>
        <p:spPr>
          <a:xfrm>
            <a:off x="304800" y="1466195"/>
            <a:ext cx="8534400" cy="4401205"/>
          </a:xfrm>
          <a:prstGeom prst="rect">
            <a:avLst/>
          </a:prstGeom>
        </p:spPr>
        <p:txBody>
          <a:bodyPr wrap="square">
            <a:spAutoFit/>
          </a:bodyPr>
          <a:lstStyle/>
          <a:p>
            <a:pPr marL="457200" indent="-457200" algn="just">
              <a:buClr>
                <a:schemeClr val="accent6">
                  <a:lumMod val="75000"/>
                </a:schemeClr>
              </a:buClr>
              <a:buFont typeface="Wingdings" pitchFamily="2" charset="2"/>
              <a:buChar char="q"/>
            </a:pPr>
            <a:r>
              <a:rPr lang="en-US" sz="2000" dirty="0">
                <a:solidFill>
                  <a:srgbClr val="0070C0"/>
                </a:solidFill>
                <a:latin typeface="Narkisim" pitchFamily="34" charset="-79"/>
                <a:cs typeface="Narkisim" pitchFamily="34" charset="-79"/>
              </a:rPr>
              <a:t>There are many applications in which digital outputs are required to be generated in accordance with the </a:t>
            </a:r>
            <a:r>
              <a:rPr lang="en-US" sz="2000" dirty="0">
                <a:latin typeface="Narkisim" pitchFamily="34" charset="-79"/>
                <a:cs typeface="Narkisim" pitchFamily="34" charset="-79"/>
              </a:rPr>
              <a:t>sequence in which the input signals are received. </a:t>
            </a:r>
          </a:p>
          <a:p>
            <a:pPr marL="457200" indent="-457200" algn="just">
              <a:buClr>
                <a:schemeClr val="accent6">
                  <a:lumMod val="75000"/>
                </a:schemeClr>
              </a:buClr>
              <a:buFont typeface="Wingdings" pitchFamily="2" charset="2"/>
              <a:buChar char="q"/>
            </a:pPr>
            <a:endParaRPr lang="en-US" sz="2000" dirty="0">
              <a:solidFill>
                <a:srgbClr val="0070C0"/>
              </a:solidFill>
              <a:latin typeface="Narkisim" pitchFamily="34" charset="-79"/>
              <a:cs typeface="Narkisim" pitchFamily="34" charset="-79"/>
            </a:endParaRPr>
          </a:p>
          <a:p>
            <a:pPr marL="457200" indent="-457200" algn="just">
              <a:buClr>
                <a:schemeClr val="accent6">
                  <a:lumMod val="75000"/>
                </a:schemeClr>
              </a:buClr>
              <a:buFont typeface="Wingdings" pitchFamily="2" charset="2"/>
              <a:buChar char="q"/>
            </a:pPr>
            <a:r>
              <a:rPr lang="en-US" sz="2000" dirty="0">
                <a:solidFill>
                  <a:srgbClr val="0070C0"/>
                </a:solidFill>
                <a:latin typeface="Narkisim" pitchFamily="34" charset="-79"/>
                <a:cs typeface="Narkisim" pitchFamily="34" charset="-79"/>
              </a:rPr>
              <a:t>The requirement </a:t>
            </a:r>
            <a:r>
              <a:rPr lang="en-US" sz="2000" dirty="0">
                <a:latin typeface="Narkisim" pitchFamily="34" charset="-79"/>
                <a:cs typeface="Narkisim" pitchFamily="34" charset="-79"/>
              </a:rPr>
              <a:t>can’t be satisfied with combinational </a:t>
            </a:r>
            <a:r>
              <a:rPr lang="en-US" sz="2000" dirty="0">
                <a:solidFill>
                  <a:srgbClr val="0070C0"/>
                </a:solidFill>
                <a:latin typeface="Narkisim" pitchFamily="34" charset="-79"/>
                <a:cs typeface="Narkisim" pitchFamily="34" charset="-79"/>
              </a:rPr>
              <a:t>circuits.</a:t>
            </a:r>
          </a:p>
          <a:p>
            <a:pPr marL="457200" indent="-457200" algn="just">
              <a:buClr>
                <a:schemeClr val="accent6">
                  <a:lumMod val="75000"/>
                </a:schemeClr>
              </a:buClr>
              <a:buFont typeface="Wingdings" pitchFamily="2" charset="2"/>
              <a:buChar char="q"/>
            </a:pPr>
            <a:endParaRPr lang="en-US" sz="2000" dirty="0">
              <a:solidFill>
                <a:srgbClr val="0070C0"/>
              </a:solidFill>
              <a:latin typeface="Narkisim" pitchFamily="34" charset="-79"/>
              <a:cs typeface="Narkisim" pitchFamily="34" charset="-79"/>
            </a:endParaRPr>
          </a:p>
          <a:p>
            <a:pPr marL="457200" indent="-457200" algn="just">
              <a:buClr>
                <a:schemeClr val="accent6">
                  <a:lumMod val="75000"/>
                </a:schemeClr>
              </a:buClr>
              <a:buFont typeface="Wingdings" pitchFamily="2" charset="2"/>
              <a:buChar char="q"/>
            </a:pPr>
            <a:r>
              <a:rPr lang="en-US" sz="2000" dirty="0">
                <a:solidFill>
                  <a:srgbClr val="0070C0"/>
                </a:solidFill>
                <a:latin typeface="Narkisim" pitchFamily="34" charset="-79"/>
                <a:cs typeface="Narkisim" pitchFamily="34" charset="-79"/>
              </a:rPr>
              <a:t>In </a:t>
            </a:r>
            <a:r>
              <a:rPr lang="en-US" sz="2000" b="1" dirty="0">
                <a:solidFill>
                  <a:srgbClr val="0070C0"/>
                </a:solidFill>
                <a:latin typeface="Narkisim" pitchFamily="34" charset="-79"/>
                <a:cs typeface="Narkisim" pitchFamily="34" charset="-79"/>
              </a:rPr>
              <a:t>sequential logic circuits</a:t>
            </a:r>
            <a:r>
              <a:rPr lang="en-US" sz="2000" dirty="0">
                <a:solidFill>
                  <a:srgbClr val="0070C0"/>
                </a:solidFill>
                <a:latin typeface="Narkisim" pitchFamily="34" charset="-79"/>
                <a:cs typeface="Narkisim" pitchFamily="34" charset="-79"/>
              </a:rPr>
              <a:t>, it consists of combinational circuits to which </a:t>
            </a:r>
            <a:r>
              <a:rPr lang="en-US" sz="2000" dirty="0">
                <a:latin typeface="Narkisim" pitchFamily="34" charset="-79"/>
                <a:cs typeface="Narkisim" pitchFamily="34" charset="-79"/>
              </a:rPr>
              <a:t>storage elements</a:t>
            </a:r>
            <a:r>
              <a:rPr lang="en-US" sz="2000" dirty="0">
                <a:solidFill>
                  <a:srgbClr val="0070C0"/>
                </a:solidFill>
                <a:latin typeface="Narkisim" pitchFamily="34" charset="-79"/>
                <a:cs typeface="Narkisim" pitchFamily="34" charset="-79"/>
              </a:rPr>
              <a:t> are connected to form a feedback path. </a:t>
            </a:r>
          </a:p>
          <a:p>
            <a:pPr marL="457200" indent="-457200" algn="just">
              <a:buClr>
                <a:schemeClr val="accent6">
                  <a:lumMod val="75000"/>
                </a:schemeClr>
              </a:buClr>
              <a:buFont typeface="Wingdings" pitchFamily="2" charset="2"/>
              <a:buChar char="q"/>
            </a:pPr>
            <a:endParaRPr lang="en-US" sz="2000" dirty="0">
              <a:solidFill>
                <a:srgbClr val="0070C0"/>
              </a:solidFill>
              <a:latin typeface="Narkisim" pitchFamily="34" charset="-79"/>
              <a:cs typeface="Narkisim" pitchFamily="34" charset="-79"/>
            </a:endParaRPr>
          </a:p>
          <a:p>
            <a:pPr marL="457200" indent="-457200" algn="just">
              <a:buClr>
                <a:schemeClr val="accent6">
                  <a:lumMod val="75000"/>
                </a:schemeClr>
              </a:buClr>
              <a:buFont typeface="Wingdings" pitchFamily="2" charset="2"/>
              <a:buChar char="q"/>
            </a:pPr>
            <a:r>
              <a:rPr lang="en-US" sz="2000" dirty="0">
                <a:solidFill>
                  <a:srgbClr val="0070C0"/>
                </a:solidFill>
                <a:latin typeface="Narkisim" pitchFamily="34" charset="-79"/>
                <a:cs typeface="Narkisim" pitchFamily="34" charset="-79"/>
              </a:rPr>
              <a:t>The storage elements are devices capable of </a:t>
            </a:r>
            <a:r>
              <a:rPr lang="en-US" sz="2000" dirty="0">
                <a:latin typeface="Narkisim" pitchFamily="34" charset="-79"/>
                <a:cs typeface="Narkisim" pitchFamily="34" charset="-79"/>
              </a:rPr>
              <a:t>storing binary information either 1 or 0.</a:t>
            </a:r>
          </a:p>
          <a:p>
            <a:pPr marL="457200" indent="-457200" algn="just">
              <a:buClr>
                <a:schemeClr val="accent6">
                  <a:lumMod val="75000"/>
                </a:schemeClr>
              </a:buClr>
              <a:buFont typeface="Wingdings" pitchFamily="2" charset="2"/>
              <a:buChar char="q"/>
            </a:pPr>
            <a:endParaRPr lang="en-US" sz="2000" dirty="0">
              <a:solidFill>
                <a:srgbClr val="0070C0"/>
              </a:solidFill>
              <a:latin typeface="Narkisim" pitchFamily="34" charset="-79"/>
              <a:cs typeface="Narkisim" pitchFamily="34" charset="-79"/>
            </a:endParaRPr>
          </a:p>
          <a:p>
            <a:pPr marL="457200" indent="-457200" algn="just">
              <a:buClr>
                <a:schemeClr val="accent6">
                  <a:lumMod val="75000"/>
                </a:schemeClr>
              </a:buClr>
              <a:buFont typeface="Wingdings" pitchFamily="2" charset="2"/>
              <a:buChar char="q"/>
            </a:pPr>
            <a:r>
              <a:rPr lang="en-US" sz="2000" dirty="0">
                <a:solidFill>
                  <a:srgbClr val="0070C0"/>
                </a:solidFill>
                <a:latin typeface="Narkisim" pitchFamily="34" charset="-79"/>
                <a:cs typeface="Narkisim" pitchFamily="34" charset="-79"/>
              </a:rPr>
              <a:t>The information stored in the memory elements at any given time defines the </a:t>
            </a:r>
            <a:r>
              <a:rPr lang="en-US" sz="2000" dirty="0">
                <a:latin typeface="Narkisim" pitchFamily="34" charset="-79"/>
                <a:cs typeface="Narkisim" pitchFamily="34" charset="-79"/>
              </a:rPr>
              <a:t>present state of the sequential circuit</a:t>
            </a:r>
            <a:r>
              <a:rPr lang="en-US" sz="2000" dirty="0">
                <a:solidFill>
                  <a:srgbClr val="0070C0"/>
                </a:solidFill>
                <a:latin typeface="Narkisim" pitchFamily="34" charset="-79"/>
                <a:cs typeface="Narkisim" pitchFamily="34" charset="-79"/>
              </a:rPr>
              <a:t>.</a:t>
            </a:r>
          </a:p>
        </p:txBody>
      </p:sp>
      <p:sp>
        <p:nvSpPr>
          <p:cNvPr id="13" name="TextBox 12"/>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 DIGITAL DESIGN</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6</a:t>
            </a:r>
          </a:p>
        </p:txBody>
      </p:sp>
      <p:sp>
        <p:nvSpPr>
          <p:cNvPr id="15" name="TextBox 14"/>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MODULE-3</a:t>
            </a:r>
            <a:endParaRPr lang="en-US" sz="1000" b="1" dirty="0">
              <a:solidFill>
                <a:srgbClr val="C00000"/>
              </a:solidFill>
              <a:latin typeface="Lucida Fax" pitchFamily="18" charset="0"/>
            </a:endParaRPr>
          </a:p>
        </p:txBody>
      </p:sp>
      <p:sp>
        <p:nvSpPr>
          <p:cNvPr id="81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SHIFT REGISTERS</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60</a:t>
            </a:r>
          </a:p>
        </p:txBody>
      </p:sp>
      <p:sp>
        <p:nvSpPr>
          <p:cNvPr id="9" name="Rectangle 3"/>
          <p:cNvSpPr>
            <a:spLocks noChangeArrowheads="1"/>
          </p:cNvSpPr>
          <p:nvPr/>
        </p:nvSpPr>
        <p:spPr bwMode="auto">
          <a:xfrm>
            <a:off x="2057400" y="1066800"/>
            <a:ext cx="4953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SHIFT REGISTER TYPES</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pic>
        <p:nvPicPr>
          <p:cNvPr id="114690" name="Picture 2"/>
          <p:cNvPicPr>
            <a:picLocks noChangeAspect="1" noChangeArrowheads="1"/>
          </p:cNvPicPr>
          <p:nvPr/>
        </p:nvPicPr>
        <p:blipFill>
          <a:blip r:embed="rId4" cstate="print"/>
          <a:srcRect/>
          <a:stretch>
            <a:fillRect/>
          </a:stretch>
        </p:blipFill>
        <p:spPr bwMode="auto">
          <a:xfrm>
            <a:off x="1371600" y="1905000"/>
            <a:ext cx="6096000" cy="4258235"/>
          </a:xfrm>
          <a:prstGeom prst="rect">
            <a:avLst/>
          </a:prstGeom>
          <a:noFill/>
          <a:ln w="9525">
            <a:noFill/>
            <a:miter lim="800000"/>
            <a:headEnd/>
            <a:tailEnd/>
          </a:ln>
        </p:spPr>
      </p:pic>
      <p:sp>
        <p:nvSpPr>
          <p:cNvPr id="11" name="TextBox 10"/>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 DIGITAL DESIGN</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SHIFT REGISTERS</a:t>
            </a:r>
          </a:p>
        </p:txBody>
      </p:sp>
      <p:sp>
        <p:nvSpPr>
          <p:cNvPr id="11" name="Rectangle 10"/>
          <p:cNvSpPr/>
          <p:nvPr/>
        </p:nvSpPr>
        <p:spPr>
          <a:xfrm>
            <a:off x="304800" y="1676400"/>
            <a:ext cx="8534400" cy="1384995"/>
          </a:xfrm>
          <a:prstGeom prst="rect">
            <a:avLst/>
          </a:prstGeom>
        </p:spPr>
        <p:txBody>
          <a:bodyPr wrap="square">
            <a:spAutoFit/>
          </a:bodyPr>
          <a:lstStyle/>
          <a:p>
            <a:pPr marL="457200" indent="-457200" algn="just">
              <a:buClr>
                <a:schemeClr val="accent6"/>
              </a:buClr>
              <a:buFont typeface="Wingdings" pitchFamily="2" charset="2"/>
              <a:buChar char="q"/>
            </a:pPr>
            <a:r>
              <a:rPr lang="en-US" sz="2800" dirty="0">
                <a:solidFill>
                  <a:srgbClr val="0070C0"/>
                </a:solidFill>
                <a:latin typeface="Narkisim" pitchFamily="34" charset="-79"/>
                <a:cs typeface="Narkisim" pitchFamily="34" charset="-79"/>
              </a:rPr>
              <a:t>The serial in/serial out shift register </a:t>
            </a:r>
            <a:r>
              <a:rPr lang="en-US" sz="2800" dirty="0">
                <a:latin typeface="Narkisim" pitchFamily="34" charset="-79"/>
                <a:cs typeface="Narkisim" pitchFamily="34" charset="-79"/>
              </a:rPr>
              <a:t>accepts data serially, </a:t>
            </a:r>
            <a:r>
              <a:rPr lang="en-US" sz="2800" dirty="0">
                <a:solidFill>
                  <a:srgbClr val="0070C0"/>
                </a:solidFill>
                <a:latin typeface="Narkisim" pitchFamily="34" charset="-79"/>
                <a:cs typeface="Narkisim" pitchFamily="34" charset="-79"/>
              </a:rPr>
              <a:t>i.e., one bit at a time on a single line. It produces the stored information on </a:t>
            </a:r>
            <a:r>
              <a:rPr lang="en-US" sz="2800" dirty="0">
                <a:latin typeface="Narkisim" pitchFamily="34" charset="-79"/>
                <a:cs typeface="Narkisim" pitchFamily="34" charset="-79"/>
              </a:rPr>
              <a:t>its output also in serial form</a:t>
            </a:r>
            <a:r>
              <a:rPr lang="en-US" sz="2800" dirty="0">
                <a:solidFill>
                  <a:srgbClr val="0070C0"/>
                </a:solidFill>
                <a:latin typeface="Narkisim" pitchFamily="34" charset="-79"/>
                <a:cs typeface="Narkisim" pitchFamily="34" charset="-79"/>
              </a:rPr>
              <a:t>.</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61</a:t>
            </a:r>
          </a:p>
        </p:txBody>
      </p:sp>
      <p:sp>
        <p:nvSpPr>
          <p:cNvPr id="9" name="Rectangle 3"/>
          <p:cNvSpPr>
            <a:spLocks noChangeArrowheads="1"/>
          </p:cNvSpPr>
          <p:nvPr/>
        </p:nvSpPr>
        <p:spPr bwMode="auto">
          <a:xfrm>
            <a:off x="2057400" y="1066800"/>
            <a:ext cx="4953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Serial-In Serial-Out (SISO) Shift register</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pic>
        <p:nvPicPr>
          <p:cNvPr id="115714" name="Picture 2"/>
          <p:cNvPicPr>
            <a:picLocks noChangeAspect="1" noChangeArrowheads="1"/>
          </p:cNvPicPr>
          <p:nvPr/>
        </p:nvPicPr>
        <p:blipFill>
          <a:blip r:embed="rId4" cstate="print"/>
          <a:srcRect/>
          <a:stretch>
            <a:fillRect/>
          </a:stretch>
        </p:blipFill>
        <p:spPr bwMode="auto">
          <a:xfrm>
            <a:off x="1143000" y="3810000"/>
            <a:ext cx="6925264" cy="2295525"/>
          </a:xfrm>
          <a:prstGeom prst="rect">
            <a:avLst/>
          </a:prstGeom>
          <a:noFill/>
          <a:ln w="9525">
            <a:noFill/>
            <a:miter lim="800000"/>
            <a:headEnd/>
            <a:tailEnd/>
          </a:ln>
        </p:spPr>
      </p:pic>
      <p:sp>
        <p:nvSpPr>
          <p:cNvPr id="12" name="TextBox 11"/>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 DIGITAL DESIGN</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SHIFT REGISTERS</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62</a:t>
            </a:r>
          </a:p>
        </p:txBody>
      </p:sp>
      <p:sp>
        <p:nvSpPr>
          <p:cNvPr id="9" name="Rectangle 3"/>
          <p:cNvSpPr>
            <a:spLocks noChangeArrowheads="1"/>
          </p:cNvSpPr>
          <p:nvPr/>
        </p:nvSpPr>
        <p:spPr bwMode="auto">
          <a:xfrm>
            <a:off x="1447800" y="1065312"/>
            <a:ext cx="6172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Serial-In Serial-Out (SISO) Shift register Example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strike="noStrike" cap="none" normalizeH="0" baseline="0" dirty="0">
                <a:ln>
                  <a:noFill/>
                </a:ln>
                <a:solidFill>
                  <a:srgbClr val="C00000"/>
                </a:solidFill>
                <a:effectLst/>
                <a:latin typeface="Book Antiqua" pitchFamily="18" charset="0"/>
                <a:cs typeface="Arial" pitchFamily="34" charset="0"/>
              </a:rPr>
              <a:t>(If 1010 is applied) – Serial In</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pic>
        <p:nvPicPr>
          <p:cNvPr id="116738" name="Picture 2"/>
          <p:cNvPicPr>
            <a:picLocks noChangeAspect="1" noChangeArrowheads="1"/>
          </p:cNvPicPr>
          <p:nvPr/>
        </p:nvPicPr>
        <p:blipFill>
          <a:blip r:embed="rId4" cstate="print"/>
          <a:srcRect/>
          <a:stretch>
            <a:fillRect/>
          </a:stretch>
        </p:blipFill>
        <p:spPr bwMode="auto">
          <a:xfrm>
            <a:off x="762000" y="2209800"/>
            <a:ext cx="7798531" cy="3719512"/>
          </a:xfrm>
          <a:prstGeom prst="rect">
            <a:avLst/>
          </a:prstGeom>
          <a:noFill/>
          <a:ln w="9525">
            <a:noFill/>
            <a:miter lim="800000"/>
            <a:headEnd/>
            <a:tailEnd/>
          </a:ln>
        </p:spPr>
      </p:pic>
      <p:sp>
        <p:nvSpPr>
          <p:cNvPr id="11" name="TextBox 10"/>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 DIGITAL DESIGN</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SHIFT REGISTERS</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63</a:t>
            </a:r>
          </a:p>
        </p:txBody>
      </p:sp>
      <p:sp>
        <p:nvSpPr>
          <p:cNvPr id="9" name="Rectangle 3"/>
          <p:cNvSpPr>
            <a:spLocks noChangeArrowheads="1"/>
          </p:cNvSpPr>
          <p:nvPr/>
        </p:nvSpPr>
        <p:spPr bwMode="auto">
          <a:xfrm>
            <a:off x="1447800" y="1065312"/>
            <a:ext cx="6172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Serial-In Serial-Out (SISO) Shift register Example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strike="noStrike" cap="none" normalizeH="0" baseline="0" dirty="0">
                <a:ln>
                  <a:noFill/>
                </a:ln>
                <a:solidFill>
                  <a:srgbClr val="C00000"/>
                </a:solidFill>
                <a:effectLst/>
                <a:latin typeface="Book Antiqua" pitchFamily="18" charset="0"/>
                <a:cs typeface="Arial" pitchFamily="34" charset="0"/>
              </a:rPr>
              <a:t>(If 1010 is applied) – Serial In</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pic>
        <p:nvPicPr>
          <p:cNvPr id="117762" name="Picture 2"/>
          <p:cNvPicPr>
            <a:picLocks noChangeAspect="1" noChangeArrowheads="1"/>
          </p:cNvPicPr>
          <p:nvPr/>
        </p:nvPicPr>
        <p:blipFill>
          <a:blip r:embed="rId4" cstate="print"/>
          <a:srcRect/>
          <a:stretch>
            <a:fillRect/>
          </a:stretch>
        </p:blipFill>
        <p:spPr bwMode="auto">
          <a:xfrm>
            <a:off x="1143000" y="1905000"/>
            <a:ext cx="6826083" cy="4495800"/>
          </a:xfrm>
          <a:prstGeom prst="rect">
            <a:avLst/>
          </a:prstGeom>
          <a:noFill/>
          <a:ln w="9525">
            <a:noFill/>
            <a:miter lim="800000"/>
            <a:headEnd/>
            <a:tailEnd/>
          </a:ln>
        </p:spPr>
      </p:pic>
      <p:sp>
        <p:nvSpPr>
          <p:cNvPr id="11" name="TextBox 10"/>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 DIGITAL DESIGN</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SHIFT REGISTERS</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64</a:t>
            </a:r>
          </a:p>
        </p:txBody>
      </p:sp>
      <p:sp>
        <p:nvSpPr>
          <p:cNvPr id="9" name="Rectangle 3"/>
          <p:cNvSpPr>
            <a:spLocks noChangeArrowheads="1"/>
          </p:cNvSpPr>
          <p:nvPr/>
        </p:nvSpPr>
        <p:spPr bwMode="auto">
          <a:xfrm>
            <a:off x="1447800" y="1065312"/>
            <a:ext cx="6172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Serial-In Serial-Out (SISO) Shift register Example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strike="noStrike" cap="none" normalizeH="0" baseline="0" dirty="0">
                <a:ln>
                  <a:noFill/>
                </a:ln>
                <a:solidFill>
                  <a:srgbClr val="C00000"/>
                </a:solidFill>
                <a:effectLst/>
                <a:latin typeface="Book Antiqua" pitchFamily="18" charset="0"/>
                <a:cs typeface="Arial" pitchFamily="34" charset="0"/>
              </a:rPr>
              <a:t>(If 1010 is applied) – Serial Out</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pic>
        <p:nvPicPr>
          <p:cNvPr id="118786" name="Picture 2"/>
          <p:cNvPicPr>
            <a:picLocks noChangeAspect="1" noChangeArrowheads="1"/>
          </p:cNvPicPr>
          <p:nvPr/>
        </p:nvPicPr>
        <p:blipFill>
          <a:blip r:embed="rId4" cstate="print"/>
          <a:srcRect/>
          <a:stretch>
            <a:fillRect/>
          </a:stretch>
        </p:blipFill>
        <p:spPr bwMode="auto">
          <a:xfrm>
            <a:off x="533400" y="2133600"/>
            <a:ext cx="7921214" cy="3581400"/>
          </a:xfrm>
          <a:prstGeom prst="rect">
            <a:avLst/>
          </a:prstGeom>
          <a:noFill/>
          <a:ln w="9525">
            <a:noFill/>
            <a:miter lim="800000"/>
            <a:headEnd/>
            <a:tailEnd/>
          </a:ln>
        </p:spPr>
      </p:pic>
      <p:sp>
        <p:nvSpPr>
          <p:cNvPr id="11" name="TextBox 10"/>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 DIGITAL DESIGN</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SHIFT REGISTERS</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65</a:t>
            </a:r>
          </a:p>
        </p:txBody>
      </p:sp>
      <p:sp>
        <p:nvSpPr>
          <p:cNvPr id="9" name="Rectangle 3"/>
          <p:cNvSpPr>
            <a:spLocks noChangeArrowheads="1"/>
          </p:cNvSpPr>
          <p:nvPr/>
        </p:nvSpPr>
        <p:spPr bwMode="auto">
          <a:xfrm>
            <a:off x="1447800" y="1065312"/>
            <a:ext cx="6172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Serial-In Serial-Out (SISO) Shift register Example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strike="noStrike" cap="none" normalizeH="0" baseline="0" dirty="0">
                <a:ln>
                  <a:noFill/>
                </a:ln>
                <a:solidFill>
                  <a:srgbClr val="C00000"/>
                </a:solidFill>
                <a:effectLst/>
                <a:latin typeface="Book Antiqua" pitchFamily="18" charset="0"/>
                <a:cs typeface="Arial" pitchFamily="34" charset="0"/>
              </a:rPr>
              <a:t>(If 1010 is applied) – Serial Out</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pic>
        <p:nvPicPr>
          <p:cNvPr id="119810" name="Picture 2"/>
          <p:cNvPicPr>
            <a:picLocks noChangeAspect="1" noChangeArrowheads="1"/>
          </p:cNvPicPr>
          <p:nvPr/>
        </p:nvPicPr>
        <p:blipFill>
          <a:blip r:embed="rId4" cstate="print"/>
          <a:srcRect/>
          <a:stretch>
            <a:fillRect/>
          </a:stretch>
        </p:blipFill>
        <p:spPr bwMode="auto">
          <a:xfrm>
            <a:off x="1295400" y="1904999"/>
            <a:ext cx="6400800" cy="4372377"/>
          </a:xfrm>
          <a:prstGeom prst="rect">
            <a:avLst/>
          </a:prstGeom>
          <a:noFill/>
          <a:ln w="9525">
            <a:noFill/>
            <a:miter lim="800000"/>
            <a:headEnd/>
            <a:tailEnd/>
          </a:ln>
        </p:spPr>
      </p:pic>
      <p:sp>
        <p:nvSpPr>
          <p:cNvPr id="11" name="TextBox 10"/>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 DIGITAL DESIGN</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SHIFT REGISTERS</a:t>
            </a:r>
          </a:p>
        </p:txBody>
      </p:sp>
      <p:sp>
        <p:nvSpPr>
          <p:cNvPr id="11" name="Rectangle 10"/>
          <p:cNvSpPr/>
          <p:nvPr/>
        </p:nvSpPr>
        <p:spPr>
          <a:xfrm>
            <a:off x="304800" y="1524000"/>
            <a:ext cx="8534400" cy="2246769"/>
          </a:xfrm>
          <a:prstGeom prst="rect">
            <a:avLst/>
          </a:prstGeom>
        </p:spPr>
        <p:txBody>
          <a:bodyPr wrap="square">
            <a:spAutoFit/>
          </a:bodyPr>
          <a:lstStyle/>
          <a:p>
            <a:pPr marL="457200" indent="-457200" algn="just">
              <a:buClr>
                <a:schemeClr val="accent6"/>
              </a:buClr>
              <a:buFont typeface="Wingdings" pitchFamily="2" charset="2"/>
              <a:buChar char="q"/>
            </a:pPr>
            <a:r>
              <a:rPr lang="en-US" sz="2800" dirty="0">
                <a:solidFill>
                  <a:srgbClr val="0070C0"/>
                </a:solidFill>
                <a:latin typeface="Narkisim" pitchFamily="34" charset="-79"/>
                <a:cs typeface="Narkisim" pitchFamily="34" charset="-79"/>
              </a:rPr>
              <a:t>In this shift register, data bits are entered into the register in the same as serial-in serial-out shift register. But the </a:t>
            </a:r>
            <a:r>
              <a:rPr lang="en-US" sz="2800" dirty="0">
                <a:latin typeface="Narkisim" pitchFamily="34" charset="-79"/>
                <a:cs typeface="Narkisim" pitchFamily="34" charset="-79"/>
              </a:rPr>
              <a:t>output is taken in parallel</a:t>
            </a:r>
            <a:r>
              <a:rPr lang="en-US" sz="2800" dirty="0">
                <a:solidFill>
                  <a:srgbClr val="0070C0"/>
                </a:solidFill>
                <a:latin typeface="Narkisim" pitchFamily="34" charset="-79"/>
                <a:cs typeface="Narkisim" pitchFamily="34" charset="-79"/>
              </a:rPr>
              <a:t>. Once the data are stored, each bit appears on its respective output line and all bits are available simultaneously instead of on a bit-by-bit.</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66</a:t>
            </a:r>
          </a:p>
        </p:txBody>
      </p:sp>
      <p:sp>
        <p:nvSpPr>
          <p:cNvPr id="9" name="Rectangle 3"/>
          <p:cNvSpPr>
            <a:spLocks noChangeArrowheads="1"/>
          </p:cNvSpPr>
          <p:nvPr/>
        </p:nvSpPr>
        <p:spPr bwMode="auto">
          <a:xfrm>
            <a:off x="2057400" y="1066800"/>
            <a:ext cx="5715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Serial-In Parallel-Out (SIPO) Shift register</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pic>
        <p:nvPicPr>
          <p:cNvPr id="120834" name="Picture 2"/>
          <p:cNvPicPr>
            <a:picLocks noChangeAspect="1" noChangeArrowheads="1"/>
          </p:cNvPicPr>
          <p:nvPr/>
        </p:nvPicPr>
        <p:blipFill>
          <a:blip r:embed="rId4" cstate="print"/>
          <a:srcRect/>
          <a:stretch>
            <a:fillRect/>
          </a:stretch>
        </p:blipFill>
        <p:spPr bwMode="auto">
          <a:xfrm>
            <a:off x="1295400" y="3733800"/>
            <a:ext cx="6626072" cy="2643187"/>
          </a:xfrm>
          <a:prstGeom prst="rect">
            <a:avLst/>
          </a:prstGeom>
          <a:noFill/>
          <a:ln w="9525">
            <a:noFill/>
            <a:miter lim="800000"/>
            <a:headEnd/>
            <a:tailEnd/>
          </a:ln>
        </p:spPr>
      </p:pic>
      <p:sp>
        <p:nvSpPr>
          <p:cNvPr id="12" name="TextBox 11"/>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 DIGITAL DESIGN</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SHIFT REGISTERS</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67</a:t>
            </a:r>
          </a:p>
        </p:txBody>
      </p:sp>
      <p:sp>
        <p:nvSpPr>
          <p:cNvPr id="9" name="Rectangle 3"/>
          <p:cNvSpPr>
            <a:spLocks noChangeArrowheads="1"/>
          </p:cNvSpPr>
          <p:nvPr/>
        </p:nvSpPr>
        <p:spPr bwMode="auto">
          <a:xfrm>
            <a:off x="1981200" y="989112"/>
            <a:ext cx="5715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Serial-In Parallel-Out (SIPO) Shift register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strike="noStrike" cap="none" normalizeH="0" baseline="0" dirty="0">
                <a:ln>
                  <a:noFill/>
                </a:ln>
                <a:solidFill>
                  <a:srgbClr val="C00000"/>
                </a:solidFill>
                <a:effectLst/>
                <a:latin typeface="Book Antiqua" pitchFamily="18" charset="0"/>
                <a:cs typeface="Arial" pitchFamily="34" charset="0"/>
              </a:rPr>
              <a:t>Example (1111) Serial in</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pic>
        <p:nvPicPr>
          <p:cNvPr id="121858" name="Picture 2"/>
          <p:cNvPicPr>
            <a:picLocks noChangeAspect="1" noChangeArrowheads="1"/>
          </p:cNvPicPr>
          <p:nvPr/>
        </p:nvPicPr>
        <p:blipFill>
          <a:blip r:embed="rId4" cstate="print"/>
          <a:srcRect/>
          <a:stretch>
            <a:fillRect/>
          </a:stretch>
        </p:blipFill>
        <p:spPr bwMode="auto">
          <a:xfrm>
            <a:off x="1066800" y="1981200"/>
            <a:ext cx="7000223" cy="3886200"/>
          </a:xfrm>
          <a:prstGeom prst="rect">
            <a:avLst/>
          </a:prstGeom>
          <a:noFill/>
          <a:ln w="9525">
            <a:noFill/>
            <a:miter lim="800000"/>
            <a:headEnd/>
            <a:tailEnd/>
          </a:ln>
        </p:spPr>
      </p:pic>
      <p:sp>
        <p:nvSpPr>
          <p:cNvPr id="11" name="TextBox 10"/>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 DIGITAL DESIGN</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SHIFT REGISTERS</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68</a:t>
            </a:r>
          </a:p>
        </p:txBody>
      </p:sp>
      <p:sp>
        <p:nvSpPr>
          <p:cNvPr id="9" name="Rectangle 3"/>
          <p:cNvSpPr>
            <a:spLocks noChangeArrowheads="1"/>
          </p:cNvSpPr>
          <p:nvPr/>
        </p:nvSpPr>
        <p:spPr bwMode="auto">
          <a:xfrm>
            <a:off x="1981200" y="989112"/>
            <a:ext cx="5715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Serial-In Parallel-Out (SIPO) Shift register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strike="noStrike" cap="none" normalizeH="0" baseline="0" dirty="0">
                <a:ln>
                  <a:noFill/>
                </a:ln>
                <a:solidFill>
                  <a:srgbClr val="C00000"/>
                </a:solidFill>
                <a:effectLst/>
                <a:latin typeface="Book Antiqua" pitchFamily="18" charset="0"/>
                <a:cs typeface="Arial" pitchFamily="34" charset="0"/>
              </a:rPr>
              <a:t>Example (1111) Serial in</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pic>
        <p:nvPicPr>
          <p:cNvPr id="122882" name="Picture 2"/>
          <p:cNvPicPr>
            <a:picLocks noChangeAspect="1" noChangeArrowheads="1"/>
          </p:cNvPicPr>
          <p:nvPr/>
        </p:nvPicPr>
        <p:blipFill>
          <a:blip r:embed="rId4" cstate="print"/>
          <a:srcRect/>
          <a:stretch>
            <a:fillRect/>
          </a:stretch>
        </p:blipFill>
        <p:spPr bwMode="auto">
          <a:xfrm>
            <a:off x="1752600" y="1328411"/>
            <a:ext cx="5856917" cy="5148589"/>
          </a:xfrm>
          <a:prstGeom prst="rect">
            <a:avLst/>
          </a:prstGeom>
          <a:noFill/>
          <a:ln w="9525">
            <a:noFill/>
            <a:miter lim="800000"/>
            <a:headEnd/>
            <a:tailEnd/>
          </a:ln>
        </p:spPr>
      </p:pic>
      <p:sp>
        <p:nvSpPr>
          <p:cNvPr id="11" name="TextBox 10"/>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 DIGITAL DESIGN</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SHIFT REGISTERS</a:t>
            </a:r>
          </a:p>
        </p:txBody>
      </p:sp>
      <p:sp>
        <p:nvSpPr>
          <p:cNvPr id="11" name="Rectangle 10"/>
          <p:cNvSpPr/>
          <p:nvPr/>
        </p:nvSpPr>
        <p:spPr>
          <a:xfrm>
            <a:off x="304800" y="1524000"/>
            <a:ext cx="8534400" cy="954107"/>
          </a:xfrm>
          <a:prstGeom prst="rect">
            <a:avLst/>
          </a:prstGeom>
        </p:spPr>
        <p:txBody>
          <a:bodyPr wrap="square">
            <a:spAutoFit/>
          </a:bodyPr>
          <a:lstStyle/>
          <a:p>
            <a:pPr marL="457200" indent="-457200" algn="just">
              <a:buClr>
                <a:schemeClr val="accent6"/>
              </a:buClr>
              <a:buFont typeface="Wingdings" pitchFamily="2" charset="2"/>
              <a:buChar char="q"/>
            </a:pPr>
            <a:r>
              <a:rPr lang="en-US" sz="2800" dirty="0">
                <a:solidFill>
                  <a:srgbClr val="0070C0"/>
                </a:solidFill>
                <a:latin typeface="Narkisim" pitchFamily="34" charset="-79"/>
                <a:cs typeface="Narkisim" pitchFamily="34" charset="-79"/>
              </a:rPr>
              <a:t>In this type, there is simultaneous </a:t>
            </a:r>
            <a:r>
              <a:rPr lang="en-US" sz="2800" dirty="0">
                <a:latin typeface="Narkisim" pitchFamily="34" charset="-79"/>
                <a:cs typeface="Narkisim" pitchFamily="34" charset="-79"/>
              </a:rPr>
              <a:t>entry of all data bits and the bits appear on parallel outputs</a:t>
            </a:r>
            <a:r>
              <a:rPr lang="en-US" sz="2800" dirty="0">
                <a:solidFill>
                  <a:srgbClr val="0070C0"/>
                </a:solidFill>
                <a:latin typeface="Narkisim" pitchFamily="34" charset="-79"/>
                <a:cs typeface="Narkisim" pitchFamily="34" charset="-79"/>
              </a:rPr>
              <a:t> simultaneously.</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69</a:t>
            </a:r>
          </a:p>
        </p:txBody>
      </p:sp>
      <p:sp>
        <p:nvSpPr>
          <p:cNvPr id="9" name="Rectangle 3"/>
          <p:cNvSpPr>
            <a:spLocks noChangeArrowheads="1"/>
          </p:cNvSpPr>
          <p:nvPr/>
        </p:nvSpPr>
        <p:spPr bwMode="auto">
          <a:xfrm>
            <a:off x="2057400" y="1066800"/>
            <a:ext cx="5715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Parallel-In Parallel-Out (PIPO) Shift register</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pic>
        <p:nvPicPr>
          <p:cNvPr id="120835" name="Picture 3"/>
          <p:cNvPicPr>
            <a:picLocks noChangeAspect="1" noChangeArrowheads="1"/>
          </p:cNvPicPr>
          <p:nvPr/>
        </p:nvPicPr>
        <p:blipFill>
          <a:blip r:embed="rId4" cstate="print"/>
          <a:srcRect/>
          <a:stretch>
            <a:fillRect/>
          </a:stretch>
        </p:blipFill>
        <p:spPr bwMode="auto">
          <a:xfrm>
            <a:off x="914400" y="2514600"/>
            <a:ext cx="6881505" cy="3762375"/>
          </a:xfrm>
          <a:prstGeom prst="rect">
            <a:avLst/>
          </a:prstGeom>
          <a:noFill/>
          <a:ln w="9525">
            <a:noFill/>
            <a:miter lim="800000"/>
            <a:headEnd/>
            <a:tailEnd/>
          </a:ln>
        </p:spPr>
      </p:pic>
      <p:sp>
        <p:nvSpPr>
          <p:cNvPr id="12" name="TextBox 11"/>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 DIGITAL DESIGN</a:t>
            </a:r>
          </a:p>
        </p:txBody>
      </p:sp>
    </p:spTree>
    <p:extLst>
      <p:ext uri="{BB962C8B-B14F-4D97-AF65-F5344CB8AC3E}">
        <p14:creationId xmlns:p14="http://schemas.microsoft.com/office/powerpoint/2010/main" val="1448511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a:solidFill>
                  <a:schemeClr val="tx1"/>
                </a:solidFill>
                <a:latin typeface="Britannic Bold" pitchFamily="34" charset="0"/>
              </a:rPr>
              <a:t>INTRODUCTION TO SEQUENTIAL LOGIC</a:t>
            </a:r>
          </a:p>
        </p:txBody>
      </p:sp>
      <p:sp>
        <p:nvSpPr>
          <p:cNvPr id="11" name="Rectangle 10"/>
          <p:cNvSpPr/>
          <p:nvPr/>
        </p:nvSpPr>
        <p:spPr>
          <a:xfrm>
            <a:off x="304800" y="1349276"/>
            <a:ext cx="8534400" cy="2308324"/>
          </a:xfrm>
          <a:prstGeom prst="rect">
            <a:avLst/>
          </a:prstGeom>
        </p:spPr>
        <p:txBody>
          <a:bodyPr wrap="square">
            <a:spAutoFit/>
          </a:bodyPr>
          <a:lstStyle/>
          <a:p>
            <a:pPr marL="457200" indent="-457200" algn="just">
              <a:buClr>
                <a:schemeClr val="accent6">
                  <a:lumMod val="75000"/>
                </a:schemeClr>
              </a:buClr>
              <a:buFont typeface="Wingdings" pitchFamily="2" charset="2"/>
              <a:buChar char="q"/>
            </a:pPr>
            <a:r>
              <a:rPr lang="en-US" sz="2400" dirty="0">
                <a:solidFill>
                  <a:srgbClr val="0070C0"/>
                </a:solidFill>
                <a:latin typeface="Narkisim" pitchFamily="34" charset="-79"/>
                <a:cs typeface="Narkisim" pitchFamily="34" charset="-79"/>
              </a:rPr>
              <a:t>The present state and the external circuit determine the output and the </a:t>
            </a:r>
            <a:r>
              <a:rPr lang="en-US" sz="2400" dirty="0">
                <a:latin typeface="Narkisim" pitchFamily="34" charset="-79"/>
                <a:cs typeface="Narkisim" pitchFamily="34" charset="-79"/>
              </a:rPr>
              <a:t>next state of sequential circuits</a:t>
            </a:r>
            <a:r>
              <a:rPr lang="en-US" sz="2400" dirty="0">
                <a:solidFill>
                  <a:srgbClr val="0070C0"/>
                </a:solidFill>
                <a:latin typeface="Narkisim" pitchFamily="34" charset="-79"/>
                <a:cs typeface="Narkisim" pitchFamily="34" charset="-79"/>
              </a:rPr>
              <a:t>.</a:t>
            </a:r>
          </a:p>
          <a:p>
            <a:pPr marL="457200" indent="-457200" algn="just">
              <a:buClr>
                <a:schemeClr val="accent6">
                  <a:lumMod val="75000"/>
                </a:schemeClr>
              </a:buClr>
              <a:buFont typeface="Wingdings" pitchFamily="2" charset="2"/>
              <a:buChar char="q"/>
            </a:pPr>
            <a:endParaRPr lang="en-US" sz="2400" dirty="0">
              <a:solidFill>
                <a:srgbClr val="0070C0"/>
              </a:solidFill>
              <a:latin typeface="Narkisim" pitchFamily="34" charset="-79"/>
              <a:cs typeface="Narkisim" pitchFamily="34" charset="-79"/>
            </a:endParaRPr>
          </a:p>
          <a:p>
            <a:pPr marL="457200" indent="-457200" algn="just">
              <a:buClr>
                <a:schemeClr val="accent6">
                  <a:lumMod val="75000"/>
                </a:schemeClr>
              </a:buClr>
              <a:buFont typeface="Wingdings" pitchFamily="2" charset="2"/>
              <a:buChar char="q"/>
            </a:pPr>
            <a:r>
              <a:rPr lang="en-US" sz="2400" dirty="0">
                <a:solidFill>
                  <a:srgbClr val="0070C0"/>
                </a:solidFill>
                <a:latin typeface="Narkisim" pitchFamily="34" charset="-79"/>
                <a:cs typeface="Narkisim" pitchFamily="34" charset="-79"/>
              </a:rPr>
              <a:t>Thus in sequential circuits, the output variables depend not only on the </a:t>
            </a:r>
            <a:r>
              <a:rPr lang="en-US" sz="2400" dirty="0">
                <a:latin typeface="Narkisim" pitchFamily="34" charset="-79"/>
                <a:cs typeface="Narkisim" pitchFamily="34" charset="-79"/>
              </a:rPr>
              <a:t>present input variables but also on the past history of input variables.</a:t>
            </a:r>
          </a:p>
        </p:txBody>
      </p:sp>
      <p:sp>
        <p:nvSpPr>
          <p:cNvPr id="13" name="TextBox 12"/>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 DIGITAL DESIGN</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7</a:t>
            </a:r>
          </a:p>
        </p:txBody>
      </p:sp>
      <p:sp>
        <p:nvSpPr>
          <p:cNvPr id="15" name="TextBox 14"/>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MODULE-3</a:t>
            </a:r>
            <a:endParaRPr lang="en-US" sz="1000" b="1" dirty="0">
              <a:solidFill>
                <a:srgbClr val="C00000"/>
              </a:solidFill>
              <a:latin typeface="Lucida Fax" pitchFamily="18" charset="0"/>
            </a:endParaRPr>
          </a:p>
        </p:txBody>
      </p:sp>
      <p:sp>
        <p:nvSpPr>
          <p:cNvPr id="81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11"/>
          <p:cNvPicPr/>
          <p:nvPr/>
        </p:nvPicPr>
        <p:blipFill>
          <a:blip r:embed="rId4" cstate="print"/>
          <a:srcRect/>
          <a:stretch>
            <a:fillRect/>
          </a:stretch>
        </p:blipFill>
        <p:spPr bwMode="auto">
          <a:xfrm>
            <a:off x="1460901" y="3886200"/>
            <a:ext cx="6159099" cy="1881997"/>
          </a:xfrm>
          <a:prstGeom prst="rect">
            <a:avLst/>
          </a:prstGeom>
          <a:noFill/>
          <a:ln w="9525">
            <a:noFill/>
            <a:miter lim="800000"/>
            <a:headEnd/>
            <a:tailEnd/>
          </a:ln>
        </p:spPr>
      </p:pic>
      <p:sp>
        <p:nvSpPr>
          <p:cNvPr id="16" name="Rectangle 3"/>
          <p:cNvSpPr>
            <a:spLocks noChangeArrowheads="1"/>
          </p:cNvSpPr>
          <p:nvPr/>
        </p:nvSpPr>
        <p:spPr bwMode="auto">
          <a:xfrm>
            <a:off x="2514600" y="6062246"/>
            <a:ext cx="42672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strike="noStrike" cap="none" normalizeH="0" baseline="0" dirty="0">
                <a:ln>
                  <a:noFill/>
                </a:ln>
                <a:solidFill>
                  <a:srgbClr val="C00000"/>
                </a:solidFill>
                <a:effectLst/>
                <a:latin typeface="Book Antiqua" pitchFamily="18" charset="0"/>
                <a:ea typeface="Calibri" pitchFamily="34" charset="0"/>
                <a:cs typeface="NewCenturySchlbk-Roman"/>
              </a:rPr>
              <a:t>Sequential Circuit- Block Diagram</a:t>
            </a:r>
            <a:endParaRPr kumimoji="0" lang="en-US" sz="1600" b="0" i="0" strike="noStrike" cap="none" normalizeH="0" baseline="0" dirty="0">
              <a:ln>
                <a:noFill/>
              </a:ln>
              <a:solidFill>
                <a:srgbClr val="C00000"/>
              </a:solidFill>
              <a:effectLst/>
              <a:latin typeface="Arial" pitchFamily="34" charset="0"/>
              <a:cs typeface="Arial"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SHIFT REGISTERS</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70</a:t>
            </a:r>
          </a:p>
        </p:txBody>
      </p:sp>
      <p:sp>
        <p:nvSpPr>
          <p:cNvPr id="9" name="Rectangle 3"/>
          <p:cNvSpPr>
            <a:spLocks noChangeArrowheads="1"/>
          </p:cNvSpPr>
          <p:nvPr/>
        </p:nvSpPr>
        <p:spPr bwMode="auto">
          <a:xfrm>
            <a:off x="2057400" y="1066800"/>
            <a:ext cx="5715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Parallel-In Serial-Out (PISO) Shift register</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pic>
        <p:nvPicPr>
          <p:cNvPr id="123906" name="Picture 2"/>
          <p:cNvPicPr>
            <a:picLocks noChangeAspect="1" noChangeArrowheads="1"/>
          </p:cNvPicPr>
          <p:nvPr/>
        </p:nvPicPr>
        <p:blipFill>
          <a:blip r:embed="rId4" cstate="print"/>
          <a:srcRect/>
          <a:stretch>
            <a:fillRect/>
          </a:stretch>
        </p:blipFill>
        <p:spPr bwMode="auto">
          <a:xfrm>
            <a:off x="1219200" y="1905000"/>
            <a:ext cx="6858000" cy="4048050"/>
          </a:xfrm>
          <a:prstGeom prst="rect">
            <a:avLst/>
          </a:prstGeom>
          <a:noFill/>
          <a:ln w="9525">
            <a:noFill/>
            <a:miter lim="800000"/>
            <a:headEnd/>
            <a:tailEnd/>
          </a:ln>
        </p:spPr>
      </p:pic>
      <p:sp>
        <p:nvSpPr>
          <p:cNvPr id="11" name="TextBox 10"/>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 DIGITAL DESIGN</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SHIFT REGISTERS</a:t>
            </a:r>
          </a:p>
        </p:txBody>
      </p:sp>
      <p:sp>
        <p:nvSpPr>
          <p:cNvPr id="11" name="Rectangle 10"/>
          <p:cNvSpPr/>
          <p:nvPr/>
        </p:nvSpPr>
        <p:spPr>
          <a:xfrm>
            <a:off x="304800" y="1981200"/>
            <a:ext cx="8534400" cy="3970318"/>
          </a:xfrm>
          <a:prstGeom prst="rect">
            <a:avLst/>
          </a:prstGeom>
        </p:spPr>
        <p:txBody>
          <a:bodyPr wrap="square">
            <a:spAutoFit/>
          </a:bodyPr>
          <a:lstStyle/>
          <a:p>
            <a:pPr marL="457200" indent="-457200" algn="just">
              <a:buClr>
                <a:schemeClr val="accent6"/>
              </a:buClr>
              <a:buFont typeface="Wingdings" pitchFamily="2" charset="2"/>
              <a:buChar char="q"/>
            </a:pPr>
            <a:r>
              <a:rPr lang="en-US" sz="2800" dirty="0">
                <a:solidFill>
                  <a:srgbClr val="0070C0"/>
                </a:solidFill>
                <a:latin typeface="Narkisim" pitchFamily="34" charset="-79"/>
                <a:cs typeface="Narkisim" pitchFamily="34" charset="-79"/>
              </a:rPr>
              <a:t>In this type, the bits are </a:t>
            </a:r>
            <a:r>
              <a:rPr lang="en-US" sz="2800" dirty="0">
                <a:latin typeface="Narkisim" pitchFamily="34" charset="-79"/>
                <a:cs typeface="Narkisim" pitchFamily="34" charset="-79"/>
              </a:rPr>
              <a:t>entered in parallel </a:t>
            </a:r>
            <a:r>
              <a:rPr lang="en-US" sz="2800" dirty="0">
                <a:solidFill>
                  <a:srgbClr val="0070C0"/>
                </a:solidFill>
                <a:latin typeface="Narkisim" pitchFamily="34" charset="-79"/>
                <a:cs typeface="Narkisim" pitchFamily="34" charset="-79"/>
              </a:rPr>
              <a:t>i.e., simultaneously into their respective stages on parallel lines. </a:t>
            </a:r>
          </a:p>
          <a:p>
            <a:pPr marL="457200" indent="-457200" algn="just">
              <a:buClr>
                <a:schemeClr val="accent6"/>
              </a:buClr>
              <a:buFont typeface="Wingdings" pitchFamily="2" charset="2"/>
              <a:buChar char="q"/>
            </a:pPr>
            <a:endParaRPr lang="en-US" sz="2800" dirty="0">
              <a:solidFill>
                <a:srgbClr val="0070C0"/>
              </a:solidFill>
              <a:latin typeface="Narkisim" pitchFamily="34" charset="-79"/>
              <a:cs typeface="Narkisim" pitchFamily="34" charset="-79"/>
            </a:endParaRPr>
          </a:p>
          <a:p>
            <a:pPr marL="457200" indent="-457200" algn="just">
              <a:buClr>
                <a:schemeClr val="accent6"/>
              </a:buClr>
              <a:buFont typeface="Wingdings" pitchFamily="2" charset="2"/>
              <a:buChar char="q"/>
            </a:pPr>
            <a:r>
              <a:rPr lang="en-US" sz="2800" dirty="0">
                <a:solidFill>
                  <a:srgbClr val="0070C0"/>
                </a:solidFill>
                <a:latin typeface="Narkisim" pitchFamily="34" charset="-79"/>
                <a:cs typeface="Narkisim" pitchFamily="34" charset="-79"/>
              </a:rPr>
              <a:t>There are four data input lines, </a:t>
            </a:r>
            <a:r>
              <a:rPr lang="en-US" sz="2800" dirty="0">
                <a:latin typeface="Narkisim" pitchFamily="34" charset="-79"/>
                <a:cs typeface="Narkisim" pitchFamily="34" charset="-79"/>
              </a:rPr>
              <a:t>X</a:t>
            </a:r>
            <a:r>
              <a:rPr lang="en-US" sz="2800" baseline="-25000" dirty="0">
                <a:latin typeface="Narkisim" pitchFamily="34" charset="-79"/>
                <a:cs typeface="Narkisim" pitchFamily="34" charset="-79"/>
              </a:rPr>
              <a:t>0</a:t>
            </a:r>
            <a:r>
              <a:rPr lang="en-US" sz="2800" dirty="0">
                <a:latin typeface="Narkisim" pitchFamily="34" charset="-79"/>
                <a:cs typeface="Narkisim" pitchFamily="34" charset="-79"/>
              </a:rPr>
              <a:t>, X</a:t>
            </a:r>
            <a:r>
              <a:rPr lang="en-US" sz="2800" baseline="-25000" dirty="0">
                <a:latin typeface="Narkisim" pitchFamily="34" charset="-79"/>
                <a:cs typeface="Narkisim" pitchFamily="34" charset="-79"/>
              </a:rPr>
              <a:t>1</a:t>
            </a:r>
            <a:r>
              <a:rPr lang="en-US" sz="2800" dirty="0">
                <a:latin typeface="Narkisim" pitchFamily="34" charset="-79"/>
                <a:cs typeface="Narkisim" pitchFamily="34" charset="-79"/>
              </a:rPr>
              <a:t>, X</a:t>
            </a:r>
            <a:r>
              <a:rPr lang="en-US" sz="2800" baseline="-25000" dirty="0">
                <a:latin typeface="Narkisim" pitchFamily="34" charset="-79"/>
                <a:cs typeface="Narkisim" pitchFamily="34" charset="-79"/>
              </a:rPr>
              <a:t>2</a:t>
            </a:r>
            <a:r>
              <a:rPr lang="en-US" sz="2800" dirty="0">
                <a:latin typeface="Narkisim" pitchFamily="34" charset="-79"/>
                <a:cs typeface="Narkisim" pitchFamily="34" charset="-79"/>
              </a:rPr>
              <a:t> and X</a:t>
            </a:r>
            <a:r>
              <a:rPr lang="en-US" sz="2800" baseline="-25000" dirty="0">
                <a:latin typeface="Narkisim" pitchFamily="34" charset="-79"/>
                <a:cs typeface="Narkisim" pitchFamily="34" charset="-79"/>
              </a:rPr>
              <a:t>3</a:t>
            </a:r>
            <a:r>
              <a:rPr lang="en-US" sz="2800" dirty="0">
                <a:solidFill>
                  <a:srgbClr val="0070C0"/>
                </a:solidFill>
                <a:latin typeface="Narkisim" pitchFamily="34" charset="-79"/>
                <a:cs typeface="Narkisim" pitchFamily="34" charset="-79"/>
              </a:rPr>
              <a:t> for entering data in parallel into the register. </a:t>
            </a:r>
          </a:p>
          <a:p>
            <a:pPr marL="457200" indent="-457200" algn="just">
              <a:buClr>
                <a:schemeClr val="accent6"/>
              </a:buClr>
              <a:buFont typeface="Wingdings" pitchFamily="2" charset="2"/>
              <a:buChar char="q"/>
            </a:pPr>
            <a:endParaRPr lang="en-US" sz="2800" dirty="0">
              <a:solidFill>
                <a:srgbClr val="0070C0"/>
              </a:solidFill>
              <a:latin typeface="Narkisim" pitchFamily="34" charset="-79"/>
              <a:cs typeface="Narkisim" pitchFamily="34" charset="-79"/>
            </a:endParaRPr>
          </a:p>
          <a:p>
            <a:pPr marL="457200" indent="-457200" algn="just">
              <a:buClr>
                <a:schemeClr val="accent6"/>
              </a:buClr>
              <a:buFont typeface="Wingdings" pitchFamily="2" charset="2"/>
              <a:buChar char="q"/>
            </a:pPr>
            <a:r>
              <a:rPr lang="en-US" sz="2800" dirty="0">
                <a:latin typeface="Narkisim" pitchFamily="34" charset="-79"/>
                <a:cs typeface="Narkisim" pitchFamily="34" charset="-79"/>
              </a:rPr>
              <a:t>SHIFT/ LOAD input </a:t>
            </a:r>
            <a:r>
              <a:rPr lang="en-US" sz="2800" dirty="0">
                <a:solidFill>
                  <a:srgbClr val="0070C0"/>
                </a:solidFill>
                <a:latin typeface="Narkisim" pitchFamily="34" charset="-79"/>
                <a:cs typeface="Narkisim" pitchFamily="34" charset="-79"/>
              </a:rPr>
              <a:t>is the control input, which allows four bits of data to </a:t>
            </a:r>
            <a:r>
              <a:rPr lang="en-US" sz="2800" b="1" dirty="0">
                <a:solidFill>
                  <a:srgbClr val="0070C0"/>
                </a:solidFill>
                <a:latin typeface="Narkisim" pitchFamily="34" charset="-79"/>
                <a:cs typeface="Narkisim" pitchFamily="34" charset="-79"/>
              </a:rPr>
              <a:t>load</a:t>
            </a:r>
            <a:r>
              <a:rPr lang="en-US" sz="2800" dirty="0">
                <a:solidFill>
                  <a:srgbClr val="0070C0"/>
                </a:solidFill>
                <a:latin typeface="Narkisim" pitchFamily="34" charset="-79"/>
                <a:cs typeface="Narkisim" pitchFamily="34" charset="-79"/>
              </a:rPr>
              <a:t> in parallel into the register.</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71</a:t>
            </a:r>
          </a:p>
        </p:txBody>
      </p:sp>
      <p:sp>
        <p:nvSpPr>
          <p:cNvPr id="9" name="Rectangle 3"/>
          <p:cNvSpPr>
            <a:spLocks noChangeArrowheads="1"/>
          </p:cNvSpPr>
          <p:nvPr/>
        </p:nvSpPr>
        <p:spPr bwMode="auto">
          <a:xfrm>
            <a:off x="2057400" y="1066800"/>
            <a:ext cx="5715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Parallel-In Serial-Out (PISO) Shift register</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sp>
        <p:nvSpPr>
          <p:cNvPr id="12" name="TextBox 11"/>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 DIGITAL DESIGN</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SHIFT REGISTERS</a:t>
            </a:r>
          </a:p>
        </p:txBody>
      </p:sp>
      <p:sp>
        <p:nvSpPr>
          <p:cNvPr id="11" name="Rectangle 10"/>
          <p:cNvSpPr/>
          <p:nvPr/>
        </p:nvSpPr>
        <p:spPr>
          <a:xfrm>
            <a:off x="228600" y="1981200"/>
            <a:ext cx="8534400" cy="3539430"/>
          </a:xfrm>
          <a:prstGeom prst="rect">
            <a:avLst/>
          </a:prstGeom>
        </p:spPr>
        <p:txBody>
          <a:bodyPr wrap="square">
            <a:spAutoFit/>
          </a:bodyPr>
          <a:lstStyle/>
          <a:p>
            <a:pPr marL="457200" indent="-457200" algn="just">
              <a:buClr>
                <a:schemeClr val="accent6"/>
              </a:buClr>
              <a:buFont typeface="Wingdings" pitchFamily="2" charset="2"/>
              <a:buChar char="q"/>
            </a:pPr>
            <a:r>
              <a:rPr lang="en-US" sz="2800" dirty="0">
                <a:solidFill>
                  <a:srgbClr val="0070C0"/>
                </a:solidFill>
                <a:latin typeface="Narkisim" pitchFamily="34" charset="-79"/>
                <a:cs typeface="Narkisim" pitchFamily="34" charset="-79"/>
              </a:rPr>
              <a:t>When </a:t>
            </a:r>
            <a:r>
              <a:rPr lang="en-US" sz="2800" dirty="0">
                <a:latin typeface="Narkisim" pitchFamily="34" charset="-79"/>
                <a:cs typeface="Narkisim" pitchFamily="34" charset="-79"/>
              </a:rPr>
              <a:t>SHIFT/LOAD is LOW</a:t>
            </a:r>
            <a:r>
              <a:rPr lang="en-US" sz="2800" dirty="0">
                <a:solidFill>
                  <a:srgbClr val="0070C0"/>
                </a:solidFill>
                <a:latin typeface="Narkisim" pitchFamily="34" charset="-79"/>
                <a:cs typeface="Narkisim" pitchFamily="34" charset="-79"/>
              </a:rPr>
              <a:t>, gates </a:t>
            </a:r>
            <a:r>
              <a:rPr lang="en-US" sz="2800" dirty="0">
                <a:latin typeface="Narkisim" pitchFamily="34" charset="-79"/>
                <a:cs typeface="Narkisim" pitchFamily="34" charset="-79"/>
              </a:rPr>
              <a:t>G</a:t>
            </a:r>
            <a:r>
              <a:rPr lang="en-US" sz="2800" baseline="-25000" dirty="0">
                <a:latin typeface="Narkisim" pitchFamily="34" charset="-79"/>
                <a:cs typeface="Narkisim" pitchFamily="34" charset="-79"/>
              </a:rPr>
              <a:t>1</a:t>
            </a:r>
            <a:r>
              <a:rPr lang="en-US" sz="2800" dirty="0">
                <a:latin typeface="Narkisim" pitchFamily="34" charset="-79"/>
                <a:cs typeface="Narkisim" pitchFamily="34" charset="-79"/>
              </a:rPr>
              <a:t>, G</a:t>
            </a:r>
            <a:r>
              <a:rPr lang="en-US" sz="2800" baseline="-25000" dirty="0">
                <a:latin typeface="Narkisim" pitchFamily="34" charset="-79"/>
                <a:cs typeface="Narkisim" pitchFamily="34" charset="-79"/>
              </a:rPr>
              <a:t>2</a:t>
            </a:r>
            <a:r>
              <a:rPr lang="en-US" sz="2800" dirty="0">
                <a:latin typeface="Narkisim" pitchFamily="34" charset="-79"/>
                <a:cs typeface="Narkisim" pitchFamily="34" charset="-79"/>
              </a:rPr>
              <a:t>, G</a:t>
            </a:r>
            <a:r>
              <a:rPr lang="en-US" sz="2800" baseline="-25000" dirty="0">
                <a:latin typeface="Narkisim" pitchFamily="34" charset="-79"/>
                <a:cs typeface="Narkisim" pitchFamily="34" charset="-79"/>
              </a:rPr>
              <a:t>3</a:t>
            </a:r>
            <a:r>
              <a:rPr lang="en-US" sz="2800" dirty="0">
                <a:latin typeface="Narkisim" pitchFamily="34" charset="-79"/>
                <a:cs typeface="Narkisim" pitchFamily="34" charset="-79"/>
              </a:rPr>
              <a:t> and G</a:t>
            </a:r>
            <a:r>
              <a:rPr lang="en-US" sz="2800" baseline="-25000" dirty="0">
                <a:latin typeface="Narkisim" pitchFamily="34" charset="-79"/>
                <a:cs typeface="Narkisim" pitchFamily="34" charset="-79"/>
              </a:rPr>
              <a:t>4</a:t>
            </a:r>
            <a:r>
              <a:rPr lang="en-US" sz="2800" dirty="0">
                <a:latin typeface="Narkisim" pitchFamily="34" charset="-79"/>
                <a:cs typeface="Narkisim" pitchFamily="34" charset="-79"/>
              </a:rPr>
              <a:t> are enabled</a:t>
            </a:r>
            <a:r>
              <a:rPr lang="en-US" sz="2800" dirty="0">
                <a:solidFill>
                  <a:srgbClr val="0070C0"/>
                </a:solidFill>
                <a:latin typeface="Narkisim" pitchFamily="34" charset="-79"/>
                <a:cs typeface="Narkisim" pitchFamily="34" charset="-79"/>
              </a:rPr>
              <a:t>, allowing each data bit to be applied to the D input of its respective Flip-Flop. </a:t>
            </a:r>
          </a:p>
          <a:p>
            <a:pPr marL="457200" indent="-457200" algn="just">
              <a:buClr>
                <a:schemeClr val="accent6"/>
              </a:buClr>
              <a:buFont typeface="Wingdings" pitchFamily="2" charset="2"/>
              <a:buChar char="q"/>
            </a:pPr>
            <a:endParaRPr lang="en-US" sz="2800" dirty="0">
              <a:solidFill>
                <a:srgbClr val="0070C0"/>
              </a:solidFill>
              <a:latin typeface="Narkisim" pitchFamily="34" charset="-79"/>
              <a:cs typeface="Narkisim" pitchFamily="34" charset="-79"/>
            </a:endParaRPr>
          </a:p>
          <a:p>
            <a:pPr marL="457200" indent="-457200" algn="just">
              <a:buClr>
                <a:schemeClr val="accent6"/>
              </a:buClr>
              <a:buFont typeface="Wingdings" pitchFamily="2" charset="2"/>
              <a:buChar char="q"/>
            </a:pPr>
            <a:r>
              <a:rPr lang="en-US" sz="2800" dirty="0">
                <a:solidFill>
                  <a:srgbClr val="0070C0"/>
                </a:solidFill>
                <a:latin typeface="Narkisim" pitchFamily="34" charset="-79"/>
                <a:cs typeface="Narkisim" pitchFamily="34" charset="-79"/>
              </a:rPr>
              <a:t>When a clock pulse is applied, the Flip-Flops with </a:t>
            </a:r>
            <a:r>
              <a:rPr lang="en-US" sz="2800" dirty="0">
                <a:latin typeface="Narkisim" pitchFamily="34" charset="-79"/>
                <a:cs typeface="Narkisim" pitchFamily="34" charset="-79"/>
              </a:rPr>
              <a:t>D = 1 will </a:t>
            </a:r>
            <a:r>
              <a:rPr lang="en-US" sz="2800" b="1" dirty="0">
                <a:latin typeface="Narkisim" pitchFamily="34" charset="-79"/>
                <a:cs typeface="Narkisim" pitchFamily="34" charset="-79"/>
              </a:rPr>
              <a:t>set</a:t>
            </a:r>
            <a:r>
              <a:rPr lang="en-US" sz="2800" dirty="0">
                <a:latin typeface="Narkisim" pitchFamily="34" charset="-79"/>
                <a:cs typeface="Narkisim" pitchFamily="34" charset="-79"/>
              </a:rPr>
              <a:t> and those with D = 0 will </a:t>
            </a:r>
            <a:r>
              <a:rPr lang="en-US" sz="2800" b="1" dirty="0">
                <a:latin typeface="Narkisim" pitchFamily="34" charset="-79"/>
                <a:cs typeface="Narkisim" pitchFamily="34" charset="-79"/>
              </a:rPr>
              <a:t>reset,</a:t>
            </a:r>
            <a:r>
              <a:rPr lang="en-US" sz="2800" dirty="0">
                <a:solidFill>
                  <a:srgbClr val="0070C0"/>
                </a:solidFill>
                <a:latin typeface="Narkisim" pitchFamily="34" charset="-79"/>
                <a:cs typeface="Narkisim" pitchFamily="34" charset="-79"/>
              </a:rPr>
              <a:t> thereby </a:t>
            </a:r>
            <a:r>
              <a:rPr lang="en-US" sz="2800" dirty="0">
                <a:latin typeface="Narkisim" pitchFamily="34" charset="-79"/>
                <a:cs typeface="Narkisim" pitchFamily="34" charset="-79"/>
              </a:rPr>
              <a:t>storing all four bits simultaneously.</a:t>
            </a:r>
          </a:p>
          <a:p>
            <a:pPr marL="457200" indent="-457200" algn="just">
              <a:buClr>
                <a:schemeClr val="accent6"/>
              </a:buClr>
              <a:buFont typeface="Wingdings" pitchFamily="2" charset="2"/>
              <a:buChar char="q"/>
            </a:pPr>
            <a:endParaRPr lang="en-US" sz="2800" dirty="0">
              <a:solidFill>
                <a:srgbClr val="0070C0"/>
              </a:solidFill>
              <a:latin typeface="Narkisim" pitchFamily="34" charset="-79"/>
              <a:cs typeface="Narkisim" pitchFamily="34" charset="-79"/>
            </a:endParaRP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72</a:t>
            </a:r>
          </a:p>
        </p:txBody>
      </p:sp>
      <p:sp>
        <p:nvSpPr>
          <p:cNvPr id="9" name="Rectangle 3"/>
          <p:cNvSpPr>
            <a:spLocks noChangeArrowheads="1"/>
          </p:cNvSpPr>
          <p:nvPr/>
        </p:nvSpPr>
        <p:spPr bwMode="auto">
          <a:xfrm>
            <a:off x="2057400" y="1066800"/>
            <a:ext cx="5715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Parallel-In Serial-Out (PISO) Shift register</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sp>
        <p:nvSpPr>
          <p:cNvPr id="12" name="TextBox 11"/>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 DIGITAL DESIGN</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SHIFT REGISTERS</a:t>
            </a:r>
          </a:p>
        </p:txBody>
      </p:sp>
      <p:sp>
        <p:nvSpPr>
          <p:cNvPr id="11" name="Rectangle 10"/>
          <p:cNvSpPr/>
          <p:nvPr/>
        </p:nvSpPr>
        <p:spPr>
          <a:xfrm>
            <a:off x="228600" y="1447800"/>
            <a:ext cx="8534400" cy="4832092"/>
          </a:xfrm>
          <a:prstGeom prst="rect">
            <a:avLst/>
          </a:prstGeom>
        </p:spPr>
        <p:txBody>
          <a:bodyPr wrap="square">
            <a:spAutoFit/>
          </a:bodyPr>
          <a:lstStyle/>
          <a:p>
            <a:pPr marL="457200" indent="-457200" algn="just">
              <a:buClr>
                <a:schemeClr val="accent6"/>
              </a:buClr>
              <a:buFont typeface="Wingdings" pitchFamily="2" charset="2"/>
              <a:buChar char="q"/>
            </a:pPr>
            <a:endParaRPr lang="en-US" sz="2800" dirty="0">
              <a:solidFill>
                <a:srgbClr val="0070C0"/>
              </a:solidFill>
              <a:latin typeface="Narkisim" pitchFamily="34" charset="-79"/>
              <a:cs typeface="Narkisim" pitchFamily="34" charset="-79"/>
            </a:endParaRPr>
          </a:p>
          <a:p>
            <a:pPr marL="457200" indent="-457200" algn="just">
              <a:buClr>
                <a:schemeClr val="accent6"/>
              </a:buClr>
              <a:buFont typeface="Wingdings" pitchFamily="2" charset="2"/>
              <a:buChar char="q"/>
            </a:pPr>
            <a:r>
              <a:rPr lang="en-US" sz="2800" dirty="0">
                <a:solidFill>
                  <a:srgbClr val="0070C0"/>
                </a:solidFill>
                <a:latin typeface="Narkisim" pitchFamily="34" charset="-79"/>
                <a:cs typeface="Narkisim" pitchFamily="34" charset="-79"/>
              </a:rPr>
              <a:t>When </a:t>
            </a:r>
            <a:r>
              <a:rPr lang="en-US" sz="2800" dirty="0">
                <a:latin typeface="Narkisim" pitchFamily="34" charset="-79"/>
                <a:cs typeface="Narkisim" pitchFamily="34" charset="-79"/>
              </a:rPr>
              <a:t>SHIFT/LOAD is HIGH, gates G</a:t>
            </a:r>
            <a:r>
              <a:rPr lang="en-US" sz="2800" baseline="-25000" dirty="0">
                <a:latin typeface="Narkisim" pitchFamily="34" charset="-79"/>
                <a:cs typeface="Narkisim" pitchFamily="34" charset="-79"/>
              </a:rPr>
              <a:t>1</a:t>
            </a:r>
            <a:r>
              <a:rPr lang="en-US" sz="2800" dirty="0">
                <a:latin typeface="Narkisim" pitchFamily="34" charset="-79"/>
                <a:cs typeface="Narkisim" pitchFamily="34" charset="-79"/>
              </a:rPr>
              <a:t>, G</a:t>
            </a:r>
            <a:r>
              <a:rPr lang="en-US" sz="2800" baseline="-25000" dirty="0">
                <a:latin typeface="Narkisim" pitchFamily="34" charset="-79"/>
                <a:cs typeface="Narkisim" pitchFamily="34" charset="-79"/>
              </a:rPr>
              <a:t>2</a:t>
            </a:r>
            <a:r>
              <a:rPr lang="en-US" sz="2800" dirty="0">
                <a:latin typeface="Narkisim" pitchFamily="34" charset="-79"/>
                <a:cs typeface="Narkisim" pitchFamily="34" charset="-79"/>
              </a:rPr>
              <a:t>, G</a:t>
            </a:r>
            <a:r>
              <a:rPr lang="en-US" sz="2800" baseline="-25000" dirty="0">
                <a:latin typeface="Narkisim" pitchFamily="34" charset="-79"/>
                <a:cs typeface="Narkisim" pitchFamily="34" charset="-79"/>
              </a:rPr>
              <a:t>3</a:t>
            </a:r>
            <a:r>
              <a:rPr lang="en-US" sz="2800" dirty="0">
                <a:latin typeface="Narkisim" pitchFamily="34" charset="-79"/>
                <a:cs typeface="Narkisim" pitchFamily="34" charset="-79"/>
              </a:rPr>
              <a:t> and G</a:t>
            </a:r>
            <a:r>
              <a:rPr lang="en-US" sz="2800" baseline="-25000" dirty="0">
                <a:latin typeface="Narkisim" pitchFamily="34" charset="-79"/>
                <a:cs typeface="Narkisim" pitchFamily="34" charset="-79"/>
              </a:rPr>
              <a:t>4</a:t>
            </a:r>
            <a:r>
              <a:rPr lang="en-US" sz="2800" dirty="0">
                <a:latin typeface="Narkisim" pitchFamily="34" charset="-79"/>
                <a:cs typeface="Narkisim" pitchFamily="34" charset="-79"/>
              </a:rPr>
              <a:t> are disabled and gates G</a:t>
            </a:r>
            <a:r>
              <a:rPr lang="en-US" sz="2800" baseline="-25000" dirty="0">
                <a:latin typeface="Narkisim" pitchFamily="34" charset="-79"/>
                <a:cs typeface="Narkisim" pitchFamily="34" charset="-79"/>
              </a:rPr>
              <a:t>5</a:t>
            </a:r>
            <a:r>
              <a:rPr lang="en-US" sz="2800" dirty="0">
                <a:latin typeface="Narkisim" pitchFamily="34" charset="-79"/>
                <a:cs typeface="Narkisim" pitchFamily="34" charset="-79"/>
              </a:rPr>
              <a:t>, G</a:t>
            </a:r>
            <a:r>
              <a:rPr lang="en-US" sz="2800" baseline="-25000" dirty="0">
                <a:latin typeface="Narkisim" pitchFamily="34" charset="-79"/>
                <a:cs typeface="Narkisim" pitchFamily="34" charset="-79"/>
              </a:rPr>
              <a:t>6</a:t>
            </a:r>
            <a:r>
              <a:rPr lang="en-US" sz="2800" dirty="0">
                <a:latin typeface="Narkisim" pitchFamily="34" charset="-79"/>
                <a:cs typeface="Narkisim" pitchFamily="34" charset="-79"/>
              </a:rPr>
              <a:t> and G</a:t>
            </a:r>
            <a:r>
              <a:rPr lang="en-US" sz="2800" baseline="-25000" dirty="0">
                <a:latin typeface="Narkisim" pitchFamily="34" charset="-79"/>
                <a:cs typeface="Narkisim" pitchFamily="34" charset="-79"/>
              </a:rPr>
              <a:t>7</a:t>
            </a:r>
            <a:r>
              <a:rPr lang="en-US" sz="2800" dirty="0">
                <a:latin typeface="Narkisim" pitchFamily="34" charset="-79"/>
                <a:cs typeface="Narkisim" pitchFamily="34" charset="-79"/>
              </a:rPr>
              <a:t> are enabled, </a:t>
            </a:r>
            <a:r>
              <a:rPr lang="en-US" sz="2800" dirty="0">
                <a:solidFill>
                  <a:srgbClr val="0070C0"/>
                </a:solidFill>
                <a:latin typeface="Narkisim" pitchFamily="34" charset="-79"/>
                <a:cs typeface="Narkisim" pitchFamily="34" charset="-79"/>
              </a:rPr>
              <a:t>allowing the data bits to shift right from one stage to the next.</a:t>
            </a:r>
          </a:p>
          <a:p>
            <a:pPr marL="457200" indent="-457200" algn="just">
              <a:buClr>
                <a:schemeClr val="accent6"/>
              </a:buClr>
              <a:buFont typeface="Wingdings" pitchFamily="2" charset="2"/>
              <a:buChar char="q"/>
            </a:pPr>
            <a:endParaRPr lang="en-US" sz="2800" dirty="0">
              <a:solidFill>
                <a:srgbClr val="0070C0"/>
              </a:solidFill>
              <a:latin typeface="Narkisim" pitchFamily="34" charset="-79"/>
              <a:cs typeface="Narkisim" pitchFamily="34" charset="-79"/>
            </a:endParaRPr>
          </a:p>
          <a:p>
            <a:pPr marL="457200" indent="-457200" algn="just">
              <a:buClr>
                <a:schemeClr val="accent6"/>
              </a:buClr>
              <a:buFont typeface="Wingdings" pitchFamily="2" charset="2"/>
              <a:buChar char="q"/>
            </a:pPr>
            <a:r>
              <a:rPr lang="en-US" sz="2800" dirty="0">
                <a:solidFill>
                  <a:srgbClr val="0070C0"/>
                </a:solidFill>
                <a:latin typeface="Narkisim" pitchFamily="34" charset="-79"/>
                <a:cs typeface="Narkisim" pitchFamily="34" charset="-79"/>
              </a:rPr>
              <a:t>The </a:t>
            </a:r>
            <a:r>
              <a:rPr lang="en-US" sz="2800" dirty="0">
                <a:latin typeface="Narkisim" pitchFamily="34" charset="-79"/>
                <a:cs typeface="Narkisim" pitchFamily="34" charset="-79"/>
              </a:rPr>
              <a:t>OR gates </a:t>
            </a:r>
            <a:r>
              <a:rPr lang="en-US" sz="2800" dirty="0">
                <a:solidFill>
                  <a:srgbClr val="0070C0"/>
                </a:solidFill>
                <a:latin typeface="Narkisim" pitchFamily="34" charset="-79"/>
                <a:cs typeface="Narkisim" pitchFamily="34" charset="-79"/>
              </a:rPr>
              <a:t>allow either the normal shifting operation or the parallel data-entry operation, </a:t>
            </a:r>
            <a:r>
              <a:rPr lang="en-US" sz="2800" dirty="0">
                <a:latin typeface="Narkisim" pitchFamily="34" charset="-79"/>
                <a:cs typeface="Narkisim" pitchFamily="34" charset="-79"/>
              </a:rPr>
              <a:t>depending on which AND gates are enabled</a:t>
            </a:r>
            <a:r>
              <a:rPr lang="en-US" sz="2800" dirty="0">
                <a:solidFill>
                  <a:srgbClr val="0070C0"/>
                </a:solidFill>
                <a:latin typeface="Narkisim" pitchFamily="34" charset="-79"/>
                <a:cs typeface="Narkisim" pitchFamily="34" charset="-79"/>
              </a:rPr>
              <a:t> by the level on the SHIFT/LOAD input. </a:t>
            </a:r>
          </a:p>
          <a:p>
            <a:pPr marL="457200" indent="-457200" algn="just">
              <a:buClr>
                <a:schemeClr val="accent6"/>
              </a:buClr>
              <a:buFont typeface="Wingdings" pitchFamily="2" charset="2"/>
              <a:buChar char="q"/>
            </a:pPr>
            <a:endParaRPr lang="en-US" sz="2800" dirty="0">
              <a:solidFill>
                <a:srgbClr val="0070C0"/>
              </a:solidFill>
              <a:latin typeface="Narkisim" pitchFamily="34" charset="-79"/>
              <a:cs typeface="Narkisim" pitchFamily="34" charset="-79"/>
            </a:endParaRP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73</a:t>
            </a:r>
          </a:p>
        </p:txBody>
      </p:sp>
      <p:sp>
        <p:nvSpPr>
          <p:cNvPr id="9" name="Rectangle 3"/>
          <p:cNvSpPr>
            <a:spLocks noChangeArrowheads="1"/>
          </p:cNvSpPr>
          <p:nvPr/>
        </p:nvSpPr>
        <p:spPr bwMode="auto">
          <a:xfrm>
            <a:off x="2057400" y="1066800"/>
            <a:ext cx="5715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Parallel-In Serial-Out (PISO) Shift register</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sp>
        <p:nvSpPr>
          <p:cNvPr id="12" name="TextBox 11"/>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 DIGITAL DESIGN</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COUNTERS</a:t>
            </a:r>
          </a:p>
        </p:txBody>
      </p:sp>
      <p:sp>
        <p:nvSpPr>
          <p:cNvPr id="11" name="Rectangle 10"/>
          <p:cNvSpPr/>
          <p:nvPr/>
        </p:nvSpPr>
        <p:spPr>
          <a:xfrm>
            <a:off x="304800" y="1850172"/>
            <a:ext cx="8534400" cy="4570482"/>
          </a:xfrm>
          <a:prstGeom prst="rect">
            <a:avLst/>
          </a:prstGeom>
        </p:spPr>
        <p:txBody>
          <a:bodyPr wrap="square">
            <a:spAutoFit/>
          </a:bodyPr>
          <a:lstStyle/>
          <a:p>
            <a:pPr marL="457200" indent="-457200" algn="just">
              <a:buClr>
                <a:schemeClr val="accent6"/>
              </a:buClr>
              <a:buFont typeface="Wingdings" pitchFamily="2" charset="2"/>
              <a:buChar char="q"/>
            </a:pPr>
            <a:r>
              <a:rPr lang="en-US" sz="2800" dirty="0">
                <a:solidFill>
                  <a:srgbClr val="0070C0"/>
                </a:solidFill>
                <a:latin typeface="Narkisim" pitchFamily="34" charset="-79"/>
                <a:cs typeface="Narkisim" pitchFamily="34" charset="-79"/>
              </a:rPr>
              <a:t>A shift register counter is basically a shift register with the serial output connected back to the serial input to produce special sequences. </a:t>
            </a:r>
          </a:p>
          <a:p>
            <a:pPr marL="457200" indent="-457200" algn="just">
              <a:buClr>
                <a:schemeClr val="accent6"/>
              </a:buClr>
              <a:buFont typeface="Wingdings" pitchFamily="2" charset="2"/>
              <a:buChar char="q"/>
            </a:pPr>
            <a:endParaRPr lang="en-US" sz="2800" dirty="0">
              <a:solidFill>
                <a:srgbClr val="0070C0"/>
              </a:solidFill>
              <a:latin typeface="Narkisim" pitchFamily="34" charset="-79"/>
              <a:cs typeface="Narkisim" pitchFamily="34" charset="-79"/>
            </a:endParaRPr>
          </a:p>
          <a:p>
            <a:pPr marL="457200" indent="-457200" algn="just">
              <a:buClr>
                <a:schemeClr val="accent6"/>
              </a:buClr>
              <a:buFont typeface="Wingdings" pitchFamily="2" charset="2"/>
              <a:buChar char="q"/>
            </a:pPr>
            <a:r>
              <a:rPr lang="en-US" sz="2800" dirty="0">
                <a:solidFill>
                  <a:srgbClr val="0070C0"/>
                </a:solidFill>
                <a:latin typeface="Narkisim" pitchFamily="34" charset="-79"/>
                <a:cs typeface="Narkisim" pitchFamily="34" charset="-79"/>
              </a:rPr>
              <a:t>Two of the most common types of shift register counters are:</a:t>
            </a:r>
          </a:p>
          <a:p>
            <a:pPr lvl="0">
              <a:lnSpc>
                <a:spcPct val="150000"/>
              </a:lnSpc>
            </a:pPr>
            <a:r>
              <a:rPr lang="en-US" sz="2800" dirty="0">
                <a:solidFill>
                  <a:srgbClr val="0070C0"/>
                </a:solidFill>
                <a:latin typeface="Narkisim" pitchFamily="34" charset="-79"/>
                <a:cs typeface="Narkisim" pitchFamily="34" charset="-79"/>
              </a:rPr>
              <a:t>		</a:t>
            </a:r>
            <a:r>
              <a:rPr lang="en-US" sz="2800" dirty="0">
                <a:latin typeface="Narkisim" pitchFamily="34" charset="-79"/>
                <a:cs typeface="Narkisim" pitchFamily="34" charset="-79"/>
              </a:rPr>
              <a:t>Johnson counter (Shift Counter),</a:t>
            </a:r>
          </a:p>
          <a:p>
            <a:pPr lvl="0">
              <a:lnSpc>
                <a:spcPct val="150000"/>
              </a:lnSpc>
            </a:pPr>
            <a:r>
              <a:rPr lang="en-US" sz="2800" dirty="0">
                <a:latin typeface="Narkisim" pitchFamily="34" charset="-79"/>
                <a:cs typeface="Narkisim" pitchFamily="34" charset="-79"/>
              </a:rPr>
              <a:t>		Ring counter</a:t>
            </a:r>
          </a:p>
          <a:p>
            <a:pPr algn="just">
              <a:lnSpc>
                <a:spcPct val="150000"/>
              </a:lnSpc>
              <a:buClr>
                <a:schemeClr val="accent6"/>
              </a:buClr>
            </a:pPr>
            <a:endParaRPr lang="en-US" sz="2600" dirty="0">
              <a:latin typeface="Narkisim" pitchFamily="34" charset="-79"/>
              <a:cs typeface="Narkisim" pitchFamily="34" charset="-79"/>
            </a:endParaRP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74</a:t>
            </a:r>
          </a:p>
        </p:txBody>
      </p:sp>
      <p:sp>
        <p:nvSpPr>
          <p:cNvPr id="9" name="Rectangle 3"/>
          <p:cNvSpPr>
            <a:spLocks noChangeArrowheads="1"/>
          </p:cNvSpPr>
          <p:nvPr/>
        </p:nvSpPr>
        <p:spPr bwMode="auto">
          <a:xfrm>
            <a:off x="2057400" y="1066800"/>
            <a:ext cx="4953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SHIFT REGISTER COUNTERS</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sp>
        <p:nvSpPr>
          <p:cNvPr id="12" name="TextBox 11"/>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 DIGITAL DESIGN</a:t>
            </a:r>
          </a:p>
        </p:txBody>
      </p:sp>
    </p:spTree>
    <p:extLst>
      <p:ext uri="{BB962C8B-B14F-4D97-AF65-F5344CB8AC3E}">
        <p14:creationId xmlns:p14="http://schemas.microsoft.com/office/powerpoint/2010/main" val="173921342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COUNTERS</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75</a:t>
            </a:r>
          </a:p>
        </p:txBody>
      </p:sp>
      <p:sp>
        <p:nvSpPr>
          <p:cNvPr id="9" name="Rectangle 3"/>
          <p:cNvSpPr>
            <a:spLocks noChangeArrowheads="1"/>
          </p:cNvSpPr>
          <p:nvPr/>
        </p:nvSpPr>
        <p:spPr bwMode="auto">
          <a:xfrm>
            <a:off x="2057400" y="1066800"/>
            <a:ext cx="4953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JOHNSON COUNTERS</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pic>
        <p:nvPicPr>
          <p:cNvPr id="185346" name="Picture 2"/>
          <p:cNvPicPr>
            <a:picLocks noChangeAspect="1" noChangeArrowheads="1"/>
          </p:cNvPicPr>
          <p:nvPr/>
        </p:nvPicPr>
        <p:blipFill>
          <a:blip r:embed="rId4" cstate="print"/>
          <a:srcRect/>
          <a:stretch>
            <a:fillRect/>
          </a:stretch>
        </p:blipFill>
        <p:spPr bwMode="auto">
          <a:xfrm>
            <a:off x="907936" y="2819400"/>
            <a:ext cx="7251927" cy="2171700"/>
          </a:xfrm>
          <a:prstGeom prst="rect">
            <a:avLst/>
          </a:prstGeom>
          <a:noFill/>
          <a:ln w="9525">
            <a:noFill/>
            <a:miter lim="800000"/>
            <a:headEnd/>
            <a:tailEnd/>
          </a:ln>
        </p:spPr>
      </p:pic>
      <p:sp>
        <p:nvSpPr>
          <p:cNvPr id="11" name="TextBox 10"/>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 DIGITAL DESIGN</a:t>
            </a:r>
          </a:p>
        </p:txBody>
      </p:sp>
    </p:spTree>
    <p:extLst>
      <p:ext uri="{BB962C8B-B14F-4D97-AF65-F5344CB8AC3E}">
        <p14:creationId xmlns:p14="http://schemas.microsoft.com/office/powerpoint/2010/main" val="35240956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COUNTERS</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76</a:t>
            </a:r>
          </a:p>
        </p:txBody>
      </p:sp>
      <p:sp>
        <p:nvSpPr>
          <p:cNvPr id="9" name="Rectangle 3"/>
          <p:cNvSpPr>
            <a:spLocks noChangeArrowheads="1"/>
          </p:cNvSpPr>
          <p:nvPr/>
        </p:nvSpPr>
        <p:spPr bwMode="auto">
          <a:xfrm>
            <a:off x="2057400" y="1200090"/>
            <a:ext cx="4953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JOHNSON COUNTERS</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pic>
        <p:nvPicPr>
          <p:cNvPr id="4100" name="Picture 4" descr="Image result for johnson counter truth ta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752600"/>
            <a:ext cx="4796384" cy="4527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6685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COUNTERS</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77</a:t>
            </a:r>
          </a:p>
        </p:txBody>
      </p:sp>
      <p:sp>
        <p:nvSpPr>
          <p:cNvPr id="9" name="Rectangle 3"/>
          <p:cNvSpPr>
            <a:spLocks noChangeArrowheads="1"/>
          </p:cNvSpPr>
          <p:nvPr/>
        </p:nvSpPr>
        <p:spPr bwMode="auto">
          <a:xfrm>
            <a:off x="2057400" y="1066800"/>
            <a:ext cx="4953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JOHNSON COUNTERS</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pic>
        <p:nvPicPr>
          <p:cNvPr id="186370" name="Picture 2"/>
          <p:cNvPicPr>
            <a:picLocks noChangeAspect="1" noChangeArrowheads="1"/>
          </p:cNvPicPr>
          <p:nvPr/>
        </p:nvPicPr>
        <p:blipFill>
          <a:blip r:embed="rId4" cstate="print"/>
          <a:srcRect/>
          <a:stretch>
            <a:fillRect/>
          </a:stretch>
        </p:blipFill>
        <p:spPr bwMode="auto">
          <a:xfrm>
            <a:off x="1295400" y="1981200"/>
            <a:ext cx="6622616" cy="3609975"/>
          </a:xfrm>
          <a:prstGeom prst="rect">
            <a:avLst/>
          </a:prstGeom>
          <a:noFill/>
          <a:ln w="9525">
            <a:noFill/>
            <a:miter lim="800000"/>
            <a:headEnd/>
            <a:tailEnd/>
          </a:ln>
        </p:spPr>
      </p:pic>
    </p:spTree>
    <p:extLst>
      <p:ext uri="{BB962C8B-B14F-4D97-AF65-F5344CB8AC3E}">
        <p14:creationId xmlns:p14="http://schemas.microsoft.com/office/powerpoint/2010/main" val="149101658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COUNTERS</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78</a:t>
            </a:r>
          </a:p>
        </p:txBody>
      </p:sp>
      <p:sp>
        <p:nvSpPr>
          <p:cNvPr id="9" name="Rectangle 3"/>
          <p:cNvSpPr>
            <a:spLocks noChangeArrowheads="1"/>
          </p:cNvSpPr>
          <p:nvPr/>
        </p:nvSpPr>
        <p:spPr bwMode="auto">
          <a:xfrm>
            <a:off x="2057400" y="1066800"/>
            <a:ext cx="4953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RING COUNTERS</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pic>
        <p:nvPicPr>
          <p:cNvPr id="187394" name="Picture 2"/>
          <p:cNvPicPr>
            <a:picLocks noChangeAspect="1" noChangeArrowheads="1"/>
          </p:cNvPicPr>
          <p:nvPr/>
        </p:nvPicPr>
        <p:blipFill>
          <a:blip r:embed="rId4" cstate="print"/>
          <a:srcRect/>
          <a:stretch>
            <a:fillRect/>
          </a:stretch>
        </p:blipFill>
        <p:spPr bwMode="auto">
          <a:xfrm>
            <a:off x="1066800" y="2590800"/>
            <a:ext cx="7318306" cy="2400300"/>
          </a:xfrm>
          <a:prstGeom prst="rect">
            <a:avLst/>
          </a:prstGeom>
          <a:noFill/>
          <a:ln w="9525">
            <a:noFill/>
            <a:miter lim="800000"/>
            <a:headEnd/>
            <a:tailEnd/>
          </a:ln>
        </p:spPr>
      </p:pic>
      <p:sp>
        <p:nvSpPr>
          <p:cNvPr id="11" name="TextBox 10"/>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 DIGITAL DESIGN</a:t>
            </a:r>
          </a:p>
        </p:txBody>
      </p:sp>
    </p:spTree>
    <p:extLst>
      <p:ext uri="{BB962C8B-B14F-4D97-AF65-F5344CB8AC3E}">
        <p14:creationId xmlns:p14="http://schemas.microsoft.com/office/powerpoint/2010/main" val="36839469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COUNTERS</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79</a:t>
            </a:r>
          </a:p>
        </p:txBody>
      </p:sp>
      <p:sp>
        <p:nvSpPr>
          <p:cNvPr id="9" name="Rectangle 3"/>
          <p:cNvSpPr>
            <a:spLocks noChangeArrowheads="1"/>
          </p:cNvSpPr>
          <p:nvPr/>
        </p:nvSpPr>
        <p:spPr bwMode="auto">
          <a:xfrm>
            <a:off x="2057400" y="1066800"/>
            <a:ext cx="4953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RING COUNTERS</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pic>
        <p:nvPicPr>
          <p:cNvPr id="5122" name="Picture 2" descr="Image result for ring counter truth ta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6937" y="1676400"/>
            <a:ext cx="4733925" cy="456926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 DIGITAL DESIGN</a:t>
            </a:r>
          </a:p>
        </p:txBody>
      </p:sp>
    </p:spTree>
    <p:extLst>
      <p:ext uri="{BB962C8B-B14F-4D97-AF65-F5344CB8AC3E}">
        <p14:creationId xmlns:p14="http://schemas.microsoft.com/office/powerpoint/2010/main" val="1618869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a:solidFill>
                  <a:schemeClr val="tx1"/>
                </a:solidFill>
                <a:latin typeface="Britannic Bold" pitchFamily="34" charset="0"/>
              </a:rPr>
              <a:t>INTRODUCTION TO SEQUENTIAL LOGIC</a:t>
            </a:r>
          </a:p>
        </p:txBody>
      </p:sp>
      <p:sp>
        <p:nvSpPr>
          <p:cNvPr id="13" name="TextBox 12"/>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 DIGITAL DESIGN</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8</a:t>
            </a:r>
          </a:p>
        </p:txBody>
      </p:sp>
      <p:sp>
        <p:nvSpPr>
          <p:cNvPr id="15" name="TextBox 14"/>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MODULE-3</a:t>
            </a:r>
            <a:endParaRPr lang="en-US" sz="1000" b="1" dirty="0">
              <a:solidFill>
                <a:srgbClr val="C00000"/>
              </a:solidFill>
              <a:latin typeface="Lucida Fax" pitchFamily="18" charset="0"/>
            </a:endParaRPr>
          </a:p>
        </p:txBody>
      </p:sp>
      <p:sp>
        <p:nvSpPr>
          <p:cNvPr id="81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3"/>
          <p:cNvSpPr>
            <a:spLocks noChangeArrowheads="1"/>
          </p:cNvSpPr>
          <p:nvPr/>
        </p:nvSpPr>
        <p:spPr bwMode="auto">
          <a:xfrm>
            <a:off x="2438400" y="1219200"/>
            <a:ext cx="42672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strike="noStrike" cap="none" normalizeH="0" baseline="0" dirty="0">
                <a:ln>
                  <a:noFill/>
                </a:ln>
                <a:solidFill>
                  <a:srgbClr val="C00000"/>
                </a:solidFill>
                <a:effectLst/>
                <a:latin typeface="Book Antiqua" pitchFamily="18" charset="0"/>
                <a:ea typeface="Calibri" pitchFamily="34" charset="0"/>
                <a:cs typeface="NewCenturySchlbk-Roman"/>
              </a:rPr>
              <a:t>Combinational vs Sequential Circuit</a:t>
            </a:r>
            <a:endParaRPr kumimoji="0" lang="en-US" sz="1600" b="0" i="0" strike="noStrike" cap="none" normalizeH="0" baseline="0" dirty="0">
              <a:ln>
                <a:noFill/>
              </a:ln>
              <a:solidFill>
                <a:srgbClr val="C00000"/>
              </a:solidFill>
              <a:effectLst/>
              <a:latin typeface="Arial" pitchFamily="34" charset="0"/>
              <a:cs typeface="Arial" pitchFamily="34" charset="0"/>
            </a:endParaRPr>
          </a:p>
        </p:txBody>
      </p:sp>
      <p:graphicFrame>
        <p:nvGraphicFramePr>
          <p:cNvPr id="17" name="Table 16"/>
          <p:cNvGraphicFramePr>
            <a:graphicFrameLocks noGrp="1"/>
          </p:cNvGraphicFramePr>
          <p:nvPr/>
        </p:nvGraphicFramePr>
        <p:xfrm>
          <a:off x="533402" y="1600202"/>
          <a:ext cx="8153398" cy="4571996"/>
        </p:xfrm>
        <a:graphic>
          <a:graphicData uri="http://schemas.openxmlformats.org/drawingml/2006/table">
            <a:tbl>
              <a:tblPr>
                <a:tableStyleId>{ED083AE6-46FA-4A59-8FB0-9F97EB10719F}</a:tableStyleId>
              </a:tblPr>
              <a:tblGrid>
                <a:gridCol w="761998">
                  <a:extLst>
                    <a:ext uri="{9D8B030D-6E8A-4147-A177-3AD203B41FA5}">
                      <a16:colId xmlns="" xmlns:a16="http://schemas.microsoft.com/office/drawing/2014/main" val="20000"/>
                    </a:ext>
                  </a:extLst>
                </a:gridCol>
                <a:gridCol w="3343497">
                  <a:extLst>
                    <a:ext uri="{9D8B030D-6E8A-4147-A177-3AD203B41FA5}">
                      <a16:colId xmlns="" xmlns:a16="http://schemas.microsoft.com/office/drawing/2014/main" val="20001"/>
                    </a:ext>
                  </a:extLst>
                </a:gridCol>
                <a:gridCol w="4047903">
                  <a:extLst>
                    <a:ext uri="{9D8B030D-6E8A-4147-A177-3AD203B41FA5}">
                      <a16:colId xmlns="" xmlns:a16="http://schemas.microsoft.com/office/drawing/2014/main" val="20002"/>
                    </a:ext>
                  </a:extLst>
                </a:gridCol>
              </a:tblGrid>
              <a:tr h="768469">
                <a:tc>
                  <a:txBody>
                    <a:bodyPr/>
                    <a:lstStyle/>
                    <a:p>
                      <a:pPr marL="0" marR="0" algn="ctr">
                        <a:lnSpc>
                          <a:spcPct val="115000"/>
                        </a:lnSpc>
                        <a:spcBef>
                          <a:spcPts val="0"/>
                        </a:spcBef>
                        <a:spcAft>
                          <a:spcPts val="0"/>
                        </a:spcAft>
                      </a:pPr>
                      <a:r>
                        <a:rPr lang="en-US" sz="1800" b="1" dirty="0">
                          <a:latin typeface="Narkisim" pitchFamily="34" charset="-79"/>
                          <a:cs typeface="Narkisim" pitchFamily="34" charset="-79"/>
                        </a:rPr>
                        <a:t>S.No</a:t>
                      </a:r>
                      <a:endParaRPr lang="en-US" sz="1800" b="1" dirty="0">
                        <a:latin typeface="Narkisim" pitchFamily="34" charset="-79"/>
                        <a:ea typeface="Calibri"/>
                        <a:cs typeface="Narkisim" pitchFamily="34" charset="-79"/>
                      </a:endParaRPr>
                    </a:p>
                  </a:txBody>
                  <a:tcPr marL="68580" marR="68580"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1800" b="1" dirty="0">
                          <a:latin typeface="Narkisim" pitchFamily="34" charset="-79"/>
                          <a:cs typeface="Narkisim" pitchFamily="34" charset="-79"/>
                        </a:rPr>
                        <a:t>Combinational logic</a:t>
                      </a:r>
                      <a:endParaRPr lang="en-US" sz="1800" b="1" dirty="0">
                        <a:latin typeface="Narkisim" pitchFamily="34" charset="-79"/>
                        <a:ea typeface="Calibri"/>
                        <a:cs typeface="Narkisim" pitchFamily="34" charset="-79"/>
                      </a:endParaRPr>
                    </a:p>
                  </a:txBody>
                  <a:tcPr marL="68580" marR="68580"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1800" b="1" dirty="0">
                          <a:latin typeface="Narkisim" pitchFamily="34" charset="-79"/>
                          <a:cs typeface="Narkisim" pitchFamily="34" charset="-79"/>
                        </a:rPr>
                        <a:t>Sequential logic</a:t>
                      </a:r>
                      <a:endParaRPr lang="en-US" sz="1800" b="1" dirty="0">
                        <a:latin typeface="Narkisim" pitchFamily="34" charset="-79"/>
                        <a:ea typeface="Calibri"/>
                        <a:cs typeface="Narkisim" pitchFamily="34" charset="-79"/>
                      </a:endParaRPr>
                    </a:p>
                  </a:txBody>
                  <a:tcPr marL="68580" marR="68580" marT="0" marB="0" anchor="ctr">
                    <a:solidFill>
                      <a:schemeClr val="accent3">
                        <a:lumMod val="40000"/>
                        <a:lumOff val="60000"/>
                      </a:schemeClr>
                    </a:solidFill>
                  </a:tcPr>
                </a:tc>
                <a:extLst>
                  <a:ext uri="{0D108BD9-81ED-4DB2-BD59-A6C34878D82A}">
                    <a16:rowId xmlns="" xmlns:a16="http://schemas.microsoft.com/office/drawing/2014/main" val="10000"/>
                  </a:ext>
                </a:extLst>
              </a:tr>
              <a:tr h="1188693">
                <a:tc>
                  <a:txBody>
                    <a:bodyPr/>
                    <a:lstStyle/>
                    <a:p>
                      <a:pPr marL="0" marR="0" algn="ctr">
                        <a:lnSpc>
                          <a:spcPct val="115000"/>
                        </a:lnSpc>
                        <a:spcBef>
                          <a:spcPts val="0"/>
                        </a:spcBef>
                        <a:spcAft>
                          <a:spcPts val="0"/>
                        </a:spcAft>
                      </a:pPr>
                      <a:r>
                        <a:rPr lang="en-US" sz="1800">
                          <a:latin typeface="Narkisim" pitchFamily="34" charset="-79"/>
                          <a:cs typeface="Narkisim" pitchFamily="34" charset="-79"/>
                        </a:rPr>
                        <a:t>1</a:t>
                      </a:r>
                      <a:endParaRPr lang="en-US" sz="1800">
                        <a:latin typeface="Narkisim" pitchFamily="34" charset="-79"/>
                        <a:ea typeface="Calibri"/>
                        <a:cs typeface="Narkisim" pitchFamily="34" charset="-79"/>
                      </a:endParaRPr>
                    </a:p>
                  </a:txBody>
                  <a:tcPr marL="68580" marR="68580" marT="0" marB="0" anchor="ctr"/>
                </a:tc>
                <a:tc>
                  <a:txBody>
                    <a:bodyPr/>
                    <a:lstStyle/>
                    <a:p>
                      <a:pPr marL="0" marR="0">
                        <a:lnSpc>
                          <a:spcPct val="115000"/>
                        </a:lnSpc>
                        <a:spcBef>
                          <a:spcPts val="0"/>
                        </a:spcBef>
                        <a:spcAft>
                          <a:spcPts val="0"/>
                        </a:spcAft>
                      </a:pPr>
                      <a:r>
                        <a:rPr lang="en-US" sz="1800">
                          <a:latin typeface="Narkisim" pitchFamily="34" charset="-79"/>
                          <a:cs typeface="Narkisim" pitchFamily="34" charset="-79"/>
                        </a:rPr>
                        <a:t>The output variable, at all times depends on the combination of input variables.</a:t>
                      </a:r>
                      <a:endParaRPr lang="en-US" sz="1800">
                        <a:latin typeface="Narkisim" pitchFamily="34" charset="-79"/>
                        <a:ea typeface="Calibri"/>
                        <a:cs typeface="Narkisim" pitchFamily="34" charset="-79"/>
                      </a:endParaRPr>
                    </a:p>
                  </a:txBody>
                  <a:tcPr marL="68580" marR="68580" marT="0" marB="0" anchor="ctr"/>
                </a:tc>
                <a:tc>
                  <a:txBody>
                    <a:bodyPr/>
                    <a:lstStyle/>
                    <a:p>
                      <a:pPr marL="0" marR="0">
                        <a:lnSpc>
                          <a:spcPct val="115000"/>
                        </a:lnSpc>
                        <a:spcBef>
                          <a:spcPts val="0"/>
                        </a:spcBef>
                        <a:spcAft>
                          <a:spcPts val="0"/>
                        </a:spcAft>
                      </a:pPr>
                      <a:r>
                        <a:rPr lang="en-US" sz="1800">
                          <a:latin typeface="Narkisim" pitchFamily="34" charset="-79"/>
                          <a:cs typeface="Narkisim" pitchFamily="34" charset="-79"/>
                        </a:rPr>
                        <a:t>The output variable depends not only on the present input but also depend upon the past history of inputs.</a:t>
                      </a:r>
                      <a:endParaRPr lang="en-US" sz="1800">
                        <a:latin typeface="Narkisim" pitchFamily="34" charset="-79"/>
                        <a:ea typeface="Calibri"/>
                        <a:cs typeface="Narkisim" pitchFamily="34" charset="-79"/>
                      </a:endParaRPr>
                    </a:p>
                  </a:txBody>
                  <a:tcPr marL="68580" marR="68580" marT="0" marB="0" anchor="ctr"/>
                </a:tc>
                <a:extLst>
                  <a:ext uri="{0D108BD9-81ED-4DB2-BD59-A6C34878D82A}">
                    <a16:rowId xmlns="" xmlns:a16="http://schemas.microsoft.com/office/drawing/2014/main" val="10001"/>
                  </a:ext>
                </a:extLst>
              </a:tr>
              <a:tr h="750868">
                <a:tc>
                  <a:txBody>
                    <a:bodyPr/>
                    <a:lstStyle/>
                    <a:p>
                      <a:pPr marL="0" marR="0" algn="ctr">
                        <a:lnSpc>
                          <a:spcPct val="115000"/>
                        </a:lnSpc>
                        <a:spcBef>
                          <a:spcPts val="0"/>
                        </a:spcBef>
                        <a:spcAft>
                          <a:spcPts val="0"/>
                        </a:spcAft>
                      </a:pPr>
                      <a:r>
                        <a:rPr lang="en-US" sz="1800">
                          <a:latin typeface="Narkisim" pitchFamily="34" charset="-79"/>
                          <a:cs typeface="Narkisim" pitchFamily="34" charset="-79"/>
                        </a:rPr>
                        <a:t>2</a:t>
                      </a:r>
                      <a:endParaRPr lang="en-US" sz="1800">
                        <a:latin typeface="Narkisim" pitchFamily="34" charset="-79"/>
                        <a:ea typeface="Calibri"/>
                        <a:cs typeface="Narkisim" pitchFamily="34" charset="-79"/>
                      </a:endParaRPr>
                    </a:p>
                  </a:txBody>
                  <a:tcPr marL="68580" marR="68580" marT="0" marB="0" anchor="ctr"/>
                </a:tc>
                <a:tc>
                  <a:txBody>
                    <a:bodyPr/>
                    <a:lstStyle/>
                    <a:p>
                      <a:pPr marL="0" marR="0">
                        <a:lnSpc>
                          <a:spcPct val="115000"/>
                        </a:lnSpc>
                        <a:spcBef>
                          <a:spcPts val="0"/>
                        </a:spcBef>
                        <a:spcAft>
                          <a:spcPts val="0"/>
                        </a:spcAft>
                      </a:pPr>
                      <a:r>
                        <a:rPr lang="en-US" sz="1800">
                          <a:latin typeface="Narkisim" pitchFamily="34" charset="-79"/>
                          <a:cs typeface="Narkisim" pitchFamily="34" charset="-79"/>
                        </a:rPr>
                        <a:t>Memory unit is not required</a:t>
                      </a:r>
                      <a:endParaRPr lang="en-US" sz="1800">
                        <a:latin typeface="Narkisim" pitchFamily="34" charset="-79"/>
                        <a:ea typeface="Calibri"/>
                        <a:cs typeface="Narkisim" pitchFamily="34" charset="-79"/>
                      </a:endParaRPr>
                    </a:p>
                  </a:txBody>
                  <a:tcPr marL="68580" marR="68580" marT="0" marB="0" anchor="ctr"/>
                </a:tc>
                <a:tc>
                  <a:txBody>
                    <a:bodyPr/>
                    <a:lstStyle/>
                    <a:p>
                      <a:pPr marL="0" marR="0">
                        <a:lnSpc>
                          <a:spcPct val="115000"/>
                        </a:lnSpc>
                        <a:spcBef>
                          <a:spcPts val="0"/>
                        </a:spcBef>
                        <a:spcAft>
                          <a:spcPts val="0"/>
                        </a:spcAft>
                      </a:pPr>
                      <a:r>
                        <a:rPr lang="en-US" sz="1800">
                          <a:latin typeface="Narkisim" pitchFamily="34" charset="-79"/>
                          <a:cs typeface="Narkisim" pitchFamily="34" charset="-79"/>
                        </a:rPr>
                        <a:t>Memory unit is required to store the past history of input variables.</a:t>
                      </a:r>
                      <a:endParaRPr lang="en-US" sz="1800">
                        <a:latin typeface="Narkisim" pitchFamily="34" charset="-79"/>
                        <a:ea typeface="Calibri"/>
                        <a:cs typeface="Narkisim" pitchFamily="34" charset="-79"/>
                      </a:endParaRPr>
                    </a:p>
                  </a:txBody>
                  <a:tcPr marL="68580" marR="68580" marT="0" marB="0" anchor="ctr"/>
                </a:tc>
                <a:extLst>
                  <a:ext uri="{0D108BD9-81ED-4DB2-BD59-A6C34878D82A}">
                    <a16:rowId xmlns="" xmlns:a16="http://schemas.microsoft.com/office/drawing/2014/main" val="10002"/>
                  </a:ext>
                </a:extLst>
              </a:tr>
              <a:tr h="553908">
                <a:tc>
                  <a:txBody>
                    <a:bodyPr/>
                    <a:lstStyle/>
                    <a:p>
                      <a:pPr marL="0" marR="0" algn="ctr">
                        <a:lnSpc>
                          <a:spcPct val="115000"/>
                        </a:lnSpc>
                        <a:spcBef>
                          <a:spcPts val="0"/>
                        </a:spcBef>
                        <a:spcAft>
                          <a:spcPts val="0"/>
                        </a:spcAft>
                      </a:pPr>
                      <a:r>
                        <a:rPr lang="en-US" sz="1800">
                          <a:latin typeface="Narkisim" pitchFamily="34" charset="-79"/>
                          <a:cs typeface="Narkisim" pitchFamily="34" charset="-79"/>
                        </a:rPr>
                        <a:t>3</a:t>
                      </a:r>
                      <a:endParaRPr lang="en-US" sz="1800">
                        <a:latin typeface="Narkisim" pitchFamily="34" charset="-79"/>
                        <a:ea typeface="Calibri"/>
                        <a:cs typeface="Narkisim" pitchFamily="34" charset="-79"/>
                      </a:endParaRPr>
                    </a:p>
                  </a:txBody>
                  <a:tcPr marL="68580" marR="68580" marT="0" marB="0" anchor="ctr"/>
                </a:tc>
                <a:tc>
                  <a:txBody>
                    <a:bodyPr/>
                    <a:lstStyle/>
                    <a:p>
                      <a:pPr marL="0" marR="0">
                        <a:lnSpc>
                          <a:spcPct val="115000"/>
                        </a:lnSpc>
                        <a:spcBef>
                          <a:spcPts val="0"/>
                        </a:spcBef>
                        <a:spcAft>
                          <a:spcPts val="0"/>
                        </a:spcAft>
                      </a:pPr>
                      <a:r>
                        <a:rPr lang="en-US" sz="1800" dirty="0">
                          <a:latin typeface="Narkisim" pitchFamily="34" charset="-79"/>
                          <a:cs typeface="Narkisim" pitchFamily="34" charset="-79"/>
                        </a:rPr>
                        <a:t>Faster in speed</a:t>
                      </a:r>
                      <a:endParaRPr lang="en-US" sz="1800" dirty="0">
                        <a:latin typeface="Narkisim" pitchFamily="34" charset="-79"/>
                        <a:ea typeface="Calibri"/>
                        <a:cs typeface="Narkisim" pitchFamily="34" charset="-79"/>
                      </a:endParaRPr>
                    </a:p>
                  </a:txBody>
                  <a:tcPr marL="68580" marR="68580" marT="0" marB="0" anchor="ctr"/>
                </a:tc>
                <a:tc>
                  <a:txBody>
                    <a:bodyPr/>
                    <a:lstStyle/>
                    <a:p>
                      <a:pPr marL="0" marR="0">
                        <a:lnSpc>
                          <a:spcPct val="115000"/>
                        </a:lnSpc>
                        <a:spcBef>
                          <a:spcPts val="0"/>
                        </a:spcBef>
                        <a:spcAft>
                          <a:spcPts val="0"/>
                        </a:spcAft>
                      </a:pPr>
                      <a:r>
                        <a:rPr lang="en-US" sz="1800">
                          <a:latin typeface="Narkisim" pitchFamily="34" charset="-79"/>
                          <a:cs typeface="Narkisim" pitchFamily="34" charset="-79"/>
                        </a:rPr>
                        <a:t>Slower than combinational circuits.</a:t>
                      </a:r>
                      <a:endParaRPr lang="en-US" sz="1800">
                        <a:latin typeface="Narkisim" pitchFamily="34" charset="-79"/>
                        <a:ea typeface="Calibri"/>
                        <a:cs typeface="Narkisim" pitchFamily="34" charset="-79"/>
                      </a:endParaRPr>
                    </a:p>
                  </a:txBody>
                  <a:tcPr marL="68580" marR="68580" marT="0" marB="0" anchor="ctr"/>
                </a:tc>
                <a:extLst>
                  <a:ext uri="{0D108BD9-81ED-4DB2-BD59-A6C34878D82A}">
                    <a16:rowId xmlns="" xmlns:a16="http://schemas.microsoft.com/office/drawing/2014/main" val="10003"/>
                  </a:ext>
                </a:extLst>
              </a:tr>
              <a:tr h="559190">
                <a:tc>
                  <a:txBody>
                    <a:bodyPr/>
                    <a:lstStyle/>
                    <a:p>
                      <a:pPr marL="0" marR="0" algn="ctr">
                        <a:lnSpc>
                          <a:spcPct val="115000"/>
                        </a:lnSpc>
                        <a:spcBef>
                          <a:spcPts val="0"/>
                        </a:spcBef>
                        <a:spcAft>
                          <a:spcPts val="0"/>
                        </a:spcAft>
                      </a:pPr>
                      <a:r>
                        <a:rPr lang="en-US" sz="1800">
                          <a:latin typeface="Narkisim" pitchFamily="34" charset="-79"/>
                          <a:cs typeface="Narkisim" pitchFamily="34" charset="-79"/>
                        </a:rPr>
                        <a:t>4</a:t>
                      </a:r>
                      <a:endParaRPr lang="en-US" sz="1800">
                        <a:latin typeface="Narkisim" pitchFamily="34" charset="-79"/>
                        <a:ea typeface="Calibri"/>
                        <a:cs typeface="Narkisim" pitchFamily="34" charset="-79"/>
                      </a:endParaRPr>
                    </a:p>
                  </a:txBody>
                  <a:tcPr marL="68580" marR="68580" marT="0" marB="0" anchor="ctr"/>
                </a:tc>
                <a:tc>
                  <a:txBody>
                    <a:bodyPr/>
                    <a:lstStyle/>
                    <a:p>
                      <a:pPr marL="0" marR="0">
                        <a:lnSpc>
                          <a:spcPct val="115000"/>
                        </a:lnSpc>
                        <a:spcBef>
                          <a:spcPts val="0"/>
                        </a:spcBef>
                        <a:spcAft>
                          <a:spcPts val="0"/>
                        </a:spcAft>
                      </a:pPr>
                      <a:r>
                        <a:rPr lang="en-US" sz="1800">
                          <a:latin typeface="Narkisim" pitchFamily="34" charset="-79"/>
                          <a:cs typeface="Narkisim" pitchFamily="34" charset="-79"/>
                        </a:rPr>
                        <a:t>Easy to design</a:t>
                      </a:r>
                      <a:endParaRPr lang="en-US" sz="1800">
                        <a:latin typeface="Narkisim" pitchFamily="34" charset="-79"/>
                        <a:ea typeface="Calibri"/>
                        <a:cs typeface="Narkisim" pitchFamily="34" charset="-79"/>
                      </a:endParaRPr>
                    </a:p>
                  </a:txBody>
                  <a:tcPr marL="68580" marR="68580" marT="0" marB="0" anchor="ctr"/>
                </a:tc>
                <a:tc>
                  <a:txBody>
                    <a:bodyPr/>
                    <a:lstStyle/>
                    <a:p>
                      <a:pPr marL="0" marR="0">
                        <a:lnSpc>
                          <a:spcPct val="115000"/>
                        </a:lnSpc>
                        <a:spcBef>
                          <a:spcPts val="0"/>
                        </a:spcBef>
                        <a:spcAft>
                          <a:spcPts val="0"/>
                        </a:spcAft>
                      </a:pPr>
                      <a:r>
                        <a:rPr lang="en-US" sz="1800" dirty="0">
                          <a:latin typeface="Narkisim" pitchFamily="34" charset="-79"/>
                          <a:cs typeface="Narkisim" pitchFamily="34" charset="-79"/>
                        </a:rPr>
                        <a:t>Comparatively difficult to design.</a:t>
                      </a:r>
                      <a:endParaRPr lang="en-US" sz="1800" dirty="0">
                        <a:latin typeface="Narkisim" pitchFamily="34" charset="-79"/>
                        <a:ea typeface="Calibri"/>
                        <a:cs typeface="Narkisim" pitchFamily="34" charset="-79"/>
                      </a:endParaRPr>
                    </a:p>
                  </a:txBody>
                  <a:tcPr marL="68580" marR="68580" marT="0" marB="0" anchor="ctr"/>
                </a:tc>
                <a:extLst>
                  <a:ext uri="{0D108BD9-81ED-4DB2-BD59-A6C34878D82A}">
                    <a16:rowId xmlns="" xmlns:a16="http://schemas.microsoft.com/office/drawing/2014/main" val="10004"/>
                  </a:ext>
                </a:extLst>
              </a:tr>
              <a:tr h="750868">
                <a:tc>
                  <a:txBody>
                    <a:bodyPr/>
                    <a:lstStyle/>
                    <a:p>
                      <a:pPr marL="0" marR="0" algn="ctr">
                        <a:lnSpc>
                          <a:spcPct val="115000"/>
                        </a:lnSpc>
                        <a:spcBef>
                          <a:spcPts val="0"/>
                        </a:spcBef>
                        <a:spcAft>
                          <a:spcPts val="0"/>
                        </a:spcAft>
                      </a:pPr>
                      <a:r>
                        <a:rPr lang="en-US" sz="1800">
                          <a:latin typeface="Narkisim" pitchFamily="34" charset="-79"/>
                          <a:cs typeface="Narkisim" pitchFamily="34" charset="-79"/>
                        </a:rPr>
                        <a:t>5</a:t>
                      </a:r>
                      <a:endParaRPr lang="en-US" sz="1800">
                        <a:latin typeface="Narkisim" pitchFamily="34" charset="-79"/>
                        <a:ea typeface="Calibri"/>
                        <a:cs typeface="Narkisim" pitchFamily="34" charset="-79"/>
                      </a:endParaRPr>
                    </a:p>
                  </a:txBody>
                  <a:tcPr marL="68580" marR="68580" marT="0" marB="0" anchor="ctr"/>
                </a:tc>
                <a:tc>
                  <a:txBody>
                    <a:bodyPr/>
                    <a:lstStyle/>
                    <a:p>
                      <a:pPr marL="0" marR="0">
                        <a:lnSpc>
                          <a:spcPct val="115000"/>
                        </a:lnSpc>
                        <a:spcBef>
                          <a:spcPts val="0"/>
                        </a:spcBef>
                        <a:spcAft>
                          <a:spcPts val="0"/>
                        </a:spcAft>
                      </a:pPr>
                      <a:r>
                        <a:rPr lang="en-US" sz="1800" dirty="0" err="1">
                          <a:latin typeface="Narkisim" pitchFamily="34" charset="-79"/>
                          <a:cs typeface="Narkisim" pitchFamily="34" charset="-79"/>
                        </a:rPr>
                        <a:t>Eg</a:t>
                      </a:r>
                      <a:r>
                        <a:rPr lang="en-US" sz="1800" dirty="0">
                          <a:latin typeface="Narkisim" pitchFamily="34" charset="-79"/>
                          <a:cs typeface="Narkisim" pitchFamily="34" charset="-79"/>
                        </a:rPr>
                        <a:t>. MUX, Decoder,</a:t>
                      </a:r>
                      <a:r>
                        <a:rPr lang="en-US" sz="1800" baseline="0" dirty="0">
                          <a:latin typeface="Narkisim" pitchFamily="34" charset="-79"/>
                          <a:cs typeface="Narkisim" pitchFamily="34" charset="-79"/>
                        </a:rPr>
                        <a:t> </a:t>
                      </a:r>
                      <a:r>
                        <a:rPr lang="en-US" sz="1800" dirty="0">
                          <a:latin typeface="Narkisim" pitchFamily="34" charset="-79"/>
                          <a:cs typeface="Narkisim" pitchFamily="34" charset="-79"/>
                        </a:rPr>
                        <a:t>Parallel adder</a:t>
                      </a:r>
                      <a:endParaRPr lang="en-US" sz="1800" dirty="0">
                        <a:latin typeface="Narkisim" pitchFamily="34" charset="-79"/>
                        <a:ea typeface="Calibri"/>
                        <a:cs typeface="Narkisim" pitchFamily="34" charset="-79"/>
                      </a:endParaRPr>
                    </a:p>
                  </a:txBody>
                  <a:tcPr marL="68580" marR="68580" marT="0" marB="0" anchor="ctr"/>
                </a:tc>
                <a:tc>
                  <a:txBody>
                    <a:bodyPr/>
                    <a:lstStyle/>
                    <a:p>
                      <a:pPr marL="0" marR="0">
                        <a:lnSpc>
                          <a:spcPct val="115000"/>
                        </a:lnSpc>
                        <a:spcBef>
                          <a:spcPts val="0"/>
                        </a:spcBef>
                        <a:spcAft>
                          <a:spcPts val="0"/>
                        </a:spcAft>
                      </a:pPr>
                      <a:r>
                        <a:rPr lang="en-US" sz="1800" dirty="0" err="1">
                          <a:latin typeface="Narkisim" pitchFamily="34" charset="-79"/>
                          <a:cs typeface="Narkisim" pitchFamily="34" charset="-79"/>
                        </a:rPr>
                        <a:t>Eg</a:t>
                      </a:r>
                      <a:r>
                        <a:rPr lang="en-US" sz="1800" dirty="0">
                          <a:latin typeface="Narkisim" pitchFamily="34" charset="-79"/>
                          <a:cs typeface="Narkisim" pitchFamily="34" charset="-79"/>
                        </a:rPr>
                        <a:t>. Counter, Shift Register, Serial adder</a:t>
                      </a:r>
                      <a:endParaRPr lang="en-US" sz="1800" dirty="0">
                        <a:latin typeface="Narkisim" pitchFamily="34" charset="-79"/>
                        <a:ea typeface="Calibri"/>
                        <a:cs typeface="Narkisim" pitchFamily="34" charset="-79"/>
                      </a:endParaRPr>
                    </a:p>
                  </a:txBody>
                  <a:tcPr marL="68580" marR="68580" marT="0" marB="0" anchor="ctr"/>
                </a:tc>
                <a:extLst>
                  <a:ext uri="{0D108BD9-81ED-4DB2-BD59-A6C34878D82A}">
                    <a16:rowId xmlns="" xmlns:a16="http://schemas.microsoft.com/office/drawing/2014/main" val="10005"/>
                  </a:ext>
                </a:extLst>
              </a:tr>
            </a:tbl>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34955"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COUNTERS</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80</a:t>
            </a:r>
          </a:p>
        </p:txBody>
      </p:sp>
      <p:sp>
        <p:nvSpPr>
          <p:cNvPr id="9" name="Rectangle 3"/>
          <p:cNvSpPr>
            <a:spLocks noChangeArrowheads="1"/>
          </p:cNvSpPr>
          <p:nvPr/>
        </p:nvSpPr>
        <p:spPr bwMode="auto">
          <a:xfrm>
            <a:off x="2057400" y="1066800"/>
            <a:ext cx="4953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RING COUNTERS</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pic>
        <p:nvPicPr>
          <p:cNvPr id="188418" name="Picture 2"/>
          <p:cNvPicPr>
            <a:picLocks noChangeAspect="1" noChangeArrowheads="1"/>
          </p:cNvPicPr>
          <p:nvPr/>
        </p:nvPicPr>
        <p:blipFill>
          <a:blip r:embed="rId4" cstate="print"/>
          <a:srcRect/>
          <a:stretch>
            <a:fillRect/>
          </a:stretch>
        </p:blipFill>
        <p:spPr bwMode="auto">
          <a:xfrm>
            <a:off x="792480" y="2209800"/>
            <a:ext cx="7362964" cy="3835460"/>
          </a:xfrm>
          <a:prstGeom prst="rect">
            <a:avLst/>
          </a:prstGeom>
          <a:noFill/>
          <a:ln w="9525">
            <a:noFill/>
            <a:miter lim="800000"/>
            <a:headEnd/>
            <a:tailEnd/>
          </a:ln>
        </p:spPr>
      </p:pic>
      <p:sp>
        <p:nvSpPr>
          <p:cNvPr id="11" name="TextBox 10"/>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 DIGITAL DESIGN</a:t>
            </a:r>
          </a:p>
        </p:txBody>
      </p:sp>
    </p:spTree>
    <p:extLst>
      <p:ext uri="{BB962C8B-B14F-4D97-AF65-F5344CB8AC3E}">
        <p14:creationId xmlns:p14="http://schemas.microsoft.com/office/powerpoint/2010/main" val="7671084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SHIFT REGISTERS</a:t>
            </a:r>
          </a:p>
        </p:txBody>
      </p:sp>
      <p:sp>
        <p:nvSpPr>
          <p:cNvPr id="11" name="Rectangle 10"/>
          <p:cNvSpPr/>
          <p:nvPr/>
        </p:nvSpPr>
        <p:spPr>
          <a:xfrm>
            <a:off x="304800" y="1752600"/>
            <a:ext cx="8534400" cy="3916457"/>
          </a:xfrm>
          <a:prstGeom prst="rect">
            <a:avLst/>
          </a:prstGeom>
        </p:spPr>
        <p:txBody>
          <a:bodyPr wrap="square">
            <a:spAutoFit/>
          </a:bodyPr>
          <a:lstStyle/>
          <a:p>
            <a:pPr marL="457200" indent="-457200" algn="just">
              <a:lnSpc>
                <a:spcPct val="150000"/>
              </a:lnSpc>
              <a:buClr>
                <a:schemeClr val="accent6"/>
              </a:buClr>
              <a:buFont typeface="Wingdings" pitchFamily="2" charset="2"/>
              <a:buChar char="q"/>
            </a:pPr>
            <a:r>
              <a:rPr lang="en-US" sz="2800" dirty="0">
                <a:solidFill>
                  <a:srgbClr val="0070C0"/>
                </a:solidFill>
                <a:latin typeface="Narkisim" pitchFamily="34" charset="-79"/>
                <a:cs typeface="Narkisim" pitchFamily="34" charset="-79"/>
              </a:rPr>
              <a:t>Serial to parallel converters</a:t>
            </a:r>
          </a:p>
          <a:p>
            <a:pPr marL="457200" indent="-457200" algn="just">
              <a:lnSpc>
                <a:spcPct val="150000"/>
              </a:lnSpc>
              <a:buClr>
                <a:schemeClr val="accent6"/>
              </a:buClr>
              <a:buFont typeface="Wingdings" pitchFamily="2" charset="2"/>
              <a:buChar char="q"/>
            </a:pPr>
            <a:r>
              <a:rPr lang="en-US" sz="2800" dirty="0">
                <a:solidFill>
                  <a:srgbClr val="0070C0"/>
                </a:solidFill>
                <a:latin typeface="Narkisim" pitchFamily="34" charset="-79"/>
                <a:cs typeface="Narkisim" pitchFamily="34" charset="-79"/>
              </a:rPr>
              <a:t>Keyboard encoders</a:t>
            </a:r>
          </a:p>
          <a:p>
            <a:pPr marL="457200" indent="-457200" algn="just">
              <a:lnSpc>
                <a:spcPct val="150000"/>
              </a:lnSpc>
              <a:buClr>
                <a:schemeClr val="accent6"/>
              </a:buClr>
              <a:buFont typeface="Wingdings" pitchFamily="2" charset="2"/>
              <a:buChar char="q"/>
            </a:pPr>
            <a:r>
              <a:rPr lang="en-US" sz="2800" dirty="0">
                <a:solidFill>
                  <a:srgbClr val="0070C0"/>
                </a:solidFill>
                <a:latin typeface="Narkisim" pitchFamily="34" charset="-79"/>
                <a:cs typeface="Narkisim" pitchFamily="34" charset="-79"/>
              </a:rPr>
              <a:t>Universal Asynchronous Receiver Transmitter (UART)</a:t>
            </a:r>
          </a:p>
          <a:p>
            <a:pPr marL="457200" indent="-457200" algn="just">
              <a:lnSpc>
                <a:spcPct val="150000"/>
              </a:lnSpc>
              <a:buClr>
                <a:schemeClr val="accent6"/>
              </a:buClr>
              <a:buFont typeface="Wingdings" pitchFamily="2" charset="2"/>
              <a:buChar char="q"/>
            </a:pPr>
            <a:r>
              <a:rPr lang="en-US" sz="2800" dirty="0">
                <a:solidFill>
                  <a:srgbClr val="0070C0"/>
                </a:solidFill>
                <a:latin typeface="Narkisim" pitchFamily="34" charset="-79"/>
                <a:cs typeface="Narkisim" pitchFamily="34" charset="-79"/>
              </a:rPr>
              <a:t>Pulse extender</a:t>
            </a:r>
          </a:p>
          <a:p>
            <a:pPr marL="457200" indent="-457200" algn="just">
              <a:lnSpc>
                <a:spcPct val="150000"/>
              </a:lnSpc>
              <a:buClr>
                <a:schemeClr val="accent6"/>
              </a:buClr>
              <a:buFont typeface="Wingdings" pitchFamily="2" charset="2"/>
              <a:buChar char="q"/>
            </a:pPr>
            <a:r>
              <a:rPr lang="en-US" sz="2800" dirty="0">
                <a:solidFill>
                  <a:srgbClr val="0070C0"/>
                </a:solidFill>
                <a:latin typeface="Narkisim" pitchFamily="34" charset="-79"/>
                <a:cs typeface="Narkisim" pitchFamily="34" charset="-79"/>
              </a:rPr>
              <a:t>Data processing (Multiplication)</a:t>
            </a:r>
          </a:p>
          <a:p>
            <a:pPr marL="457200" indent="-457200" algn="just">
              <a:lnSpc>
                <a:spcPct val="150000"/>
              </a:lnSpc>
              <a:buClr>
                <a:schemeClr val="accent6"/>
              </a:buClr>
              <a:buFont typeface="Wingdings" pitchFamily="2" charset="2"/>
              <a:buChar char="q"/>
            </a:pPr>
            <a:r>
              <a:rPr lang="en-US" sz="2800" dirty="0">
                <a:solidFill>
                  <a:srgbClr val="0070C0"/>
                </a:solidFill>
                <a:latin typeface="Narkisim" pitchFamily="34" charset="-79"/>
                <a:cs typeface="Narkisim" pitchFamily="34" charset="-79"/>
              </a:rPr>
              <a:t>Delay line memory </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81</a:t>
            </a:r>
          </a:p>
        </p:txBody>
      </p:sp>
      <p:sp>
        <p:nvSpPr>
          <p:cNvPr id="9" name="Rectangle 3"/>
          <p:cNvSpPr>
            <a:spLocks noChangeArrowheads="1"/>
          </p:cNvSpPr>
          <p:nvPr/>
        </p:nvSpPr>
        <p:spPr bwMode="auto">
          <a:xfrm>
            <a:off x="2057400" y="1143000"/>
            <a:ext cx="5715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Applications of  Shift register</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sp>
        <p:nvSpPr>
          <p:cNvPr id="12" name="TextBox 11"/>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 DIGITAL DESIGN</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p:cNvSpPr>
            <a:spLocks noChangeArrowheads="1"/>
          </p:cNvSpPr>
          <p:nvPr/>
        </p:nvSpPr>
        <p:spPr bwMode="auto">
          <a:xfrm>
            <a:off x="220640" y="1429479"/>
            <a:ext cx="8686800" cy="4056921"/>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anchor="ctr"/>
          <a:lstStyle/>
          <a:p>
            <a:pPr algn="ctr">
              <a:defRPr/>
            </a:pPr>
            <a:endParaRPr lang="el-GR" b="1" dirty="0"/>
          </a:p>
        </p:txBody>
      </p:sp>
      <p:sp>
        <p:nvSpPr>
          <p:cNvPr id="7" name="Round Same Side Corner Rectangle 6"/>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1219200" y="2057400"/>
            <a:ext cx="7467600" cy="2895600"/>
          </a:xfrm>
          <a:prstGeom prst="roundRect">
            <a:avLst/>
          </a:prstGeom>
          <a:effectLst>
            <a:glow rad="101600">
              <a:schemeClr val="accent3">
                <a:satMod val="175000"/>
                <a:alpha val="40000"/>
              </a:schemeClr>
            </a:glow>
            <a:outerShdw blurRad="40000" dist="20000" dir="5400000" rotWithShape="0">
              <a:srgbClr val="000000">
                <a:alpha val="38000"/>
              </a:srgbClr>
            </a:outerShdw>
          </a:effectLst>
          <a:scene3d>
            <a:camera prst="isometricOffAxis2Left"/>
            <a:lightRig rig="threePt" dir="t"/>
          </a:scene3d>
          <a:sp3d>
            <a:bevelT w="114300" prst="artDeco"/>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6000" dirty="0">
                <a:latin typeface="Eras Bold ITC" pitchFamily="34" charset="0"/>
              </a:rPr>
              <a:t>COUNTERS</a:t>
            </a:r>
          </a:p>
        </p:txBody>
      </p:sp>
      <p:sp>
        <p:nvSpPr>
          <p:cNvPr id="11" name="Pentagon 10"/>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82</a:t>
            </a:r>
          </a:p>
        </p:txBody>
      </p:sp>
      <p:sp>
        <p:nvSpPr>
          <p:cNvPr id="8" name="TextBox 7"/>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 DIGITAL DESIGN</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COUNTERS</a:t>
            </a:r>
          </a:p>
        </p:txBody>
      </p:sp>
      <p:sp>
        <p:nvSpPr>
          <p:cNvPr id="11" name="Rectangle 10"/>
          <p:cNvSpPr/>
          <p:nvPr/>
        </p:nvSpPr>
        <p:spPr>
          <a:xfrm>
            <a:off x="304800" y="1447800"/>
            <a:ext cx="8534400" cy="4893647"/>
          </a:xfrm>
          <a:prstGeom prst="rect">
            <a:avLst/>
          </a:prstGeom>
        </p:spPr>
        <p:txBody>
          <a:bodyPr wrap="square">
            <a:spAutoFit/>
          </a:bodyPr>
          <a:lstStyle/>
          <a:p>
            <a:pPr marL="457200" indent="-457200" algn="just">
              <a:buClr>
                <a:schemeClr val="accent6"/>
              </a:buClr>
              <a:buFont typeface="Wingdings" pitchFamily="2" charset="2"/>
              <a:buChar char="q"/>
            </a:pPr>
            <a:r>
              <a:rPr lang="en-US" sz="2600" dirty="0">
                <a:solidFill>
                  <a:srgbClr val="0070C0"/>
                </a:solidFill>
                <a:latin typeface="Narkisim" pitchFamily="34" charset="-79"/>
                <a:cs typeface="Narkisim" pitchFamily="34" charset="-79"/>
              </a:rPr>
              <a:t>Flip-Flops can be connected together to </a:t>
            </a:r>
            <a:r>
              <a:rPr lang="en-US" sz="2600" dirty="0">
                <a:latin typeface="Narkisim" pitchFamily="34" charset="-79"/>
                <a:cs typeface="Narkisim" pitchFamily="34" charset="-79"/>
              </a:rPr>
              <a:t>perform counting operations</a:t>
            </a:r>
            <a:r>
              <a:rPr lang="en-US" sz="2600" dirty="0">
                <a:solidFill>
                  <a:srgbClr val="0070C0"/>
                </a:solidFill>
                <a:latin typeface="Narkisim" pitchFamily="34" charset="-79"/>
                <a:cs typeface="Narkisim" pitchFamily="34" charset="-79"/>
              </a:rPr>
              <a:t>. Such a group of Flip- Flops is a </a:t>
            </a:r>
            <a:r>
              <a:rPr lang="en-US" sz="2600" b="1" dirty="0">
                <a:solidFill>
                  <a:srgbClr val="0070C0"/>
                </a:solidFill>
                <a:latin typeface="Narkisim" pitchFamily="34" charset="-79"/>
                <a:cs typeface="Narkisim" pitchFamily="34" charset="-79"/>
              </a:rPr>
              <a:t>counter</a:t>
            </a:r>
            <a:r>
              <a:rPr lang="en-US" sz="2600" dirty="0">
                <a:solidFill>
                  <a:srgbClr val="0070C0"/>
                </a:solidFill>
                <a:latin typeface="Narkisim" pitchFamily="34" charset="-79"/>
                <a:cs typeface="Narkisim" pitchFamily="34" charset="-79"/>
              </a:rPr>
              <a:t>. </a:t>
            </a:r>
          </a:p>
          <a:p>
            <a:pPr marL="457200" indent="-457200" algn="just">
              <a:buClr>
                <a:schemeClr val="accent6"/>
              </a:buClr>
              <a:buFont typeface="Wingdings" pitchFamily="2" charset="2"/>
              <a:buChar char="q"/>
            </a:pPr>
            <a:r>
              <a:rPr lang="en-US" sz="2600" dirty="0">
                <a:solidFill>
                  <a:srgbClr val="0070C0"/>
                </a:solidFill>
                <a:latin typeface="Narkisim" pitchFamily="34" charset="-79"/>
                <a:cs typeface="Narkisim" pitchFamily="34" charset="-79"/>
              </a:rPr>
              <a:t>The number of Flip-Flops used and the way in which they are connected </a:t>
            </a:r>
            <a:r>
              <a:rPr lang="en-US" sz="2600" dirty="0">
                <a:latin typeface="Narkisim" pitchFamily="34" charset="-79"/>
                <a:cs typeface="Narkisim" pitchFamily="34" charset="-79"/>
              </a:rPr>
              <a:t>determine the number of states (called the modulus) </a:t>
            </a:r>
            <a:r>
              <a:rPr lang="en-US" sz="2600" dirty="0">
                <a:solidFill>
                  <a:srgbClr val="0070C0"/>
                </a:solidFill>
                <a:latin typeface="Narkisim" pitchFamily="34" charset="-79"/>
                <a:cs typeface="Narkisim" pitchFamily="34" charset="-79"/>
              </a:rPr>
              <a:t>and also the specific sequence of states that the counter goes through during each complete cycle</a:t>
            </a:r>
            <a:r>
              <a:rPr lang="en-US" sz="2600" dirty="0" smtClean="0">
                <a:solidFill>
                  <a:srgbClr val="0070C0"/>
                </a:solidFill>
                <a:latin typeface="Narkisim" pitchFamily="34" charset="-79"/>
                <a:cs typeface="Narkisim" pitchFamily="34" charset="-79"/>
              </a:rPr>
              <a:t>.</a:t>
            </a:r>
            <a:endParaRPr lang="en-US" sz="2600" dirty="0">
              <a:solidFill>
                <a:srgbClr val="0070C0"/>
              </a:solidFill>
              <a:latin typeface="Narkisim" pitchFamily="34" charset="-79"/>
              <a:cs typeface="Narkisim" pitchFamily="34" charset="-79"/>
            </a:endParaRPr>
          </a:p>
          <a:p>
            <a:pPr marL="457200" indent="-457200" algn="just">
              <a:buClr>
                <a:schemeClr val="accent6"/>
              </a:buClr>
              <a:buFont typeface="Wingdings" pitchFamily="2" charset="2"/>
              <a:buChar char="q"/>
            </a:pPr>
            <a:r>
              <a:rPr lang="en-US" sz="2600" dirty="0">
                <a:solidFill>
                  <a:srgbClr val="0070C0"/>
                </a:solidFill>
                <a:latin typeface="Narkisim" pitchFamily="34" charset="-79"/>
                <a:cs typeface="Narkisim" pitchFamily="34" charset="-79"/>
              </a:rPr>
              <a:t>Counters are classified into two broad categories according to the way they are clocked: </a:t>
            </a:r>
          </a:p>
          <a:p>
            <a:pPr lvl="0" algn="just"/>
            <a:r>
              <a:rPr lang="en-US" sz="2600" dirty="0">
                <a:solidFill>
                  <a:srgbClr val="0070C0"/>
                </a:solidFill>
                <a:latin typeface="Narkisim" pitchFamily="34" charset="-79"/>
                <a:cs typeface="Narkisim" pitchFamily="34" charset="-79"/>
              </a:rPr>
              <a:t>		</a:t>
            </a:r>
            <a:r>
              <a:rPr lang="en-US" sz="2600" dirty="0">
                <a:latin typeface="Narkisim" pitchFamily="34" charset="-79"/>
                <a:cs typeface="Narkisim" pitchFamily="34" charset="-79"/>
              </a:rPr>
              <a:t>Asynchronous counters,</a:t>
            </a:r>
          </a:p>
          <a:p>
            <a:pPr lvl="0" algn="just"/>
            <a:r>
              <a:rPr lang="en-US" sz="2600" dirty="0">
                <a:latin typeface="Narkisim" pitchFamily="34" charset="-79"/>
                <a:cs typeface="Narkisim" pitchFamily="34" charset="-79"/>
              </a:rPr>
              <a:t>		Synchronous counters. </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83</a:t>
            </a:r>
          </a:p>
        </p:txBody>
      </p:sp>
      <p:sp>
        <p:nvSpPr>
          <p:cNvPr id="9" name="Rectangle 3"/>
          <p:cNvSpPr>
            <a:spLocks noChangeArrowheads="1"/>
          </p:cNvSpPr>
          <p:nvPr/>
        </p:nvSpPr>
        <p:spPr bwMode="auto">
          <a:xfrm>
            <a:off x="2057400" y="1066800"/>
            <a:ext cx="4953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TYPES OF COUNTER</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COUNTERS</a:t>
            </a:r>
          </a:p>
        </p:txBody>
      </p:sp>
      <p:sp>
        <p:nvSpPr>
          <p:cNvPr id="11" name="Rectangle 10"/>
          <p:cNvSpPr/>
          <p:nvPr/>
        </p:nvSpPr>
        <p:spPr>
          <a:xfrm>
            <a:off x="304800" y="1850172"/>
            <a:ext cx="8534400" cy="4493538"/>
          </a:xfrm>
          <a:prstGeom prst="rect">
            <a:avLst/>
          </a:prstGeom>
        </p:spPr>
        <p:txBody>
          <a:bodyPr wrap="square">
            <a:spAutoFit/>
          </a:bodyPr>
          <a:lstStyle/>
          <a:p>
            <a:pPr marL="457200" indent="-457200" algn="just">
              <a:buClr>
                <a:schemeClr val="accent6"/>
              </a:buClr>
              <a:buFont typeface="Wingdings" pitchFamily="2" charset="2"/>
              <a:buChar char="q"/>
            </a:pPr>
            <a:r>
              <a:rPr lang="en-US" sz="2600" dirty="0">
                <a:solidFill>
                  <a:srgbClr val="0070C0"/>
                </a:solidFill>
                <a:latin typeface="Narkisim" pitchFamily="34" charset="-79"/>
                <a:cs typeface="Narkisim" pitchFamily="34" charset="-79"/>
              </a:rPr>
              <a:t>In </a:t>
            </a:r>
            <a:r>
              <a:rPr lang="en-US" sz="2600" dirty="0">
                <a:latin typeface="Narkisim" pitchFamily="34" charset="-79"/>
                <a:cs typeface="Narkisim" pitchFamily="34" charset="-79"/>
              </a:rPr>
              <a:t>asynchronous (ripple) counters</a:t>
            </a:r>
            <a:r>
              <a:rPr lang="en-US" sz="2600" dirty="0">
                <a:solidFill>
                  <a:srgbClr val="0070C0"/>
                </a:solidFill>
                <a:latin typeface="Narkisim" pitchFamily="34" charset="-79"/>
                <a:cs typeface="Narkisim" pitchFamily="34" charset="-79"/>
              </a:rPr>
              <a:t>, the </a:t>
            </a:r>
            <a:r>
              <a:rPr lang="en-US" sz="2600" dirty="0">
                <a:latin typeface="Narkisim" pitchFamily="34" charset="-79"/>
                <a:cs typeface="Narkisim" pitchFamily="34" charset="-79"/>
              </a:rPr>
              <a:t>first Flip-Flop is clocked by the external clock pulse</a:t>
            </a:r>
            <a:r>
              <a:rPr lang="en-US" sz="2600" dirty="0">
                <a:solidFill>
                  <a:srgbClr val="0070C0"/>
                </a:solidFill>
                <a:latin typeface="Narkisim" pitchFamily="34" charset="-79"/>
                <a:cs typeface="Narkisim" pitchFamily="34" charset="-79"/>
              </a:rPr>
              <a:t> and then each successive Flip-Flop is clocked by the output of the preceding Flip-Flop. </a:t>
            </a:r>
          </a:p>
          <a:p>
            <a:pPr marL="457200" indent="-457200" algn="just">
              <a:buClr>
                <a:schemeClr val="accent6"/>
              </a:buClr>
              <a:buFont typeface="Wingdings" pitchFamily="2" charset="2"/>
              <a:buChar char="q"/>
            </a:pPr>
            <a:r>
              <a:rPr lang="en-US" sz="2600" dirty="0">
                <a:latin typeface="Narkisim" pitchFamily="34" charset="-79"/>
                <a:cs typeface="Narkisim" pitchFamily="34" charset="-79"/>
              </a:rPr>
              <a:t>In synchronous counters, </a:t>
            </a:r>
            <a:r>
              <a:rPr lang="en-US" sz="2600" dirty="0">
                <a:solidFill>
                  <a:srgbClr val="0070C0"/>
                </a:solidFill>
                <a:latin typeface="Narkisim" pitchFamily="34" charset="-79"/>
                <a:cs typeface="Narkisim" pitchFamily="34" charset="-79"/>
              </a:rPr>
              <a:t>the </a:t>
            </a:r>
            <a:r>
              <a:rPr lang="en-US" sz="2600" dirty="0">
                <a:latin typeface="Narkisim" pitchFamily="34" charset="-79"/>
                <a:cs typeface="Narkisim" pitchFamily="34" charset="-79"/>
              </a:rPr>
              <a:t>clock input is connected to all of the Flip-Flops</a:t>
            </a:r>
            <a:r>
              <a:rPr lang="en-US" sz="2600" dirty="0">
                <a:solidFill>
                  <a:srgbClr val="0070C0"/>
                </a:solidFill>
                <a:latin typeface="Narkisim" pitchFamily="34" charset="-79"/>
                <a:cs typeface="Narkisim" pitchFamily="34" charset="-79"/>
              </a:rPr>
              <a:t> so that they are clocked simultaneously. </a:t>
            </a:r>
          </a:p>
          <a:p>
            <a:pPr marL="457200" indent="-457200" algn="just">
              <a:buClr>
                <a:schemeClr val="accent6"/>
              </a:buClr>
              <a:buFont typeface="Wingdings" pitchFamily="2" charset="2"/>
              <a:buChar char="q"/>
            </a:pPr>
            <a:r>
              <a:rPr lang="en-US" sz="2600" dirty="0">
                <a:solidFill>
                  <a:srgbClr val="0070C0"/>
                </a:solidFill>
                <a:latin typeface="Narkisim" pitchFamily="34" charset="-79"/>
                <a:cs typeface="Narkisim" pitchFamily="34" charset="-79"/>
              </a:rPr>
              <a:t>Within each of these two categories, counters are classified primarily by the </a:t>
            </a:r>
            <a:r>
              <a:rPr lang="en-US" sz="2600" dirty="0">
                <a:latin typeface="Narkisim" pitchFamily="34" charset="-79"/>
                <a:cs typeface="Narkisim" pitchFamily="34" charset="-79"/>
              </a:rPr>
              <a:t>type of sequence, the number of states, or the number of Flip-Flops in the counter</a:t>
            </a:r>
            <a:r>
              <a:rPr lang="en-US" sz="2600" dirty="0">
                <a:solidFill>
                  <a:srgbClr val="0070C0"/>
                </a:solidFill>
                <a:latin typeface="Narkisim" pitchFamily="34" charset="-79"/>
                <a:cs typeface="Narkisim" pitchFamily="34" charset="-79"/>
              </a:rPr>
              <a:t>.</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84</a:t>
            </a:r>
          </a:p>
        </p:txBody>
      </p:sp>
      <p:sp>
        <p:nvSpPr>
          <p:cNvPr id="9" name="Rectangle 3"/>
          <p:cNvSpPr>
            <a:spLocks noChangeArrowheads="1"/>
          </p:cNvSpPr>
          <p:nvPr/>
        </p:nvSpPr>
        <p:spPr bwMode="auto">
          <a:xfrm>
            <a:off x="2057400" y="1066800"/>
            <a:ext cx="4953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TYPES OF COUNTER</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COUNTERS</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85</a:t>
            </a:r>
          </a:p>
        </p:txBody>
      </p:sp>
      <p:sp>
        <p:nvSpPr>
          <p:cNvPr id="9" name="Rectangle 3"/>
          <p:cNvSpPr>
            <a:spLocks noChangeArrowheads="1"/>
          </p:cNvSpPr>
          <p:nvPr/>
        </p:nvSpPr>
        <p:spPr bwMode="auto">
          <a:xfrm>
            <a:off x="2057400" y="1066800"/>
            <a:ext cx="4953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SYNC. Vs ASYNC. COUNTER</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graphicFrame>
        <p:nvGraphicFramePr>
          <p:cNvPr id="12" name="Table 11"/>
          <p:cNvGraphicFramePr>
            <a:graphicFrameLocks noGrp="1"/>
          </p:cNvGraphicFramePr>
          <p:nvPr/>
        </p:nvGraphicFramePr>
        <p:xfrm>
          <a:off x="609600" y="1524000"/>
          <a:ext cx="8077200" cy="4857731"/>
        </p:xfrm>
        <a:graphic>
          <a:graphicData uri="http://schemas.openxmlformats.org/drawingml/2006/table">
            <a:tbl>
              <a:tblPr/>
              <a:tblGrid>
                <a:gridCol w="755186">
                  <a:extLst>
                    <a:ext uri="{9D8B030D-6E8A-4147-A177-3AD203B41FA5}">
                      <a16:colId xmlns="" xmlns:a16="http://schemas.microsoft.com/office/drawing/2014/main" val="20000"/>
                    </a:ext>
                  </a:extLst>
                </a:gridCol>
                <a:gridCol w="3283414">
                  <a:extLst>
                    <a:ext uri="{9D8B030D-6E8A-4147-A177-3AD203B41FA5}">
                      <a16:colId xmlns="" xmlns:a16="http://schemas.microsoft.com/office/drawing/2014/main" val="20001"/>
                    </a:ext>
                  </a:extLst>
                </a:gridCol>
                <a:gridCol w="4038600">
                  <a:extLst>
                    <a:ext uri="{9D8B030D-6E8A-4147-A177-3AD203B41FA5}">
                      <a16:colId xmlns="" xmlns:a16="http://schemas.microsoft.com/office/drawing/2014/main" val="20002"/>
                    </a:ext>
                  </a:extLst>
                </a:gridCol>
              </a:tblGrid>
              <a:tr h="430331">
                <a:tc>
                  <a:txBody>
                    <a:bodyPr/>
                    <a:lstStyle/>
                    <a:p>
                      <a:pPr marL="0" marR="0">
                        <a:lnSpc>
                          <a:spcPct val="150000"/>
                        </a:lnSpc>
                        <a:spcBef>
                          <a:spcPts val="0"/>
                        </a:spcBef>
                        <a:spcAft>
                          <a:spcPts val="0"/>
                        </a:spcAft>
                      </a:pPr>
                      <a:r>
                        <a:rPr lang="en-US" sz="1600" b="1">
                          <a:solidFill>
                            <a:schemeClr val="tx1"/>
                          </a:solidFill>
                          <a:latin typeface="Book Antiqua"/>
                          <a:ea typeface="SimSun"/>
                        </a:rPr>
                        <a:t>S.No</a:t>
                      </a:r>
                      <a:endParaRPr lang="en-US" sz="1600">
                        <a:solidFill>
                          <a:schemeClr val="tx1"/>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0"/>
                        </a:spcBef>
                        <a:spcAft>
                          <a:spcPts val="0"/>
                        </a:spcAft>
                      </a:pPr>
                      <a:r>
                        <a:rPr lang="en-US" sz="1600" b="1">
                          <a:solidFill>
                            <a:schemeClr val="tx1"/>
                          </a:solidFill>
                          <a:latin typeface="Book Antiqua"/>
                          <a:ea typeface="SimSun"/>
                        </a:rPr>
                        <a:t>Asynchronous (ripple) counter</a:t>
                      </a:r>
                      <a:endParaRPr lang="en-US" sz="1600">
                        <a:solidFill>
                          <a:schemeClr val="tx1"/>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0"/>
                        </a:spcBef>
                        <a:spcAft>
                          <a:spcPts val="0"/>
                        </a:spcAft>
                      </a:pPr>
                      <a:r>
                        <a:rPr lang="en-US" sz="1600" b="1">
                          <a:solidFill>
                            <a:schemeClr val="tx1"/>
                          </a:solidFill>
                          <a:latin typeface="Book Antiqua"/>
                          <a:ea typeface="SimSun"/>
                        </a:rPr>
                        <a:t>Synchronous counter</a:t>
                      </a:r>
                      <a:endParaRPr lang="en-US" sz="1600">
                        <a:solidFill>
                          <a:schemeClr val="tx1"/>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00"/>
                  </a:ext>
                </a:extLst>
              </a:tr>
              <a:tr h="739176">
                <a:tc>
                  <a:txBody>
                    <a:bodyPr/>
                    <a:lstStyle/>
                    <a:p>
                      <a:pPr marL="0" marR="0" algn="ctr">
                        <a:lnSpc>
                          <a:spcPct val="150000"/>
                        </a:lnSpc>
                        <a:spcBef>
                          <a:spcPts val="0"/>
                        </a:spcBef>
                        <a:spcAft>
                          <a:spcPts val="0"/>
                        </a:spcAft>
                      </a:pPr>
                      <a:r>
                        <a:rPr lang="en-US" sz="1600">
                          <a:solidFill>
                            <a:schemeClr val="tx1"/>
                          </a:solidFill>
                          <a:latin typeface="Book Antiqua"/>
                          <a:ea typeface="SimSun"/>
                        </a:rPr>
                        <a:t>1</a:t>
                      </a:r>
                      <a:endParaRPr lang="en-US" sz="1600">
                        <a:solidFill>
                          <a:schemeClr val="tx1"/>
                        </a:solidFill>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solidFill>
                            <a:schemeClr val="tx1"/>
                          </a:solidFill>
                          <a:latin typeface="Book Antiqua"/>
                          <a:ea typeface="SimSun"/>
                        </a:rPr>
                        <a:t>All the Flip-Flops are not clocked simultaneously.</a:t>
                      </a:r>
                      <a:endParaRPr lang="en-US" sz="1600">
                        <a:solidFill>
                          <a:schemeClr val="tx1"/>
                        </a:solidFill>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solidFill>
                            <a:schemeClr val="tx1"/>
                          </a:solidFill>
                          <a:latin typeface="Book Antiqua"/>
                          <a:ea typeface="SimSun"/>
                        </a:rPr>
                        <a:t>All the Flip-Flops are clocked simultaneously.</a:t>
                      </a:r>
                      <a:endParaRPr lang="en-US" sz="1600">
                        <a:solidFill>
                          <a:schemeClr val="tx1"/>
                        </a:solidFill>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1108764">
                <a:tc>
                  <a:txBody>
                    <a:bodyPr/>
                    <a:lstStyle/>
                    <a:p>
                      <a:pPr marL="0" marR="0" algn="ctr">
                        <a:lnSpc>
                          <a:spcPct val="150000"/>
                        </a:lnSpc>
                        <a:spcBef>
                          <a:spcPts val="0"/>
                        </a:spcBef>
                        <a:spcAft>
                          <a:spcPts val="0"/>
                        </a:spcAft>
                      </a:pPr>
                      <a:r>
                        <a:rPr lang="en-US" sz="1600">
                          <a:solidFill>
                            <a:schemeClr val="tx1"/>
                          </a:solidFill>
                          <a:latin typeface="Book Antiqua"/>
                          <a:ea typeface="SimSun"/>
                        </a:rPr>
                        <a:t>2</a:t>
                      </a:r>
                      <a:endParaRPr lang="en-US" sz="1600">
                        <a:solidFill>
                          <a:schemeClr val="tx1"/>
                        </a:solidFill>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solidFill>
                            <a:schemeClr val="tx1"/>
                          </a:solidFill>
                          <a:latin typeface="Book Antiqua"/>
                          <a:ea typeface="SimSun"/>
                        </a:rPr>
                        <a:t>The delay times of all Flip-Flops are added. Therefore there is considerable propagation delay.</a:t>
                      </a:r>
                      <a:endParaRPr lang="en-US" sz="1600">
                        <a:solidFill>
                          <a:schemeClr val="tx1"/>
                        </a:solidFill>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solidFill>
                            <a:schemeClr val="tx1"/>
                          </a:solidFill>
                          <a:latin typeface="Book Antiqua"/>
                          <a:ea typeface="SimSun"/>
                        </a:rPr>
                        <a:t>There is minimum propagation delay.</a:t>
                      </a:r>
                      <a:endParaRPr lang="en-US" sz="1600">
                        <a:solidFill>
                          <a:schemeClr val="tx1"/>
                        </a:solidFill>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369588">
                <a:tc>
                  <a:txBody>
                    <a:bodyPr/>
                    <a:lstStyle/>
                    <a:p>
                      <a:pPr marL="0" marR="0" algn="ctr">
                        <a:lnSpc>
                          <a:spcPct val="150000"/>
                        </a:lnSpc>
                        <a:spcBef>
                          <a:spcPts val="0"/>
                        </a:spcBef>
                        <a:spcAft>
                          <a:spcPts val="0"/>
                        </a:spcAft>
                      </a:pPr>
                      <a:r>
                        <a:rPr lang="en-US" sz="1600">
                          <a:solidFill>
                            <a:schemeClr val="tx1"/>
                          </a:solidFill>
                          <a:latin typeface="Book Antiqua"/>
                          <a:ea typeface="SimSun"/>
                        </a:rPr>
                        <a:t>3</a:t>
                      </a:r>
                      <a:endParaRPr lang="en-US" sz="1600">
                        <a:solidFill>
                          <a:schemeClr val="tx1"/>
                        </a:solidFill>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solidFill>
                            <a:schemeClr val="tx1"/>
                          </a:solidFill>
                          <a:latin typeface="Book Antiqua"/>
                          <a:ea typeface="SimSun"/>
                        </a:rPr>
                        <a:t>Speed of operation is low</a:t>
                      </a:r>
                      <a:endParaRPr lang="en-US" sz="1600">
                        <a:solidFill>
                          <a:schemeClr val="tx1"/>
                        </a:solidFill>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solidFill>
                            <a:schemeClr val="tx1"/>
                          </a:solidFill>
                          <a:latin typeface="Book Antiqua"/>
                          <a:ea typeface="SimSun"/>
                        </a:rPr>
                        <a:t>Speed of operation is high.</a:t>
                      </a:r>
                      <a:endParaRPr lang="en-US" sz="1600">
                        <a:solidFill>
                          <a:schemeClr val="tx1"/>
                        </a:solidFill>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739176">
                <a:tc>
                  <a:txBody>
                    <a:bodyPr/>
                    <a:lstStyle/>
                    <a:p>
                      <a:pPr marL="0" marR="0" algn="ctr">
                        <a:lnSpc>
                          <a:spcPct val="150000"/>
                        </a:lnSpc>
                        <a:spcBef>
                          <a:spcPts val="0"/>
                        </a:spcBef>
                        <a:spcAft>
                          <a:spcPts val="0"/>
                        </a:spcAft>
                      </a:pPr>
                      <a:r>
                        <a:rPr lang="en-US" sz="1600">
                          <a:solidFill>
                            <a:schemeClr val="tx1"/>
                          </a:solidFill>
                          <a:latin typeface="Book Antiqua"/>
                          <a:ea typeface="SimSun"/>
                        </a:rPr>
                        <a:t>4</a:t>
                      </a:r>
                      <a:endParaRPr lang="en-US" sz="1600">
                        <a:solidFill>
                          <a:schemeClr val="tx1"/>
                        </a:solidFill>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solidFill>
                            <a:schemeClr val="tx1"/>
                          </a:solidFill>
                          <a:latin typeface="Book Antiqua"/>
                          <a:ea typeface="SimSun"/>
                        </a:rPr>
                        <a:t>Logic circuit is very simple even for more number of states.</a:t>
                      </a:r>
                      <a:endParaRPr lang="en-US" sz="1600">
                        <a:solidFill>
                          <a:schemeClr val="tx1"/>
                        </a:solidFill>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solidFill>
                            <a:schemeClr val="tx1"/>
                          </a:solidFill>
                          <a:latin typeface="Book Antiqua"/>
                          <a:ea typeface="SimSun"/>
                        </a:rPr>
                        <a:t>Design involves complex logic circuit as number of state increases.</a:t>
                      </a:r>
                      <a:endParaRPr lang="en-US" sz="1600">
                        <a:solidFill>
                          <a:schemeClr val="tx1"/>
                        </a:solidFill>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739176">
                <a:tc>
                  <a:txBody>
                    <a:bodyPr/>
                    <a:lstStyle/>
                    <a:p>
                      <a:pPr marL="0" marR="0" algn="ctr">
                        <a:lnSpc>
                          <a:spcPct val="150000"/>
                        </a:lnSpc>
                        <a:spcBef>
                          <a:spcPts val="0"/>
                        </a:spcBef>
                        <a:spcAft>
                          <a:spcPts val="0"/>
                        </a:spcAft>
                      </a:pPr>
                      <a:r>
                        <a:rPr lang="en-US" sz="1600">
                          <a:solidFill>
                            <a:schemeClr val="tx1"/>
                          </a:solidFill>
                          <a:latin typeface="Book Antiqua"/>
                          <a:ea typeface="SimSun"/>
                        </a:rPr>
                        <a:t>5</a:t>
                      </a:r>
                      <a:endParaRPr lang="en-US" sz="1600">
                        <a:solidFill>
                          <a:schemeClr val="tx1"/>
                        </a:solidFill>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solidFill>
                            <a:schemeClr val="tx1"/>
                          </a:solidFill>
                          <a:latin typeface="Book Antiqua"/>
                          <a:ea typeface="SimSun"/>
                        </a:rPr>
                        <a:t>Minimum numbers of logic devices are needed.</a:t>
                      </a:r>
                      <a:endParaRPr lang="en-US" sz="1600">
                        <a:solidFill>
                          <a:schemeClr val="tx1"/>
                        </a:solidFill>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solidFill>
                            <a:schemeClr val="tx1"/>
                          </a:solidFill>
                          <a:latin typeface="Book Antiqua"/>
                          <a:ea typeface="SimSun"/>
                        </a:rPr>
                        <a:t>The number of logic devices is more than ripple counters.</a:t>
                      </a:r>
                      <a:endParaRPr lang="en-US" sz="1600">
                        <a:solidFill>
                          <a:schemeClr val="tx1"/>
                        </a:solidFill>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369588">
                <a:tc>
                  <a:txBody>
                    <a:bodyPr/>
                    <a:lstStyle/>
                    <a:p>
                      <a:pPr marL="0" marR="0" algn="ctr">
                        <a:lnSpc>
                          <a:spcPct val="150000"/>
                        </a:lnSpc>
                        <a:spcBef>
                          <a:spcPts val="0"/>
                        </a:spcBef>
                        <a:spcAft>
                          <a:spcPts val="0"/>
                        </a:spcAft>
                      </a:pPr>
                      <a:r>
                        <a:rPr lang="en-US" sz="1600">
                          <a:solidFill>
                            <a:schemeClr val="tx1"/>
                          </a:solidFill>
                          <a:latin typeface="Book Antiqua"/>
                          <a:ea typeface="SimSun"/>
                        </a:rPr>
                        <a:t>6</a:t>
                      </a:r>
                      <a:endParaRPr lang="en-US" sz="1600">
                        <a:solidFill>
                          <a:schemeClr val="tx1"/>
                        </a:solidFill>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solidFill>
                            <a:schemeClr val="tx1"/>
                          </a:solidFill>
                          <a:latin typeface="Book Antiqua"/>
                          <a:ea typeface="SimSun"/>
                        </a:rPr>
                        <a:t>Cheaper than synchronous counters.</a:t>
                      </a:r>
                      <a:endParaRPr lang="en-US" sz="1600">
                        <a:solidFill>
                          <a:schemeClr val="tx1"/>
                        </a:solidFill>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dirty="0">
                          <a:solidFill>
                            <a:schemeClr val="tx1"/>
                          </a:solidFill>
                          <a:latin typeface="Book Antiqua"/>
                          <a:ea typeface="SimSun"/>
                        </a:rPr>
                        <a:t>Costlier than ripple counters.</a:t>
                      </a:r>
                      <a:endParaRPr lang="en-US" sz="1600" dirty="0">
                        <a:solidFill>
                          <a:schemeClr val="tx1"/>
                        </a:solidFill>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bl>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COUNTERS</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86</a:t>
            </a:r>
          </a:p>
        </p:txBody>
      </p:sp>
      <p:sp>
        <p:nvSpPr>
          <p:cNvPr id="9" name="Rectangle 3"/>
          <p:cNvSpPr>
            <a:spLocks noChangeArrowheads="1"/>
          </p:cNvSpPr>
          <p:nvPr/>
        </p:nvSpPr>
        <p:spPr bwMode="auto">
          <a:xfrm>
            <a:off x="2057400" y="1066800"/>
            <a:ext cx="4953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2-BIT SYNC. UP COUNTER</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pic>
        <p:nvPicPr>
          <p:cNvPr id="48129" name="Picture 1"/>
          <p:cNvPicPr>
            <a:picLocks noChangeAspect="1" noChangeArrowheads="1"/>
          </p:cNvPicPr>
          <p:nvPr/>
        </p:nvPicPr>
        <p:blipFill>
          <a:blip r:embed="rId4" cstate="print"/>
          <a:srcRect/>
          <a:stretch>
            <a:fillRect/>
          </a:stretch>
        </p:blipFill>
        <p:spPr bwMode="auto">
          <a:xfrm>
            <a:off x="1371600" y="2209800"/>
            <a:ext cx="5910428" cy="3228975"/>
          </a:xfrm>
          <a:prstGeom prst="rect">
            <a:avLst/>
          </a:prstGeom>
          <a:noFill/>
          <a:ln w="9525">
            <a:noFill/>
            <a:miter lim="800000"/>
            <a:headEnd/>
            <a:tailEnd/>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COUNTERS</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87</a:t>
            </a:r>
          </a:p>
        </p:txBody>
      </p:sp>
      <p:sp>
        <p:nvSpPr>
          <p:cNvPr id="9" name="Rectangle 3"/>
          <p:cNvSpPr>
            <a:spLocks noChangeArrowheads="1"/>
          </p:cNvSpPr>
          <p:nvPr/>
        </p:nvSpPr>
        <p:spPr bwMode="auto">
          <a:xfrm>
            <a:off x="2057400" y="1066800"/>
            <a:ext cx="4953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2-BIT SYNC. UP COUNTER</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pic>
        <p:nvPicPr>
          <p:cNvPr id="173058" name="Picture 2"/>
          <p:cNvPicPr>
            <a:picLocks noChangeAspect="1" noChangeArrowheads="1"/>
          </p:cNvPicPr>
          <p:nvPr/>
        </p:nvPicPr>
        <p:blipFill>
          <a:blip r:embed="rId4" cstate="print"/>
          <a:srcRect/>
          <a:stretch>
            <a:fillRect/>
          </a:stretch>
        </p:blipFill>
        <p:spPr bwMode="auto">
          <a:xfrm>
            <a:off x="1676400" y="2362200"/>
            <a:ext cx="6002877" cy="3100387"/>
          </a:xfrm>
          <a:prstGeom prst="rect">
            <a:avLst/>
          </a:prstGeom>
          <a:noFill/>
          <a:ln w="9525">
            <a:noFill/>
            <a:miter lim="800000"/>
            <a:headEnd/>
            <a:tailEnd/>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COUNTERS</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88</a:t>
            </a:r>
          </a:p>
        </p:txBody>
      </p:sp>
      <p:sp>
        <p:nvSpPr>
          <p:cNvPr id="9" name="Rectangle 3"/>
          <p:cNvSpPr>
            <a:spLocks noChangeArrowheads="1"/>
          </p:cNvSpPr>
          <p:nvPr/>
        </p:nvSpPr>
        <p:spPr bwMode="auto">
          <a:xfrm>
            <a:off x="2057400" y="1066800"/>
            <a:ext cx="4953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3-BIT SYNC. UP COUNTER</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pic>
        <p:nvPicPr>
          <p:cNvPr id="174082" name="Picture 2"/>
          <p:cNvPicPr>
            <a:picLocks noChangeAspect="1" noChangeArrowheads="1"/>
          </p:cNvPicPr>
          <p:nvPr/>
        </p:nvPicPr>
        <p:blipFill>
          <a:blip r:embed="rId4" cstate="print"/>
          <a:srcRect/>
          <a:stretch>
            <a:fillRect/>
          </a:stretch>
        </p:blipFill>
        <p:spPr bwMode="auto">
          <a:xfrm>
            <a:off x="441440" y="2362200"/>
            <a:ext cx="8473960" cy="3181350"/>
          </a:xfrm>
          <a:prstGeom prst="rect">
            <a:avLst/>
          </a:prstGeom>
          <a:noFill/>
          <a:ln w="9525">
            <a:noFill/>
            <a:miter lim="800000"/>
            <a:headEnd/>
            <a:tailEnd/>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COUNTERS</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89</a:t>
            </a:r>
          </a:p>
        </p:txBody>
      </p:sp>
      <p:sp>
        <p:nvSpPr>
          <p:cNvPr id="9" name="Rectangle 3"/>
          <p:cNvSpPr>
            <a:spLocks noChangeArrowheads="1"/>
          </p:cNvSpPr>
          <p:nvPr/>
        </p:nvSpPr>
        <p:spPr bwMode="auto">
          <a:xfrm>
            <a:off x="2057400" y="1066800"/>
            <a:ext cx="4953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3-BIT SYNC. UP COUNTER</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pic>
        <p:nvPicPr>
          <p:cNvPr id="175106" name="Picture 2"/>
          <p:cNvPicPr>
            <a:picLocks noChangeAspect="1" noChangeArrowheads="1"/>
          </p:cNvPicPr>
          <p:nvPr/>
        </p:nvPicPr>
        <p:blipFill>
          <a:blip r:embed="rId4" cstate="print"/>
          <a:srcRect/>
          <a:stretch>
            <a:fillRect/>
          </a:stretch>
        </p:blipFill>
        <p:spPr bwMode="auto">
          <a:xfrm>
            <a:off x="1752600" y="2057400"/>
            <a:ext cx="5376299" cy="349091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p:cNvSpPr>
            <a:spLocks noChangeArrowheads="1"/>
          </p:cNvSpPr>
          <p:nvPr/>
        </p:nvSpPr>
        <p:spPr bwMode="auto">
          <a:xfrm>
            <a:off x="220640" y="1429479"/>
            <a:ext cx="8686800" cy="4056921"/>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anchor="ctr"/>
          <a:lstStyle/>
          <a:p>
            <a:pPr algn="ctr">
              <a:defRPr/>
            </a:pPr>
            <a:endParaRPr lang="el-GR" b="1" dirty="0"/>
          </a:p>
        </p:txBody>
      </p:sp>
      <p:sp>
        <p:nvSpPr>
          <p:cNvPr id="7" name="Round Same Side Corner Rectangle 6"/>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1219200" y="2057400"/>
            <a:ext cx="7467600" cy="2895600"/>
          </a:xfrm>
          <a:prstGeom prst="roundRect">
            <a:avLst/>
          </a:prstGeom>
          <a:effectLst>
            <a:glow rad="101600">
              <a:schemeClr val="accent3">
                <a:satMod val="175000"/>
                <a:alpha val="40000"/>
              </a:schemeClr>
            </a:glow>
            <a:outerShdw blurRad="40000" dist="20000" dir="5400000" rotWithShape="0">
              <a:srgbClr val="000000">
                <a:alpha val="38000"/>
              </a:srgbClr>
            </a:outerShdw>
          </a:effectLst>
          <a:scene3d>
            <a:camera prst="isometricOffAxis2Left"/>
            <a:lightRig rig="threePt" dir="t"/>
          </a:scene3d>
          <a:sp3d>
            <a:bevelT w="114300" prst="artDeco"/>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6000" dirty="0">
                <a:latin typeface="Eras Bold ITC" pitchFamily="34" charset="0"/>
              </a:rPr>
              <a:t>LATCHES</a:t>
            </a:r>
          </a:p>
        </p:txBody>
      </p:sp>
      <p:sp>
        <p:nvSpPr>
          <p:cNvPr id="10" name="TextBox 9"/>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 DIGITAL DESIGN</a:t>
            </a:r>
          </a:p>
        </p:txBody>
      </p:sp>
      <p:sp>
        <p:nvSpPr>
          <p:cNvPr id="11" name="Pentagon 10"/>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9</a:t>
            </a:r>
          </a:p>
        </p:txBody>
      </p:sp>
      <p:sp>
        <p:nvSpPr>
          <p:cNvPr id="13" name="TextBox 12"/>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MODULE-3</a:t>
            </a:r>
            <a:endParaRPr lang="en-US" sz="1000" b="1" dirty="0">
              <a:solidFill>
                <a:srgbClr val="C00000"/>
              </a:solidFill>
              <a:latin typeface="Lucida Fax" pitchFamily="18" charset="0"/>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COUNTERS</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90</a:t>
            </a:r>
          </a:p>
        </p:txBody>
      </p:sp>
      <p:sp>
        <p:nvSpPr>
          <p:cNvPr id="9" name="Rectangle 3"/>
          <p:cNvSpPr>
            <a:spLocks noChangeArrowheads="1"/>
          </p:cNvSpPr>
          <p:nvPr/>
        </p:nvSpPr>
        <p:spPr bwMode="auto">
          <a:xfrm>
            <a:off x="2057400" y="1066800"/>
            <a:ext cx="4953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3-BIT SYNC. UP COUNTER</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pic>
        <p:nvPicPr>
          <p:cNvPr id="176130" name="Picture 2"/>
          <p:cNvPicPr>
            <a:picLocks noChangeAspect="1" noChangeArrowheads="1"/>
          </p:cNvPicPr>
          <p:nvPr/>
        </p:nvPicPr>
        <p:blipFill>
          <a:blip r:embed="rId4" cstate="print"/>
          <a:srcRect/>
          <a:stretch>
            <a:fillRect/>
          </a:stretch>
        </p:blipFill>
        <p:spPr bwMode="auto">
          <a:xfrm>
            <a:off x="914400" y="2057400"/>
            <a:ext cx="7305675" cy="3614655"/>
          </a:xfrm>
          <a:prstGeom prst="rect">
            <a:avLst/>
          </a:prstGeom>
          <a:noFill/>
          <a:ln w="9525">
            <a:noFill/>
            <a:miter lim="800000"/>
            <a:headEnd/>
            <a:tailEnd/>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COUNTERS</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91</a:t>
            </a:r>
          </a:p>
        </p:txBody>
      </p:sp>
      <p:sp>
        <p:nvSpPr>
          <p:cNvPr id="9" name="Rectangle 3"/>
          <p:cNvSpPr>
            <a:spLocks noChangeArrowheads="1"/>
          </p:cNvSpPr>
          <p:nvPr/>
        </p:nvSpPr>
        <p:spPr bwMode="auto">
          <a:xfrm>
            <a:off x="2057400" y="1066800"/>
            <a:ext cx="4953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4-BIT SYNC. UP COUNTER</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pic>
        <p:nvPicPr>
          <p:cNvPr id="177154" name="Picture 2"/>
          <p:cNvPicPr>
            <a:picLocks noChangeAspect="1" noChangeArrowheads="1"/>
          </p:cNvPicPr>
          <p:nvPr/>
        </p:nvPicPr>
        <p:blipFill>
          <a:blip r:embed="rId4" cstate="print"/>
          <a:srcRect/>
          <a:stretch>
            <a:fillRect/>
          </a:stretch>
        </p:blipFill>
        <p:spPr bwMode="auto">
          <a:xfrm>
            <a:off x="457200" y="2438399"/>
            <a:ext cx="8153399" cy="2896411"/>
          </a:xfrm>
          <a:prstGeom prst="rect">
            <a:avLst/>
          </a:prstGeom>
          <a:noFill/>
          <a:ln w="9525">
            <a:noFill/>
            <a:miter lim="800000"/>
            <a:headEnd/>
            <a:tailEnd/>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COUNTERS</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92</a:t>
            </a:r>
          </a:p>
        </p:txBody>
      </p:sp>
      <p:sp>
        <p:nvSpPr>
          <p:cNvPr id="9" name="Rectangle 3"/>
          <p:cNvSpPr>
            <a:spLocks noChangeArrowheads="1"/>
          </p:cNvSpPr>
          <p:nvPr/>
        </p:nvSpPr>
        <p:spPr bwMode="auto">
          <a:xfrm>
            <a:off x="2057400" y="1066800"/>
            <a:ext cx="4953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4-BIT SYNC. UP COUNTER</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pic>
        <p:nvPicPr>
          <p:cNvPr id="178178" name="Picture 2"/>
          <p:cNvPicPr>
            <a:picLocks noChangeAspect="1" noChangeArrowheads="1"/>
          </p:cNvPicPr>
          <p:nvPr/>
        </p:nvPicPr>
        <p:blipFill>
          <a:blip r:embed="rId4" cstate="print"/>
          <a:srcRect/>
          <a:stretch>
            <a:fillRect/>
          </a:stretch>
        </p:blipFill>
        <p:spPr bwMode="auto">
          <a:xfrm>
            <a:off x="990600" y="1905000"/>
            <a:ext cx="7362609" cy="4148137"/>
          </a:xfrm>
          <a:prstGeom prst="rect">
            <a:avLst/>
          </a:prstGeom>
          <a:noFill/>
          <a:ln w="9525">
            <a:noFill/>
            <a:miter lim="800000"/>
            <a:headEnd/>
            <a:tailEnd/>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COUNTERS</a:t>
            </a:r>
          </a:p>
        </p:txBody>
      </p:sp>
      <p:sp>
        <p:nvSpPr>
          <p:cNvPr id="11" name="Rectangle 10"/>
          <p:cNvSpPr/>
          <p:nvPr/>
        </p:nvSpPr>
        <p:spPr>
          <a:xfrm>
            <a:off x="304800" y="1752600"/>
            <a:ext cx="8534400" cy="4401205"/>
          </a:xfrm>
          <a:prstGeom prst="rect">
            <a:avLst/>
          </a:prstGeom>
        </p:spPr>
        <p:txBody>
          <a:bodyPr wrap="square">
            <a:spAutoFit/>
          </a:bodyPr>
          <a:lstStyle/>
          <a:p>
            <a:pPr marL="457200" indent="-457200" algn="just">
              <a:buClr>
                <a:schemeClr val="accent6"/>
              </a:buClr>
              <a:buFont typeface="Wingdings" pitchFamily="2" charset="2"/>
              <a:buChar char="q"/>
            </a:pPr>
            <a:r>
              <a:rPr lang="en-US" sz="2800" dirty="0">
                <a:solidFill>
                  <a:srgbClr val="0070C0"/>
                </a:solidFill>
                <a:latin typeface="Narkisim" pitchFamily="34" charset="-79"/>
                <a:cs typeface="Narkisim" pitchFamily="34" charset="-79"/>
              </a:rPr>
              <a:t>An up/down counter is a bidirectional counter, capable of progressing in either direction through a certain sequence. </a:t>
            </a:r>
          </a:p>
          <a:p>
            <a:pPr marL="457200" indent="-457200" algn="just">
              <a:buClr>
                <a:schemeClr val="accent6"/>
              </a:buClr>
              <a:buFont typeface="Wingdings" pitchFamily="2" charset="2"/>
              <a:buChar char="q"/>
            </a:pPr>
            <a:endParaRPr lang="en-US" sz="2800" dirty="0">
              <a:solidFill>
                <a:srgbClr val="0070C0"/>
              </a:solidFill>
              <a:latin typeface="Narkisim" pitchFamily="34" charset="-79"/>
              <a:cs typeface="Narkisim" pitchFamily="34" charset="-79"/>
            </a:endParaRPr>
          </a:p>
          <a:p>
            <a:pPr marL="457200" indent="-457200" algn="just">
              <a:buClr>
                <a:schemeClr val="accent6"/>
              </a:buClr>
              <a:buFont typeface="Wingdings" pitchFamily="2" charset="2"/>
              <a:buChar char="q"/>
            </a:pPr>
            <a:r>
              <a:rPr lang="en-US" sz="2800" dirty="0">
                <a:solidFill>
                  <a:srgbClr val="0070C0"/>
                </a:solidFill>
                <a:latin typeface="Narkisim" pitchFamily="34" charset="-79"/>
                <a:cs typeface="Narkisim" pitchFamily="34" charset="-79"/>
              </a:rPr>
              <a:t>A 3-bit binary counter that advances upward through its sequence (0, 1, 2, 3, 4, 5, 6, 7) and then can be reversed so that it goes through the sequence in the opposite direction (7, 6, 5, 4, 3, 2, 1,0) is an illustration of up/down sequential operation. </a:t>
            </a:r>
          </a:p>
          <a:p>
            <a:pPr marL="457200" indent="-457200" algn="just">
              <a:buClr>
                <a:schemeClr val="accent6"/>
              </a:buClr>
              <a:buFont typeface="Wingdings" pitchFamily="2" charset="2"/>
              <a:buChar char="q"/>
            </a:pPr>
            <a:endParaRPr lang="en-US" sz="2800" dirty="0">
              <a:solidFill>
                <a:srgbClr val="0070C0"/>
              </a:solidFill>
              <a:latin typeface="Narkisim" pitchFamily="34" charset="-79"/>
              <a:cs typeface="Narkisim" pitchFamily="34" charset="-79"/>
            </a:endParaRP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93</a:t>
            </a:r>
          </a:p>
        </p:txBody>
      </p:sp>
      <p:sp>
        <p:nvSpPr>
          <p:cNvPr id="9" name="Rectangle 3"/>
          <p:cNvSpPr>
            <a:spLocks noChangeArrowheads="1"/>
          </p:cNvSpPr>
          <p:nvPr/>
        </p:nvSpPr>
        <p:spPr bwMode="auto">
          <a:xfrm>
            <a:off x="2057400" y="1066800"/>
            <a:ext cx="4953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3-BIT UP/DOWN COUNTER</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COUNTERS</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94</a:t>
            </a:r>
          </a:p>
        </p:txBody>
      </p:sp>
      <p:sp>
        <p:nvSpPr>
          <p:cNvPr id="9" name="Rectangle 3"/>
          <p:cNvSpPr>
            <a:spLocks noChangeArrowheads="1"/>
          </p:cNvSpPr>
          <p:nvPr/>
        </p:nvSpPr>
        <p:spPr bwMode="auto">
          <a:xfrm>
            <a:off x="2057400" y="1066800"/>
            <a:ext cx="4953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3-BIT UP/DOWN COUNTER</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pic>
        <p:nvPicPr>
          <p:cNvPr id="179202" name="Picture 2"/>
          <p:cNvPicPr>
            <a:picLocks noChangeAspect="1" noChangeArrowheads="1"/>
          </p:cNvPicPr>
          <p:nvPr/>
        </p:nvPicPr>
        <p:blipFill>
          <a:blip r:embed="rId4" cstate="print"/>
          <a:srcRect/>
          <a:stretch>
            <a:fillRect/>
          </a:stretch>
        </p:blipFill>
        <p:spPr bwMode="auto">
          <a:xfrm>
            <a:off x="1905000" y="2286000"/>
            <a:ext cx="5629613" cy="3490912"/>
          </a:xfrm>
          <a:prstGeom prst="rect">
            <a:avLst/>
          </a:prstGeom>
          <a:noFill/>
          <a:ln w="9525">
            <a:noFill/>
            <a:miter lim="800000"/>
            <a:headEnd/>
            <a:tailEnd/>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COUNTERS</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95</a:t>
            </a:r>
          </a:p>
        </p:txBody>
      </p:sp>
      <p:sp>
        <p:nvSpPr>
          <p:cNvPr id="9" name="Rectangle 3"/>
          <p:cNvSpPr>
            <a:spLocks noChangeArrowheads="1"/>
          </p:cNvSpPr>
          <p:nvPr/>
        </p:nvSpPr>
        <p:spPr bwMode="auto">
          <a:xfrm>
            <a:off x="2057400" y="1066800"/>
            <a:ext cx="4953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3-BIT UP/DOWN COUNTER</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pic>
        <p:nvPicPr>
          <p:cNvPr id="180226" name="Picture 2"/>
          <p:cNvPicPr>
            <a:picLocks noChangeAspect="1" noChangeArrowheads="1"/>
          </p:cNvPicPr>
          <p:nvPr/>
        </p:nvPicPr>
        <p:blipFill>
          <a:blip r:embed="rId4" cstate="print"/>
          <a:srcRect/>
          <a:stretch>
            <a:fillRect/>
          </a:stretch>
        </p:blipFill>
        <p:spPr bwMode="auto">
          <a:xfrm>
            <a:off x="381000" y="2209800"/>
            <a:ext cx="8458200" cy="3415812"/>
          </a:xfrm>
          <a:prstGeom prst="rect">
            <a:avLst/>
          </a:prstGeom>
          <a:noFill/>
          <a:ln w="9525">
            <a:noFill/>
            <a:miter lim="800000"/>
            <a:headEnd/>
            <a:tailEnd/>
          </a:ln>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COUNTERS</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96</a:t>
            </a:r>
          </a:p>
        </p:txBody>
      </p:sp>
      <p:sp>
        <p:nvSpPr>
          <p:cNvPr id="9" name="Rectangle 3"/>
          <p:cNvSpPr>
            <a:spLocks noChangeArrowheads="1"/>
          </p:cNvSpPr>
          <p:nvPr/>
        </p:nvSpPr>
        <p:spPr bwMode="auto">
          <a:xfrm>
            <a:off x="2057400" y="1066800"/>
            <a:ext cx="4953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2-BIT ASYNC. UP COUNTER</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pic>
        <p:nvPicPr>
          <p:cNvPr id="181250" name="Picture 2"/>
          <p:cNvPicPr>
            <a:picLocks noChangeAspect="1" noChangeArrowheads="1"/>
          </p:cNvPicPr>
          <p:nvPr/>
        </p:nvPicPr>
        <p:blipFill>
          <a:blip r:embed="rId4" cstate="print"/>
          <a:srcRect/>
          <a:stretch>
            <a:fillRect/>
          </a:stretch>
        </p:blipFill>
        <p:spPr bwMode="auto">
          <a:xfrm>
            <a:off x="1403842" y="2438400"/>
            <a:ext cx="6324958" cy="3048000"/>
          </a:xfrm>
          <a:prstGeom prst="rect">
            <a:avLst/>
          </a:prstGeom>
          <a:noFill/>
          <a:ln w="9525">
            <a:noFill/>
            <a:miter lim="800000"/>
            <a:headEnd/>
            <a:tailEnd/>
          </a:ln>
        </p:spPr>
      </p:pic>
    </p:spTree>
    <p:extLst>
      <p:ext uri="{BB962C8B-B14F-4D97-AF65-F5344CB8AC3E}">
        <p14:creationId xmlns:p14="http://schemas.microsoft.com/office/powerpoint/2010/main" val="4520826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COUNTERS</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97</a:t>
            </a:r>
          </a:p>
        </p:txBody>
      </p:sp>
      <p:sp>
        <p:nvSpPr>
          <p:cNvPr id="9" name="Rectangle 3"/>
          <p:cNvSpPr>
            <a:spLocks noChangeArrowheads="1"/>
          </p:cNvSpPr>
          <p:nvPr/>
        </p:nvSpPr>
        <p:spPr bwMode="auto">
          <a:xfrm>
            <a:off x="2057400" y="1066800"/>
            <a:ext cx="4953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2-BIT ASYNC. UP COUNTER</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pic>
        <p:nvPicPr>
          <p:cNvPr id="182274" name="Picture 2"/>
          <p:cNvPicPr>
            <a:picLocks noChangeAspect="1" noChangeArrowheads="1"/>
          </p:cNvPicPr>
          <p:nvPr/>
        </p:nvPicPr>
        <p:blipFill>
          <a:blip r:embed="rId4" cstate="print"/>
          <a:srcRect/>
          <a:stretch>
            <a:fillRect/>
          </a:stretch>
        </p:blipFill>
        <p:spPr bwMode="auto">
          <a:xfrm>
            <a:off x="914400" y="1981200"/>
            <a:ext cx="7418845" cy="3943350"/>
          </a:xfrm>
          <a:prstGeom prst="rect">
            <a:avLst/>
          </a:prstGeom>
          <a:noFill/>
          <a:ln w="9525">
            <a:noFill/>
            <a:miter lim="800000"/>
            <a:headEnd/>
            <a:tailEnd/>
          </a:ln>
        </p:spPr>
      </p:pic>
    </p:spTree>
    <p:extLst>
      <p:ext uri="{BB962C8B-B14F-4D97-AF65-F5344CB8AC3E}">
        <p14:creationId xmlns:p14="http://schemas.microsoft.com/office/powerpoint/2010/main" val="265001798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COUNTERS</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98</a:t>
            </a:r>
          </a:p>
        </p:txBody>
      </p:sp>
      <p:sp>
        <p:nvSpPr>
          <p:cNvPr id="9" name="Rectangle 3"/>
          <p:cNvSpPr>
            <a:spLocks noChangeArrowheads="1"/>
          </p:cNvSpPr>
          <p:nvPr/>
        </p:nvSpPr>
        <p:spPr bwMode="auto">
          <a:xfrm>
            <a:off x="2057400" y="1066800"/>
            <a:ext cx="4953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3-BIT ASYNC. UP COUNTER</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pic>
        <p:nvPicPr>
          <p:cNvPr id="183298" name="Picture 2"/>
          <p:cNvPicPr>
            <a:picLocks noChangeAspect="1" noChangeArrowheads="1"/>
          </p:cNvPicPr>
          <p:nvPr/>
        </p:nvPicPr>
        <p:blipFill>
          <a:blip r:embed="rId4" cstate="print"/>
          <a:srcRect/>
          <a:stretch>
            <a:fillRect/>
          </a:stretch>
        </p:blipFill>
        <p:spPr bwMode="auto">
          <a:xfrm>
            <a:off x="233729" y="2362200"/>
            <a:ext cx="8681671" cy="3124200"/>
          </a:xfrm>
          <a:prstGeom prst="rect">
            <a:avLst/>
          </a:prstGeom>
          <a:noFill/>
          <a:ln w="9525">
            <a:noFill/>
            <a:miter lim="800000"/>
            <a:headEnd/>
            <a:tailEnd/>
          </a:ln>
        </p:spPr>
      </p:pic>
    </p:spTree>
    <p:extLst>
      <p:ext uri="{BB962C8B-B14F-4D97-AF65-F5344CB8AC3E}">
        <p14:creationId xmlns:p14="http://schemas.microsoft.com/office/powerpoint/2010/main" val="146642634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tx1"/>
                </a:solidFill>
                <a:latin typeface="Britannic Bold" pitchFamily="34" charset="0"/>
              </a:rPr>
              <a:t>COUNTERS</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schemeClr val="bg1"/>
                </a:solidFill>
              </a:rPr>
              <a:t>99</a:t>
            </a:r>
          </a:p>
        </p:txBody>
      </p:sp>
      <p:sp>
        <p:nvSpPr>
          <p:cNvPr id="9" name="Rectangle 3"/>
          <p:cNvSpPr>
            <a:spLocks noChangeArrowheads="1"/>
          </p:cNvSpPr>
          <p:nvPr/>
        </p:nvSpPr>
        <p:spPr bwMode="auto">
          <a:xfrm>
            <a:off x="2057400" y="1066800"/>
            <a:ext cx="4953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Book Antiqua" pitchFamily="18" charset="0"/>
                <a:cs typeface="Arial" pitchFamily="34" charset="0"/>
              </a:rPr>
              <a:t>3-BIT ASYNC. UP COUNTER</a:t>
            </a:r>
            <a:endParaRPr kumimoji="0" lang="en-US" sz="2000" b="0" i="0" strike="noStrike" cap="none" normalizeH="0" baseline="0" dirty="0">
              <a:ln>
                <a:noFill/>
              </a:ln>
              <a:solidFill>
                <a:srgbClr val="C00000"/>
              </a:solidFill>
              <a:effectLst/>
              <a:latin typeface="Arial" pitchFamily="34" charset="0"/>
              <a:cs typeface="Arial" pitchFamily="34" charset="0"/>
            </a:endParaRPr>
          </a:p>
        </p:txBody>
      </p:sp>
      <p:pic>
        <p:nvPicPr>
          <p:cNvPr id="184322" name="Picture 2"/>
          <p:cNvPicPr>
            <a:picLocks noChangeAspect="1" noChangeArrowheads="1"/>
          </p:cNvPicPr>
          <p:nvPr/>
        </p:nvPicPr>
        <p:blipFill>
          <a:blip r:embed="rId4" cstate="print"/>
          <a:srcRect/>
          <a:stretch>
            <a:fillRect/>
          </a:stretch>
        </p:blipFill>
        <p:spPr bwMode="auto">
          <a:xfrm>
            <a:off x="1066800" y="2133600"/>
            <a:ext cx="7243663" cy="3571875"/>
          </a:xfrm>
          <a:prstGeom prst="rect">
            <a:avLst/>
          </a:prstGeom>
          <a:noFill/>
          <a:ln w="9525">
            <a:noFill/>
            <a:miter lim="800000"/>
            <a:headEnd/>
            <a:tailEnd/>
          </a:ln>
        </p:spPr>
      </p:pic>
    </p:spTree>
    <p:extLst>
      <p:ext uri="{BB962C8B-B14F-4D97-AF65-F5344CB8AC3E}">
        <p14:creationId xmlns:p14="http://schemas.microsoft.com/office/powerpoint/2010/main" val="18477299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31&quot;&gt;&lt;property id=&quot;20148&quot; value=&quot;5&quot;/&gt;&lt;property id=&quot;20300&quot; value=&quot;Slide 13&quot;/&gt;&lt;property id=&quot;20307&quot; value=&quot;259&quot;/&gt;&lt;/object&gt;&lt;object type=&quot;3&quot; unique_id=&quot;10044&quot;&gt;&lt;property id=&quot;20148&quot; value=&quot;5&quot;/&gt;&lt;property id=&quot;20300&quot; value=&quot;Slide 12 - &amp;quot;THANK   YOU&amp;quot;&quot;/&gt;&lt;property id=&quot;20307&quot; value=&quot;260&quot;/&gt;&lt;/object&gt;&lt;object type=&quot;3&quot; unique_id=&quot;10094&quot;&gt;&lt;property id=&quot;20148&quot; value=&quot;5&quot;/&gt;&lt;property id=&quot;20300&quot; value=&quot;Slide 1 - &amp;quot; UNIT-I &amp;#x0D;&amp;#x0A;PROGRAMMABLE LOGIC DEVICES &amp;#x0D;&amp;#x0A;&amp;amp; FPGAs&amp;quot;&quot;/&gt;&lt;property id=&quot;20307&quot; value=&quot;262&quot;/&gt;&lt;/object&gt;&lt;object type=&quot;3&quot; unique_id=&quot;10095&quot;&gt;&lt;property id=&quot;20148&quot; value=&quot;5&quot;/&gt;&lt;property id=&quot;20300&quot; value=&quot;Slide 2&quot;/&gt;&lt;property id=&quot;20307&quot; value=&quot;263&quot;/&gt;&lt;/object&gt;&lt;object type=&quot;3&quot; unique_id=&quot;10100&quot;&gt;&lt;property id=&quot;20148&quot; value=&quot;5&quot;/&gt;&lt;property id=&quot;20300&quot; value=&quot;Slide 5&quot;/&gt;&lt;property id=&quot;20307&quot; value=&quot;261&quot;/&gt;&lt;/object&gt;&lt;object type=&quot;3&quot; unique_id=&quot;10199&quot;&gt;&lt;property id=&quot;20148&quot; value=&quot;5&quot;/&gt;&lt;property id=&quot;20300&quot; value=&quot;Slide 8&quot;/&gt;&lt;property id=&quot;20307&quot; value=&quot;268&quot;/&gt;&lt;/object&gt;&lt;object type=&quot;3&quot; unique_id=&quot;10331&quot;&gt;&lt;property id=&quot;20148&quot; value=&quot;5&quot;/&gt;&lt;property id=&quot;20300&quot; value=&quot;Slide 7&quot;/&gt;&lt;property id=&quot;20307&quot; value=&quot;269&quot;/&gt;&lt;/object&gt;&lt;object type=&quot;3&quot; unique_id=&quot;10359&quot;&gt;&lt;property id=&quot;20148&quot; value=&quot;5&quot;/&gt;&lt;property id=&quot;20300&quot; value=&quot;Slide 6&quot;/&gt;&lt;property id=&quot;20307&quot; value=&quot;271&quot;/&gt;&lt;/object&gt;&lt;object type=&quot;3&quot; unique_id=&quot;10360&quot;&gt;&lt;property id=&quot;20148&quot; value=&quot;5&quot;/&gt;&lt;property id=&quot;20300&quot; value=&quot;Slide 10&quot;/&gt;&lt;property id=&quot;20307&quot; value=&quot;272&quot;/&gt;&lt;/object&gt;&lt;object type=&quot;3&quot; unique_id=&quot;10361&quot;&gt;&lt;property id=&quot;20148&quot; value=&quot;5&quot;/&gt;&lt;property id=&quot;20300&quot; value=&quot;Slide 11&quot;/&gt;&lt;property id=&quot;20307&quot; value=&quot;270&quot;/&gt;&lt;/object&gt;&lt;object type=&quot;3&quot; unique_id=&quot;10374&quot;&gt;&lt;property id=&quot;20148&quot; value=&quot;5&quot;/&gt;&lt;property id=&quot;20300&quot; value=&quot;Slide 9&quot;/&gt;&lt;property id=&quot;20307&quot; value=&quot;273&quot;/&gt;&lt;/object&gt;&lt;object type=&quot;3&quot; unique_id=&quot;10388&quot;&gt;&lt;property id=&quot;20148&quot; value=&quot;5&quot;/&gt;&lt;property id=&quot;20300&quot; value=&quot;Slide 4&quot;/&gt;&lt;property id=&quot;20307&quot; value=&quot;274&quot;/&gt;&lt;/object&gt;&lt;object type=&quot;3&quot; unique_id=&quot;10403&quot;&gt;&lt;property id=&quot;20148&quot; value=&quot;5&quot;/&gt;&lt;property id=&quot;20300&quot; value=&quot;Slide 3&quot;/&gt;&lt;property id=&quot;20307&quot; value=&quot;275&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10294</TotalTime>
  <Words>4411</Words>
  <Application>Microsoft Office PowerPoint</Application>
  <PresentationFormat>On-screen Show (4:3)</PresentationFormat>
  <Paragraphs>973</Paragraphs>
  <Slides>113</Slides>
  <Notes>107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113</vt:i4>
      </vt:variant>
    </vt:vector>
  </HeadingPairs>
  <TitlesOfParts>
    <vt:vector size="115" baseType="lpstr">
      <vt:lpstr>Office Theme</vt:lpstr>
      <vt:lpstr>Bitmap Image</vt:lpstr>
      <vt:lpstr> MODULE-3  DESIGN OF SEQUENTIAL LOGIC CIRCUITS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PRAKASH</dc:creator>
  <cp:lastModifiedBy>Admin</cp:lastModifiedBy>
  <cp:revision>610</cp:revision>
  <dcterms:created xsi:type="dcterms:W3CDTF">2013-05-19T11:09:00Z</dcterms:created>
  <dcterms:modified xsi:type="dcterms:W3CDTF">2024-04-16T09:38:44Z</dcterms:modified>
</cp:coreProperties>
</file>